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embeddedFontLst>
    <p:embeddedFont>
      <p:font typeface="Robot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12" roundtripDataSignature="AMtx7mgNh7KbGm3ywptWWX48bC5h0p7X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Roboto-boldItalic.fntdata"/><Relationship Id="rId10" Type="http://schemas.openxmlformats.org/officeDocument/2006/relationships/font" Target="fonts/Roboto-italic.fntdata"/><Relationship Id="rId12" Type="http://customschemas.google.com/relationships/presentationmetadata" Target="metadata"/><Relationship Id="rId9"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114300" marR="114300" rtl="0" algn="l">
              <a:lnSpc>
                <a:spcPct val="142857"/>
              </a:lnSpc>
              <a:spcBef>
                <a:spcPts val="500"/>
              </a:spcBef>
              <a:spcAft>
                <a:spcPts val="0"/>
              </a:spcAft>
              <a:buClr>
                <a:schemeClr val="dk1"/>
              </a:buClr>
              <a:buSzPts val="1100"/>
              <a:buFont typeface="Arial"/>
              <a:buNone/>
            </a:pPr>
            <a:r>
              <a:t/>
            </a:r>
            <a:endParaRPr sz="1050">
              <a:solidFill>
                <a:srgbClr val="3C4043"/>
              </a:solidFill>
              <a:highlight>
                <a:srgbClr val="FFFFFF"/>
              </a:highlight>
              <a:latin typeface="Roboto"/>
              <a:ea typeface="Roboto"/>
              <a:cs typeface="Roboto"/>
              <a:sym typeface="Roboto"/>
            </a:endParaRPr>
          </a:p>
          <a:p>
            <a:pPr indent="0" lvl="0" marL="114300" marR="114300" rtl="0" algn="l">
              <a:lnSpc>
                <a:spcPct val="115000"/>
              </a:lnSpc>
              <a:spcBef>
                <a:spcPts val="500"/>
              </a:spcBef>
              <a:spcAft>
                <a:spcPts val="0"/>
              </a:spcAft>
              <a:buClr>
                <a:schemeClr val="dk1"/>
              </a:buClr>
              <a:buSzPts val="1100"/>
              <a:buFont typeface="Arial"/>
              <a:buNone/>
            </a:pPr>
            <a:r>
              <a:t/>
            </a:r>
            <a:endParaRPr sz="1050">
              <a:highlight>
                <a:srgbClr val="FFFFFF"/>
              </a:highlight>
              <a:latin typeface="Roboto"/>
              <a:ea typeface="Roboto"/>
              <a:cs typeface="Roboto"/>
              <a:sym typeface="Roboto"/>
            </a:endParaRPr>
          </a:p>
          <a:p>
            <a:pPr indent="0" lvl="0" marL="0" rtl="0" algn="l">
              <a:lnSpc>
                <a:spcPct val="100000"/>
              </a:lnSpc>
              <a:spcBef>
                <a:spcPts val="0"/>
              </a:spcBef>
              <a:spcAft>
                <a:spcPts val="0"/>
              </a:spcAft>
              <a:buSzPts val="1400"/>
              <a:buNone/>
            </a:pPr>
            <a:r>
              <a:t/>
            </a:r>
            <a:endParaRPr sz="1400"/>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5" name="Google Shape;115;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2400"/>
          </a:p>
        </p:txBody>
      </p:sp>
      <p:sp>
        <p:nvSpPr>
          <p:cNvPr id="116" name="Google Shape;116;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6"/>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7"/>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7"/>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7"/>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7"/>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10"/>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p:nvPr>
            <p:ph idx="2" type="pic"/>
          </p:nvPr>
        </p:nvSpPr>
        <p:spPr>
          <a:xfrm>
            <a:off x="7343091" y="1882439"/>
            <a:ext cx="22478047" cy="12640627"/>
          </a:xfrm>
          <a:prstGeom prst="rect">
            <a:avLst/>
          </a:prstGeom>
          <a:noFill/>
          <a:ln>
            <a:noFill/>
          </a:ln>
        </p:spPr>
        <p:txBody>
          <a:bodyPr anchorCtr="0" anchor="t" bIns="167225" lIns="334450" spcFirstLastPara="1" rIns="334450" wrap="square" tIns="167225">
            <a:normAutofit/>
          </a:bodyPr>
          <a:lstStyle>
            <a:lvl1pPr lvl="0" marR="0" rtl="0" algn="l">
              <a:lnSpc>
                <a:spcPct val="100000"/>
              </a:lnSpc>
              <a:spcBef>
                <a:spcPts val="2340"/>
              </a:spcBef>
              <a:spcAft>
                <a:spcPts val="0"/>
              </a:spcAft>
              <a:buClr>
                <a:schemeClr val="dk1"/>
              </a:buClr>
              <a:buSzPts val="11700"/>
              <a:buFont typeface="Arial"/>
              <a:buNone/>
              <a:defRPr b="0" i="0" sz="11700" u="none" cap="none" strike="noStrike">
                <a:solidFill>
                  <a:schemeClr val="dk1"/>
                </a:solidFill>
                <a:latin typeface="Calibri"/>
                <a:ea typeface="Calibri"/>
                <a:cs typeface="Calibri"/>
                <a:sym typeface="Calibri"/>
              </a:defRPr>
            </a:lvl1pPr>
            <a:lvl2pPr lvl="1" marR="0" rtl="0" algn="l">
              <a:lnSpc>
                <a:spcPct val="100000"/>
              </a:lnSpc>
              <a:spcBef>
                <a:spcPts val="2040"/>
              </a:spcBef>
              <a:spcAft>
                <a:spcPts val="0"/>
              </a:spcAft>
              <a:buClr>
                <a:schemeClr val="dk1"/>
              </a:buClr>
              <a:buSzPts val="10200"/>
              <a:buFont typeface="Arial"/>
              <a:buNone/>
              <a:defRPr b="0" i="0" sz="10200" u="none" cap="none" strike="noStrike">
                <a:solidFill>
                  <a:schemeClr val="dk1"/>
                </a:solidFill>
                <a:latin typeface="Calibri"/>
                <a:ea typeface="Calibri"/>
                <a:cs typeface="Calibri"/>
                <a:sym typeface="Calibri"/>
              </a:defRPr>
            </a:lvl2pPr>
            <a:lvl3pPr lvl="2" marR="0" rtl="0" algn="l">
              <a:lnSpc>
                <a:spcPct val="100000"/>
              </a:lnSpc>
              <a:spcBef>
                <a:spcPts val="176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3pPr>
            <a:lvl4pPr lvl="3"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4pPr>
            <a:lvl5pPr lvl="4"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5pPr>
            <a:lvl6pPr lvl="5"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6pPr>
            <a:lvl7pPr lvl="6"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7pPr>
            <a:lvl8pPr lvl="7"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8pPr>
            <a:lvl9pPr lvl="8"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9pPr>
          </a:lstStyle>
          <a:p/>
        </p:txBody>
      </p:sp>
      <p:sp>
        <p:nvSpPr>
          <p:cNvPr id="62" name="Google Shape;62;p11"/>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4"/>
          <p:cNvSpPr txBox="1"/>
          <p:nvPr/>
        </p:nvSpPr>
        <p:spPr>
          <a:xfrm>
            <a:off x="682775" y="5122550"/>
            <a:ext cx="17792400" cy="15656100"/>
          </a:xfrm>
          <a:prstGeom prst="rect">
            <a:avLst/>
          </a:prstGeom>
          <a:noFill/>
          <a:ln cap="flat" cmpd="sng" w="38100">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Our topic focuses on a way to aid firefighters in </a:t>
            </a:r>
            <a:r>
              <a:rPr lang="en-US" sz="4800">
                <a:latin typeface="Calibri"/>
                <a:ea typeface="Calibri"/>
                <a:cs typeface="Calibri"/>
                <a:sym typeface="Calibri"/>
              </a:rPr>
              <a:t>slowing</a:t>
            </a:r>
            <a:r>
              <a:rPr lang="en-US" sz="4800">
                <a:latin typeface="Calibri"/>
                <a:ea typeface="Calibri"/>
                <a:cs typeface="Calibri"/>
                <a:sym typeface="Calibri"/>
              </a:rPr>
              <a:t> the progression of wildfires towards residential and populated areas. Although they are part of natural cycles, w</a:t>
            </a:r>
            <a:r>
              <a:rPr lang="en-US" sz="4800">
                <a:latin typeface="Calibri"/>
                <a:ea typeface="Calibri"/>
                <a:cs typeface="Calibri"/>
                <a:sym typeface="Calibri"/>
              </a:rPr>
              <a:t>ildfires</a:t>
            </a:r>
            <a:r>
              <a:rPr lang="en-US" sz="4800">
                <a:latin typeface="Calibri"/>
                <a:ea typeface="Calibri"/>
                <a:cs typeface="Calibri"/>
                <a:sym typeface="Calibri"/>
              </a:rPr>
              <a:t> can cause extensive damage to life and property, and our biofilm could be used to slow the fires from reaching them. </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To address this, we have decided to work on a biofilm that:</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Will be placed </a:t>
            </a:r>
            <a:r>
              <a:rPr lang="en-US" sz="4800">
                <a:solidFill>
                  <a:schemeClr val="dk1"/>
                </a:solidFill>
                <a:latin typeface="Calibri"/>
                <a:ea typeface="Calibri"/>
                <a:cs typeface="Calibri"/>
                <a:sym typeface="Calibri"/>
              </a:rPr>
              <a:t>on trees surrounding populated areas</a:t>
            </a:r>
            <a:endParaRPr sz="4800">
              <a:solidFill>
                <a:schemeClr val="dk1"/>
              </a:solidFill>
              <a:latin typeface="Calibri"/>
              <a:ea typeface="Calibri"/>
              <a:cs typeface="Calibri"/>
              <a:sym typeface="Calibri"/>
            </a:endParaRPr>
          </a:p>
          <a:p>
            <a:pPr indent="-533400" lvl="1" marL="9144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Consist of bacterial cells that produce and release a fire-resistant gel-like substance</a:t>
            </a:r>
            <a:endParaRPr sz="4800">
              <a:solidFill>
                <a:schemeClr val="dk1"/>
              </a:solidFill>
              <a:latin typeface="Calibri"/>
              <a:ea typeface="Calibri"/>
              <a:cs typeface="Calibri"/>
              <a:sym typeface="Calibri"/>
            </a:endParaRPr>
          </a:p>
          <a:p>
            <a:pPr indent="-533400" lvl="1" marL="9144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When heat is detected, they will begin to reproduce rapidly and spread across the surface of the tree, creating and releasing more of the gel-like substance.  </a:t>
            </a:r>
            <a:endParaRPr sz="4800">
              <a:solidFill>
                <a:schemeClr val="dk1"/>
              </a:solidFill>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 Overall, the biofilm should be able to slow down the spread of the fire and gain </a:t>
            </a:r>
            <a:r>
              <a:rPr lang="en-US" sz="4800">
                <a:latin typeface="Calibri"/>
                <a:ea typeface="Calibri"/>
                <a:cs typeface="Calibri"/>
                <a:sym typeface="Calibri"/>
              </a:rPr>
              <a:t>firefighters</a:t>
            </a:r>
            <a:r>
              <a:rPr lang="en-US" sz="4800">
                <a:latin typeface="Calibri"/>
                <a:ea typeface="Calibri"/>
                <a:cs typeface="Calibri"/>
                <a:sym typeface="Calibri"/>
              </a:rPr>
              <a:t> more time.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p:txBody>
      </p:sp>
      <p:sp>
        <p:nvSpPr>
          <p:cNvPr id="84" name="Google Shape;84;p14"/>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4"/>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Fire Gel Biofilm</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Juan Gurrusquieta, Alexander Guel</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Blanson CTE High School, Houston, TX</a:t>
            </a:r>
            <a:endParaRPr b="0" i="0" sz="4800" u="none" cap="none" strike="noStrike">
              <a:solidFill>
                <a:schemeClr val="lt1"/>
              </a:solidFill>
              <a:latin typeface="Calibri"/>
              <a:ea typeface="Calibri"/>
              <a:cs typeface="Calibri"/>
              <a:sym typeface="Calibri"/>
            </a:endParaRPr>
          </a:p>
        </p:txBody>
      </p:sp>
      <p:sp>
        <p:nvSpPr>
          <p:cNvPr id="86" name="Google Shape;86;p14"/>
          <p:cNvSpPr/>
          <p:nvPr/>
        </p:nvSpPr>
        <p:spPr>
          <a:xfrm>
            <a:off x="644288" y="3602321"/>
            <a:ext cx="17830801" cy="1143000"/>
          </a:xfrm>
          <a:prstGeom prst="rect">
            <a:avLst/>
          </a:prstGeom>
          <a:solidFill>
            <a:srgbClr val="17365D"/>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4"/>
          <p:cNvSpPr/>
          <p:nvPr/>
        </p:nvSpPr>
        <p:spPr>
          <a:xfrm>
            <a:off x="18973102" y="3602384"/>
            <a:ext cx="17830801" cy="1143000"/>
          </a:xfrm>
          <a:prstGeom prst="rect">
            <a:avLst/>
          </a:prstGeom>
          <a:solidFill>
            <a:srgbClr val="17365D"/>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Planned</a:t>
            </a:r>
            <a:endParaRPr b="0" i="0" sz="6600" u="none" cap="none" strike="noStrike">
              <a:solidFill>
                <a:schemeClr val="lt1"/>
              </a:solidFill>
              <a:latin typeface="Calibri"/>
              <a:ea typeface="Calibri"/>
              <a:cs typeface="Calibri"/>
              <a:sym typeface="Calibri"/>
            </a:endParaRPr>
          </a:p>
        </p:txBody>
      </p:sp>
      <p:sp>
        <p:nvSpPr>
          <p:cNvPr id="88" name="Google Shape;88;p14"/>
          <p:cNvSpPr/>
          <p:nvPr/>
        </p:nvSpPr>
        <p:spPr>
          <a:xfrm>
            <a:off x="18973125" y="5118975"/>
            <a:ext cx="17830800" cy="14917500"/>
          </a:xfrm>
          <a:prstGeom prst="rect">
            <a:avLst/>
          </a:prstGeom>
          <a:noFill/>
          <a:ln cap="flat" cmpd="sng" w="19050">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We were not able to conduct any experiments, as our spring break coincided with the Project Development Studio. </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However, we came up with a preliminary experiment to start off our project. Since the cells were going to be exposed for prolonged periods to smoke in our intended environment, we planned to test the effects of smoke on cell growth. </a:t>
            </a:r>
            <a:endParaRPr sz="4800">
              <a:latin typeface="Calibri"/>
              <a:ea typeface="Calibri"/>
              <a:cs typeface="Calibri"/>
              <a:sym typeface="Calibri"/>
            </a:endParaRPr>
          </a:p>
          <a:p>
            <a:pPr indent="-584200" lvl="0" marL="457200" marR="0" rtl="0" algn="l">
              <a:lnSpc>
                <a:spcPct val="100000"/>
              </a:lnSpc>
              <a:spcBef>
                <a:spcPts val="0"/>
              </a:spcBef>
              <a:spcAft>
                <a:spcPts val="0"/>
              </a:spcAft>
              <a:buSzPts val="4800"/>
              <a:buFont typeface="Calibri"/>
              <a:buChar char="●"/>
            </a:pPr>
            <a:r>
              <a:rPr lang="en-US" sz="4800" u="sng">
                <a:latin typeface="Calibri"/>
                <a:ea typeface="Calibri"/>
                <a:cs typeface="Calibri"/>
                <a:sym typeface="Calibri"/>
              </a:rPr>
              <a:t>Our planned experiment:</a:t>
            </a:r>
            <a:endParaRPr sz="4800" u="sng">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Treatments replicated 3 times: 10 seconds, 30 seconds, 1 minute of smoke exposure and a control (no </a:t>
            </a:r>
            <a:r>
              <a:rPr lang="en-US" sz="4800">
                <a:latin typeface="Calibri"/>
                <a:ea typeface="Calibri"/>
                <a:cs typeface="Calibri"/>
                <a:sym typeface="Calibri"/>
              </a:rPr>
              <a:t>exposure</a:t>
            </a:r>
            <a:r>
              <a:rPr lang="en-US" sz="4800">
                <a:latin typeface="Calibri"/>
                <a:ea typeface="Calibri"/>
                <a:cs typeface="Calibri"/>
                <a:sym typeface="Calibri"/>
              </a:rPr>
              <a:t>)</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Steps:</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Add bacteria to plates and allow to grow for about a week.</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After this, count the number of living colonies. </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Then, hold a lighted incense stick for the designated exposure time over the center of the plate, and immediately close it. </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Count the number of living colonies a day to a week after.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p:txBody>
      </p:sp>
      <p:pic>
        <p:nvPicPr>
          <p:cNvPr id="89" name="Google Shape;89;p14"/>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90" name="Google Shape;90;p14"/>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
        <p:nvSpPr>
          <p:cNvPr id="91" name="Google Shape;91;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14"/>
          <p:cNvSpPr/>
          <p:nvPr/>
        </p:nvSpPr>
        <p:spPr>
          <a:xfrm>
            <a:off x="18973100" y="16131450"/>
            <a:ext cx="11382600" cy="4899300"/>
          </a:xfrm>
          <a:prstGeom prst="rect">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p:cNvSpPr/>
          <p:nvPr/>
        </p:nvSpPr>
        <p:spPr>
          <a:xfrm>
            <a:off x="19234561" y="17082342"/>
            <a:ext cx="2418600" cy="2418600"/>
          </a:xfrm>
          <a:prstGeom prst="ellipse">
            <a:avLst/>
          </a:prstGeom>
          <a:solidFill>
            <a:srgbClr val="93C47D"/>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4"/>
          <p:cNvSpPr/>
          <p:nvPr/>
        </p:nvSpPr>
        <p:spPr>
          <a:xfrm>
            <a:off x="21901500" y="17037314"/>
            <a:ext cx="2418600" cy="2418600"/>
          </a:xfrm>
          <a:prstGeom prst="ellipse">
            <a:avLst/>
          </a:prstGeom>
          <a:solidFill>
            <a:srgbClr val="9FC5E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4"/>
          <p:cNvSpPr/>
          <p:nvPr/>
        </p:nvSpPr>
        <p:spPr>
          <a:xfrm>
            <a:off x="24584965" y="16992551"/>
            <a:ext cx="2418600" cy="2418600"/>
          </a:xfrm>
          <a:prstGeom prst="ellipse">
            <a:avLst/>
          </a:prstGeom>
          <a:solidFill>
            <a:srgbClr val="9FC5E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4"/>
          <p:cNvSpPr/>
          <p:nvPr/>
        </p:nvSpPr>
        <p:spPr>
          <a:xfrm>
            <a:off x="27268441" y="16992539"/>
            <a:ext cx="2418600" cy="2418600"/>
          </a:xfrm>
          <a:prstGeom prst="ellipse">
            <a:avLst/>
          </a:prstGeom>
          <a:solidFill>
            <a:srgbClr val="9FC5E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4"/>
          <p:cNvSpPr txBox="1"/>
          <p:nvPr/>
        </p:nvSpPr>
        <p:spPr>
          <a:xfrm>
            <a:off x="19349050" y="17557401"/>
            <a:ext cx="2156400" cy="1468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Control</a:t>
            </a:r>
            <a:endParaRPr sz="3100"/>
          </a:p>
          <a:p>
            <a:pPr indent="0" lvl="0" marL="0" rtl="0" algn="ctr">
              <a:spcBef>
                <a:spcPts val="0"/>
              </a:spcBef>
              <a:spcAft>
                <a:spcPts val="0"/>
              </a:spcAft>
              <a:buNone/>
            </a:pPr>
            <a:r>
              <a:rPr lang="en-US" sz="3100"/>
              <a:t>(no exposure)</a:t>
            </a:r>
            <a:endParaRPr sz="3100"/>
          </a:p>
        </p:txBody>
      </p:sp>
      <p:sp>
        <p:nvSpPr>
          <p:cNvPr id="98" name="Google Shape;98;p14"/>
          <p:cNvSpPr txBox="1"/>
          <p:nvPr/>
        </p:nvSpPr>
        <p:spPr>
          <a:xfrm>
            <a:off x="22032728" y="17236780"/>
            <a:ext cx="2156400" cy="174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10 seconds of smoke exposure</a:t>
            </a:r>
            <a:endParaRPr sz="3100"/>
          </a:p>
        </p:txBody>
      </p:sp>
      <p:sp>
        <p:nvSpPr>
          <p:cNvPr id="99" name="Google Shape;99;p14"/>
          <p:cNvSpPr txBox="1"/>
          <p:nvPr/>
        </p:nvSpPr>
        <p:spPr>
          <a:xfrm>
            <a:off x="24716147" y="17199389"/>
            <a:ext cx="2156400" cy="174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30 seconds of smoke exposure</a:t>
            </a:r>
            <a:endParaRPr sz="3100"/>
          </a:p>
        </p:txBody>
      </p:sp>
      <p:sp>
        <p:nvSpPr>
          <p:cNvPr id="100" name="Google Shape;100;p14"/>
          <p:cNvSpPr txBox="1"/>
          <p:nvPr/>
        </p:nvSpPr>
        <p:spPr>
          <a:xfrm>
            <a:off x="27366578" y="17331956"/>
            <a:ext cx="2156400" cy="1468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1</a:t>
            </a:r>
            <a:r>
              <a:rPr lang="en-US" sz="1200"/>
              <a:t> </a:t>
            </a:r>
            <a:endParaRPr sz="1200"/>
          </a:p>
          <a:p>
            <a:pPr indent="0" lvl="0" marL="0" rtl="0" algn="ctr">
              <a:spcBef>
                <a:spcPts val="0"/>
              </a:spcBef>
              <a:spcAft>
                <a:spcPts val="0"/>
              </a:spcAft>
              <a:buNone/>
            </a:pPr>
            <a:r>
              <a:rPr lang="en-US" sz="3100"/>
              <a:t>minute of smoke exposure</a:t>
            </a:r>
            <a:endParaRPr sz="3100"/>
          </a:p>
        </p:txBody>
      </p:sp>
      <p:sp>
        <p:nvSpPr>
          <p:cNvPr id="101" name="Google Shape;101;p14"/>
          <p:cNvSpPr txBox="1"/>
          <p:nvPr/>
        </p:nvSpPr>
        <p:spPr>
          <a:xfrm>
            <a:off x="18973125" y="16301800"/>
            <a:ext cx="11101800" cy="446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3 replicates for each treatment</a:t>
            </a:r>
            <a:endParaRPr sz="3100"/>
          </a:p>
        </p:txBody>
      </p:sp>
      <p:sp>
        <p:nvSpPr>
          <p:cNvPr id="102" name="Google Shape;102;p14"/>
          <p:cNvSpPr/>
          <p:nvPr/>
        </p:nvSpPr>
        <p:spPr>
          <a:xfrm>
            <a:off x="21757821" y="20113025"/>
            <a:ext cx="5109000" cy="62700"/>
          </a:xfrm>
          <a:prstGeom prst="rect">
            <a:avLst/>
          </a:prstGeom>
          <a:solidFill>
            <a:srgbClr val="783F0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4"/>
          <p:cNvSpPr txBox="1"/>
          <p:nvPr/>
        </p:nvSpPr>
        <p:spPr>
          <a:xfrm>
            <a:off x="22131800" y="20300100"/>
            <a:ext cx="4701300" cy="682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Unscented incense sticks</a:t>
            </a:r>
            <a:endParaRPr sz="3100"/>
          </a:p>
        </p:txBody>
      </p:sp>
      <p:sp>
        <p:nvSpPr>
          <p:cNvPr id="104" name="Google Shape;104;p14"/>
          <p:cNvSpPr/>
          <p:nvPr/>
        </p:nvSpPr>
        <p:spPr>
          <a:xfrm>
            <a:off x="21757821" y="19753119"/>
            <a:ext cx="5109000" cy="62700"/>
          </a:xfrm>
          <a:prstGeom prst="rect">
            <a:avLst/>
          </a:prstGeom>
          <a:solidFill>
            <a:srgbClr val="783F0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4"/>
          <p:cNvSpPr/>
          <p:nvPr/>
        </p:nvSpPr>
        <p:spPr>
          <a:xfrm>
            <a:off x="21757821" y="19932153"/>
            <a:ext cx="5109000" cy="62700"/>
          </a:xfrm>
          <a:prstGeom prst="rect">
            <a:avLst/>
          </a:prstGeom>
          <a:solidFill>
            <a:srgbClr val="783F0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6" name="Google Shape;106;p14"/>
          <p:cNvPicPr preferRelativeResize="0"/>
          <p:nvPr/>
        </p:nvPicPr>
        <p:blipFill>
          <a:blip r:embed="rId5">
            <a:alphaModFix/>
          </a:blip>
          <a:stretch>
            <a:fillRect/>
          </a:stretch>
        </p:blipFill>
        <p:spPr>
          <a:xfrm>
            <a:off x="30074877" y="16131450"/>
            <a:ext cx="6734934" cy="4899300"/>
          </a:xfrm>
          <a:prstGeom prst="rect">
            <a:avLst/>
          </a:prstGeom>
          <a:noFill/>
          <a:ln cap="flat" cmpd="sng" w="19050">
            <a:solidFill>
              <a:srgbClr val="1F497D"/>
            </a:solidFill>
            <a:prstDash val="solid"/>
            <a:round/>
            <a:headEnd len="sm" w="sm" type="none"/>
            <a:tailEnd len="sm" w="sm" type="none"/>
          </a:ln>
        </p:spPr>
      </p:pic>
      <p:sp>
        <p:nvSpPr>
          <p:cNvPr id="107" name="Google Shape;107;p14"/>
          <p:cNvSpPr txBox="1"/>
          <p:nvPr/>
        </p:nvSpPr>
        <p:spPr>
          <a:xfrm rot="1067179">
            <a:off x="34066125" y="17410168"/>
            <a:ext cx="1525201" cy="926351"/>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500"/>
              <a:t>30</a:t>
            </a:r>
            <a:r>
              <a:rPr b="1" lang="en-US" sz="2500"/>
              <a:t> seconds</a:t>
            </a:r>
            <a:endParaRPr b="1" sz="2500"/>
          </a:p>
        </p:txBody>
      </p:sp>
      <p:sp>
        <p:nvSpPr>
          <p:cNvPr id="108" name="Google Shape;108;p14"/>
          <p:cNvSpPr txBox="1"/>
          <p:nvPr/>
        </p:nvSpPr>
        <p:spPr>
          <a:xfrm>
            <a:off x="30068825" y="16187800"/>
            <a:ext cx="6735000" cy="661800"/>
          </a:xfrm>
          <a:prstGeom prst="rect">
            <a:avLst/>
          </a:prstGeom>
          <a:noFill/>
          <a:ln>
            <a:noFill/>
          </a:ln>
        </p:spPr>
        <p:txBody>
          <a:bodyPr anchorCtr="0" anchor="ctr" bIns="91425" lIns="0" spcFirstLastPara="1" rIns="0" wrap="square" tIns="91425">
            <a:spAutoFit/>
          </a:bodyPr>
          <a:lstStyle/>
          <a:p>
            <a:pPr indent="0" lvl="0" marL="0" rtl="0" algn="ctr">
              <a:spcBef>
                <a:spcPts val="0"/>
              </a:spcBef>
              <a:spcAft>
                <a:spcPts val="0"/>
              </a:spcAft>
              <a:buNone/>
            </a:pPr>
            <a:r>
              <a:rPr b="1" lang="en-US" sz="3100">
                <a:latin typeface="Calibri"/>
                <a:ea typeface="Calibri"/>
                <a:cs typeface="Calibri"/>
                <a:sym typeface="Calibri"/>
              </a:rPr>
              <a:t>Sketch of the experiment process</a:t>
            </a:r>
            <a:endParaRPr b="1" sz="3100">
              <a:latin typeface="Calibri"/>
              <a:ea typeface="Calibri"/>
              <a:cs typeface="Calibri"/>
              <a:sym typeface="Calibri"/>
            </a:endParaRPr>
          </a:p>
        </p:txBody>
      </p:sp>
      <p:grpSp>
        <p:nvGrpSpPr>
          <p:cNvPr id="109" name="Google Shape;109;p14"/>
          <p:cNvGrpSpPr/>
          <p:nvPr/>
        </p:nvGrpSpPr>
        <p:grpSpPr>
          <a:xfrm>
            <a:off x="4031642" y="15908664"/>
            <a:ext cx="12139900" cy="4538977"/>
            <a:chOff x="2816100" y="15455812"/>
            <a:chExt cx="13375826" cy="5581625"/>
          </a:xfrm>
        </p:grpSpPr>
        <p:pic>
          <p:nvPicPr>
            <p:cNvPr id="110" name="Google Shape;110;p14"/>
            <p:cNvPicPr preferRelativeResize="0"/>
            <p:nvPr/>
          </p:nvPicPr>
          <p:blipFill>
            <a:blip r:embed="rId6">
              <a:alphaModFix/>
            </a:blip>
            <a:stretch>
              <a:fillRect/>
            </a:stretch>
          </p:blipFill>
          <p:spPr>
            <a:xfrm>
              <a:off x="2816100" y="15455812"/>
              <a:ext cx="12963351" cy="5581625"/>
            </a:xfrm>
            <a:prstGeom prst="rect">
              <a:avLst/>
            </a:prstGeom>
            <a:noFill/>
            <a:ln>
              <a:noFill/>
            </a:ln>
          </p:spPr>
        </p:pic>
        <p:sp>
          <p:nvSpPr>
            <p:cNvPr id="111" name="Google Shape;111;p14"/>
            <p:cNvSpPr txBox="1"/>
            <p:nvPr/>
          </p:nvSpPr>
          <p:spPr>
            <a:xfrm>
              <a:off x="12216325" y="15613450"/>
              <a:ext cx="1517700" cy="17415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latin typeface="Calibri"/>
                  <a:ea typeface="Calibri"/>
                  <a:cs typeface="Calibri"/>
                  <a:sym typeface="Calibri"/>
                </a:rPr>
                <a:t>tree bark</a:t>
              </a:r>
              <a:endParaRPr sz="4000">
                <a:latin typeface="Calibri"/>
                <a:ea typeface="Calibri"/>
                <a:cs typeface="Calibri"/>
                <a:sym typeface="Calibri"/>
              </a:endParaRPr>
            </a:p>
          </p:txBody>
        </p:sp>
        <p:sp>
          <p:nvSpPr>
            <p:cNvPr id="112" name="Google Shape;112;p14"/>
            <p:cNvSpPr txBox="1"/>
            <p:nvPr/>
          </p:nvSpPr>
          <p:spPr>
            <a:xfrm>
              <a:off x="13965926" y="15496519"/>
              <a:ext cx="2226000" cy="1741500"/>
            </a:xfrm>
            <a:prstGeom prst="rect">
              <a:avLst/>
            </a:prstGeom>
            <a:solidFill>
              <a:srgbClr val="FFFFFF"/>
            </a:solidFill>
            <a:ln>
              <a:noFill/>
            </a:ln>
          </p:spPr>
          <p:txBody>
            <a:bodyPr anchorCtr="0" anchor="t" bIns="0" lIns="91425" spcFirstLastPara="1" rIns="0" wrap="square" tIns="182875">
              <a:spAutoFit/>
            </a:bodyPr>
            <a:lstStyle/>
            <a:p>
              <a:pPr indent="0" lvl="0" marL="0" rtl="0" algn="l">
                <a:spcBef>
                  <a:spcPts val="0"/>
                </a:spcBef>
                <a:spcAft>
                  <a:spcPts val="0"/>
                </a:spcAft>
                <a:buNone/>
              </a:pPr>
              <a:r>
                <a:rPr lang="en-US" sz="4000">
                  <a:latin typeface="Calibri"/>
                  <a:ea typeface="Calibri"/>
                  <a:cs typeface="Calibri"/>
                  <a:sym typeface="Calibri"/>
                </a:rPr>
                <a:t>bacteria</a:t>
              </a:r>
              <a:r>
                <a:rPr lang="en-US" sz="4000">
                  <a:latin typeface="Calibri"/>
                  <a:ea typeface="Calibri"/>
                  <a:cs typeface="Calibri"/>
                  <a:sym typeface="Calibri"/>
                </a:rPr>
                <a:t> growing</a:t>
              </a:r>
              <a:endParaRPr sz="4000">
                <a:latin typeface="Calibri"/>
                <a:ea typeface="Calibri"/>
                <a:cs typeface="Calibri"/>
                <a:sym typeface="Calibri"/>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7" name="Shape 117"/>
        <p:cNvGrpSpPr/>
        <p:nvPr/>
      </p:nvGrpSpPr>
      <p:grpSpPr>
        <a:xfrm>
          <a:off x="0" y="0"/>
          <a:ext cx="0" cy="0"/>
          <a:chOff x="0" y="0"/>
          <a:chExt cx="0" cy="0"/>
        </a:xfrm>
      </p:grpSpPr>
      <p:sp>
        <p:nvSpPr>
          <p:cNvPr id="118" name="Google Shape;118;p1"/>
          <p:cNvSpPr/>
          <p:nvPr/>
        </p:nvSpPr>
        <p:spPr>
          <a:xfrm>
            <a:off x="19061867" y="5201055"/>
            <a:ext cx="17830800"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584200" lvl="0" marL="457200" marR="0" rtl="0" algn="l">
              <a:lnSpc>
                <a:spcPct val="115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New team</a:t>
            </a:r>
            <a:endParaRPr sz="4800">
              <a:solidFill>
                <a:schemeClr val="dk1"/>
              </a:solidFill>
              <a:latin typeface="Calibri"/>
              <a:ea typeface="Calibri"/>
              <a:cs typeface="Calibri"/>
              <a:sym typeface="Calibri"/>
            </a:endParaRPr>
          </a:p>
          <a:p>
            <a:pPr indent="-584200" lvl="0" marL="457200" marR="0" rtl="0" algn="l">
              <a:lnSpc>
                <a:spcPct val="115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2 members</a:t>
            </a:r>
            <a:endParaRPr sz="4800">
              <a:solidFill>
                <a:schemeClr val="dk1"/>
              </a:solidFill>
              <a:latin typeface="Calibri"/>
              <a:ea typeface="Calibri"/>
              <a:cs typeface="Calibri"/>
              <a:sym typeface="Calibri"/>
            </a:endParaRPr>
          </a:p>
          <a:p>
            <a:pPr indent="-584200" lvl="0" marL="457200" marR="0" rtl="0" algn="l">
              <a:lnSpc>
                <a:spcPct val="115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Previous participants in district and regional level science fair competitions.</a:t>
            </a:r>
            <a:endParaRPr sz="4800">
              <a:solidFill>
                <a:schemeClr val="dk1"/>
              </a:solidFill>
              <a:latin typeface="Calibri"/>
              <a:ea typeface="Calibri"/>
              <a:cs typeface="Calibri"/>
              <a:sym typeface="Calibri"/>
            </a:endParaRPr>
          </a:p>
        </p:txBody>
      </p:sp>
      <p:sp>
        <p:nvSpPr>
          <p:cNvPr id="119" name="Google Shape;119;p1"/>
          <p:cNvSpPr/>
          <p:nvPr/>
        </p:nvSpPr>
        <p:spPr>
          <a:xfrm>
            <a:off x="19061866" y="3602321"/>
            <a:ext cx="17830801" cy="1143000"/>
          </a:xfrm>
          <a:prstGeom prst="rect">
            <a:avLst/>
          </a:prstGeom>
          <a:solidFill>
            <a:srgbClr val="17365D"/>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20" name="Google Shape;120;p1"/>
          <p:cNvSpPr/>
          <p:nvPr/>
        </p:nvSpPr>
        <p:spPr>
          <a:xfrm>
            <a:off x="640490" y="3602384"/>
            <a:ext cx="17830801" cy="1143000"/>
          </a:xfrm>
          <a:prstGeom prst="rect">
            <a:avLst/>
          </a:prstGeom>
          <a:solidFill>
            <a:srgbClr val="17365D"/>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21" name="Google Shape;121;p1"/>
          <p:cNvSpPr/>
          <p:nvPr/>
        </p:nvSpPr>
        <p:spPr>
          <a:xfrm>
            <a:off x="19101273" y="13200608"/>
            <a:ext cx="17830801" cy="1143000"/>
          </a:xfrm>
          <a:prstGeom prst="rect">
            <a:avLst/>
          </a:prstGeom>
          <a:solidFill>
            <a:srgbClr val="17365D"/>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22" name="Google Shape;122;p1"/>
          <p:cNvSpPr/>
          <p:nvPr/>
        </p:nvSpPr>
        <p:spPr>
          <a:xfrm>
            <a:off x="19101333" y="14727580"/>
            <a:ext cx="17830801" cy="57150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rPr i="0" lang="en-US" sz="4800" u="none" cap="none" strike="noStrike">
                <a:solidFill>
                  <a:schemeClr val="dk1"/>
                </a:solidFill>
                <a:latin typeface="Calibri"/>
                <a:ea typeface="Calibri"/>
                <a:cs typeface="Calibri"/>
                <a:sym typeface="Calibri"/>
              </a:rPr>
              <a:t>Thanks to</a:t>
            </a:r>
            <a:r>
              <a:rPr lang="en-US" sz="4800">
                <a:solidFill>
                  <a:schemeClr val="dk1"/>
                </a:solidFill>
                <a:latin typeface="Calibri"/>
                <a:ea typeface="Calibri"/>
                <a:cs typeface="Calibri"/>
                <a:sym typeface="Calibri"/>
              </a:rPr>
              <a:t>:</a:t>
            </a:r>
            <a:endParaRPr sz="4800">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600"/>
              <a:buFont typeface="Arial"/>
              <a:buNone/>
            </a:pPr>
            <a:r>
              <a:t/>
            </a:r>
            <a:endParaRPr sz="4800">
              <a:latin typeface="Calibri"/>
              <a:ea typeface="Calibri"/>
              <a:cs typeface="Calibri"/>
              <a:sym typeface="Calibri"/>
            </a:endParaRPr>
          </a:p>
          <a:p>
            <a:pPr indent="0" lvl="0" marL="0" marR="0" rtl="0" algn="ctr">
              <a:lnSpc>
                <a:spcPct val="115000"/>
              </a:lnSpc>
              <a:spcBef>
                <a:spcPts val="0"/>
              </a:spcBef>
              <a:spcAft>
                <a:spcPts val="0"/>
              </a:spcAft>
              <a:buNone/>
            </a:pPr>
            <a:r>
              <a:rPr lang="en-US" sz="4800">
                <a:solidFill>
                  <a:schemeClr val="dk1"/>
                </a:solidFill>
                <a:latin typeface="Calibri"/>
                <a:ea typeface="Calibri"/>
                <a:cs typeface="Calibri"/>
                <a:sym typeface="Calibri"/>
              </a:rPr>
              <a:t>Laura Alberici da Barbiano</a:t>
            </a:r>
            <a:endParaRPr sz="4800">
              <a:solidFill>
                <a:schemeClr val="dk1"/>
              </a:solidFill>
              <a:latin typeface="Calibri"/>
              <a:ea typeface="Calibri"/>
              <a:cs typeface="Calibri"/>
              <a:sym typeface="Calibri"/>
            </a:endParaRPr>
          </a:p>
          <a:p>
            <a:pPr indent="0" lvl="0" marL="0" marR="0" rtl="0" algn="ctr">
              <a:lnSpc>
                <a:spcPct val="115000"/>
              </a:lnSpc>
              <a:spcBef>
                <a:spcPts val="0"/>
              </a:spcBef>
              <a:spcAft>
                <a:spcPts val="0"/>
              </a:spcAft>
              <a:buNone/>
            </a:pPr>
            <a:r>
              <a:rPr lang="en-US" sz="4800">
                <a:solidFill>
                  <a:schemeClr val="dk1"/>
                </a:solidFill>
                <a:latin typeface="Calibri"/>
                <a:ea typeface="Calibri"/>
                <a:cs typeface="Calibri"/>
                <a:sym typeface="Calibri"/>
              </a:rPr>
              <a:t>Natasha Turyasingura</a:t>
            </a:r>
            <a:endParaRPr sz="4800">
              <a:solidFill>
                <a:schemeClr val="dk1"/>
              </a:solidFill>
              <a:latin typeface="Calibri"/>
              <a:ea typeface="Calibri"/>
              <a:cs typeface="Calibri"/>
              <a:sym typeface="Calibri"/>
            </a:endParaRPr>
          </a:p>
        </p:txBody>
      </p:sp>
      <p:sp>
        <p:nvSpPr>
          <p:cNvPr id="123" name="Google Shape;123;p1"/>
          <p:cNvSpPr/>
          <p:nvPr/>
        </p:nvSpPr>
        <p:spPr>
          <a:xfrm>
            <a:off x="626273" y="5186387"/>
            <a:ext cx="17830800"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From this experience, we will have gained more knowledge about the effects of smoke produced by fire on cell growth.</a:t>
            </a:r>
            <a:endParaRPr sz="4800">
              <a:solidFill>
                <a:schemeClr val="dk1"/>
              </a:solidFill>
              <a:latin typeface="Calibri"/>
              <a:ea typeface="Calibri"/>
              <a:cs typeface="Calibri"/>
              <a:sym typeface="Calibri"/>
            </a:endParaRPr>
          </a:p>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If another team decided to continue the project next year, then we would want them to test the effects of soot on cell growth. Soot is a major byproduct of fire and is just as important to test on growth.</a:t>
            </a:r>
            <a:endParaRPr sz="4800">
              <a:solidFill>
                <a:schemeClr val="dk1"/>
              </a:solidFill>
              <a:latin typeface="Calibri"/>
              <a:ea typeface="Calibri"/>
              <a:cs typeface="Calibri"/>
              <a:sym typeface="Calibri"/>
            </a:endParaRPr>
          </a:p>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In order for them to try this, they could set up an experiment such as:</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Treatments replicated 3 times: 5 grams, 10 grams, 15 grams of soot and a control (no soot)</a:t>
            </a:r>
            <a:endParaRPr sz="4800">
              <a:solidFill>
                <a:schemeClr val="dk1"/>
              </a:solidFill>
              <a:latin typeface="Calibri"/>
              <a:ea typeface="Calibri"/>
              <a:cs typeface="Calibri"/>
              <a:sym typeface="Calibri"/>
            </a:endParaRPr>
          </a:p>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Steps:</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Add bacteria to plates and allow to grow for about a week.</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After this, count the number of living colonies. </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Then, using a strainer, add the respective amount of soot to its plate, spreading it throughout the entire plate. </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Count the number of living colonies a day to a week after.  </a:t>
            </a:r>
            <a:endParaRPr sz="4800">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This would be a good indicator as to how soot directly affects bacterial cell growth.   </a:t>
            </a:r>
            <a:endParaRPr sz="4800">
              <a:solidFill>
                <a:schemeClr val="dk1"/>
              </a:solidFill>
              <a:latin typeface="Calibri"/>
              <a:ea typeface="Calibri"/>
              <a:cs typeface="Calibri"/>
              <a:sym typeface="Calibri"/>
            </a:endParaRPr>
          </a:p>
        </p:txBody>
      </p:sp>
      <p:sp>
        <p:nvSpPr>
          <p:cNvPr id="124" name="Google Shape;124;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1"/>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Fire Gel Biofilm</a:t>
            </a:r>
            <a:endParaRPr b="0" i="0" sz="7200" u="sng" cap="none" strike="noStrike">
              <a:solidFill>
                <a:srgbClr val="000000"/>
              </a:solidFill>
              <a:latin typeface="Arial"/>
              <a:ea typeface="Arial"/>
              <a:cs typeface="Arial"/>
              <a:sym typeface="Aria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Juan Gurrusquieta, Alexander Guel</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Blanson CTE High School, Houston, TX</a:t>
            </a:r>
            <a:endParaRPr sz="4800">
              <a:solidFill>
                <a:schemeClr val="lt1"/>
              </a:solidFill>
              <a:latin typeface="Calibri"/>
              <a:ea typeface="Calibri"/>
              <a:cs typeface="Calibri"/>
              <a:sym typeface="Calibri"/>
            </a:endParaRPr>
          </a:p>
        </p:txBody>
      </p:sp>
      <p:pic>
        <p:nvPicPr>
          <p:cNvPr id="126" name="Google Shape;126;p1"/>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127" name="Google Shape;127;p1"/>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pic>
        <p:nvPicPr>
          <p:cNvPr id="128" name="Google Shape;128;p1"/>
          <p:cNvPicPr preferRelativeResize="0"/>
          <p:nvPr/>
        </p:nvPicPr>
        <p:blipFill>
          <a:blip r:embed="rId5">
            <a:alphaModFix/>
          </a:blip>
          <a:stretch>
            <a:fillRect/>
          </a:stretch>
        </p:blipFill>
        <p:spPr>
          <a:xfrm>
            <a:off x="2263000" y="16995387"/>
            <a:ext cx="3982336" cy="3291850"/>
          </a:xfrm>
          <a:prstGeom prst="rect">
            <a:avLst/>
          </a:prstGeom>
          <a:noFill/>
          <a:ln cap="flat" cmpd="sng" w="19050">
            <a:solidFill>
              <a:schemeClr val="dk2"/>
            </a:solidFill>
            <a:prstDash val="solid"/>
            <a:round/>
            <a:headEnd len="sm" w="sm" type="none"/>
            <a:tailEnd len="sm" w="sm" type="none"/>
          </a:ln>
        </p:spPr>
      </p:pic>
      <p:grpSp>
        <p:nvGrpSpPr>
          <p:cNvPr id="129" name="Google Shape;129;p1"/>
          <p:cNvGrpSpPr/>
          <p:nvPr/>
        </p:nvGrpSpPr>
        <p:grpSpPr>
          <a:xfrm>
            <a:off x="6913213" y="16366900"/>
            <a:ext cx="11318100" cy="3938700"/>
            <a:chOff x="6913213" y="17128900"/>
            <a:chExt cx="11318100" cy="3938700"/>
          </a:xfrm>
        </p:grpSpPr>
        <p:sp>
          <p:nvSpPr>
            <p:cNvPr id="130" name="Google Shape;130;p1"/>
            <p:cNvSpPr/>
            <p:nvPr/>
          </p:nvSpPr>
          <p:spPr>
            <a:xfrm>
              <a:off x="6913213" y="17128900"/>
              <a:ext cx="11318100" cy="3938700"/>
            </a:xfrm>
            <a:prstGeom prst="rect">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
            <p:cNvSpPr/>
            <p:nvPr/>
          </p:nvSpPr>
          <p:spPr>
            <a:xfrm>
              <a:off x="7350161" y="17234742"/>
              <a:ext cx="2418600" cy="2418600"/>
            </a:xfrm>
            <a:prstGeom prst="ellipse">
              <a:avLst/>
            </a:prstGeom>
            <a:solidFill>
              <a:srgbClr val="93C47D"/>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
            <p:cNvSpPr/>
            <p:nvPr/>
          </p:nvSpPr>
          <p:spPr>
            <a:xfrm>
              <a:off x="10017100" y="17189714"/>
              <a:ext cx="2418600" cy="2418600"/>
            </a:xfrm>
            <a:prstGeom prst="ellipse">
              <a:avLst/>
            </a:prstGeom>
            <a:solidFill>
              <a:srgbClr val="9FC5E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
            <p:cNvSpPr/>
            <p:nvPr/>
          </p:nvSpPr>
          <p:spPr>
            <a:xfrm>
              <a:off x="12700565" y="17144951"/>
              <a:ext cx="2418600" cy="2418600"/>
            </a:xfrm>
            <a:prstGeom prst="ellipse">
              <a:avLst/>
            </a:prstGeom>
            <a:solidFill>
              <a:srgbClr val="9FC5E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
            <p:cNvSpPr/>
            <p:nvPr/>
          </p:nvSpPr>
          <p:spPr>
            <a:xfrm>
              <a:off x="15384041" y="17144939"/>
              <a:ext cx="2418600" cy="2418600"/>
            </a:xfrm>
            <a:prstGeom prst="ellipse">
              <a:avLst/>
            </a:prstGeom>
            <a:solidFill>
              <a:srgbClr val="9FC5E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
            <p:cNvSpPr txBox="1"/>
            <p:nvPr/>
          </p:nvSpPr>
          <p:spPr>
            <a:xfrm>
              <a:off x="7464650" y="17709801"/>
              <a:ext cx="2156400" cy="1468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Control</a:t>
              </a:r>
              <a:endParaRPr sz="3100"/>
            </a:p>
            <a:p>
              <a:pPr indent="0" lvl="0" marL="0" rtl="0" algn="ctr">
                <a:spcBef>
                  <a:spcPts val="0"/>
                </a:spcBef>
                <a:spcAft>
                  <a:spcPts val="0"/>
                </a:spcAft>
                <a:buNone/>
              </a:pPr>
              <a:r>
                <a:rPr lang="en-US" sz="3100"/>
                <a:t>(no soot)</a:t>
              </a:r>
              <a:endParaRPr sz="3100"/>
            </a:p>
          </p:txBody>
        </p:sp>
        <p:sp>
          <p:nvSpPr>
            <p:cNvPr id="136" name="Google Shape;136;p1"/>
            <p:cNvSpPr txBox="1"/>
            <p:nvPr/>
          </p:nvSpPr>
          <p:spPr>
            <a:xfrm>
              <a:off x="10148328" y="17541580"/>
              <a:ext cx="2156400" cy="174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5 grams of </a:t>
              </a:r>
              <a:endParaRPr sz="3100"/>
            </a:p>
            <a:p>
              <a:pPr indent="0" lvl="0" marL="0" rtl="0" algn="ctr">
                <a:spcBef>
                  <a:spcPts val="0"/>
                </a:spcBef>
                <a:spcAft>
                  <a:spcPts val="0"/>
                </a:spcAft>
                <a:buNone/>
              </a:pPr>
              <a:r>
                <a:rPr lang="en-US" sz="3100"/>
                <a:t>soot</a:t>
              </a:r>
              <a:endParaRPr sz="3100"/>
            </a:p>
          </p:txBody>
        </p:sp>
        <p:sp>
          <p:nvSpPr>
            <p:cNvPr id="137" name="Google Shape;137;p1"/>
            <p:cNvSpPr txBox="1"/>
            <p:nvPr/>
          </p:nvSpPr>
          <p:spPr>
            <a:xfrm>
              <a:off x="12831747" y="17504189"/>
              <a:ext cx="2156400" cy="174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10 grams of soot</a:t>
              </a:r>
              <a:endParaRPr sz="3100"/>
            </a:p>
          </p:txBody>
        </p:sp>
        <p:sp>
          <p:nvSpPr>
            <p:cNvPr id="138" name="Google Shape;138;p1"/>
            <p:cNvSpPr txBox="1"/>
            <p:nvPr/>
          </p:nvSpPr>
          <p:spPr>
            <a:xfrm>
              <a:off x="15515028" y="17644606"/>
              <a:ext cx="2156400" cy="1468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15 grams of soot</a:t>
              </a:r>
              <a:endParaRPr sz="3100"/>
            </a:p>
          </p:txBody>
        </p:sp>
        <p:sp>
          <p:nvSpPr>
            <p:cNvPr id="139" name="Google Shape;139;p1"/>
            <p:cNvSpPr txBox="1"/>
            <p:nvPr/>
          </p:nvSpPr>
          <p:spPr>
            <a:xfrm>
              <a:off x="7125925" y="20412550"/>
              <a:ext cx="4831500" cy="446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3 replicates for each treatment</a:t>
              </a:r>
              <a:endParaRPr sz="3100"/>
            </a:p>
          </p:txBody>
        </p:sp>
        <p:sp>
          <p:nvSpPr>
            <p:cNvPr id="140" name="Google Shape;140;p1"/>
            <p:cNvSpPr txBox="1"/>
            <p:nvPr/>
          </p:nvSpPr>
          <p:spPr>
            <a:xfrm>
              <a:off x="12413175" y="20294500"/>
              <a:ext cx="1588500" cy="682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Strainer</a:t>
              </a:r>
              <a:endParaRPr sz="3100"/>
            </a:p>
          </p:txBody>
        </p:sp>
        <p:sp>
          <p:nvSpPr>
            <p:cNvPr id="141" name="Google Shape;141;p1"/>
            <p:cNvSpPr/>
            <p:nvPr/>
          </p:nvSpPr>
          <p:spPr>
            <a:xfrm>
              <a:off x="12475450" y="19761750"/>
              <a:ext cx="999600" cy="666300"/>
            </a:xfrm>
            <a:prstGeom prst="can">
              <a:avLst>
                <a:gd fmla="val 25000" name="adj"/>
              </a:avLst>
            </a:prstGeom>
            <a:solidFill>
              <a:srgbClr val="E0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
            <p:cNvSpPr/>
            <p:nvPr/>
          </p:nvSpPr>
          <p:spPr>
            <a:xfrm>
              <a:off x="13292200" y="19805725"/>
              <a:ext cx="999600" cy="446100"/>
            </a:xfrm>
            <a:prstGeom prst="arc">
              <a:avLst>
                <a:gd fmla="val 12523680" name="adj1"/>
                <a:gd fmla="val 20187206" name="adj2"/>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
            <p:cNvSpPr/>
            <p:nvPr/>
          </p:nvSpPr>
          <p:spPr>
            <a:xfrm>
              <a:off x="15384050" y="19593000"/>
              <a:ext cx="851400" cy="851400"/>
            </a:xfrm>
            <a:prstGeom prst="bevel">
              <a:avLst>
                <a:gd fmla="val 12500" name="adj"/>
              </a:avLst>
            </a:prstGeom>
            <a:gradFill>
              <a:gsLst>
                <a:gs pos="0">
                  <a:srgbClr val="FFFFFF"/>
                </a:gs>
                <a:gs pos="100000">
                  <a:srgbClr val="B3B3B3"/>
                </a:gs>
              </a:gsLst>
              <a:path path="circle">
                <a:fillToRect b="50%" l="50%" r="50%" t="50%"/>
              </a:path>
              <a:tileRect/>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
            <p:cNvSpPr txBox="1"/>
            <p:nvPr/>
          </p:nvSpPr>
          <p:spPr>
            <a:xfrm>
              <a:off x="15015500" y="20294500"/>
              <a:ext cx="1588500" cy="682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100"/>
                <a:t>Scale</a:t>
              </a:r>
              <a:endParaRPr sz="3100"/>
            </a:p>
          </p:txBody>
        </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