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</p:sldIdLst>
  <p:sldSz cy="6858000" cx="9144000"/>
  <p:notesSz cx="6858000" cy="9144000"/>
  <p:embeddedFontLst>
    <p:embeddedFont>
      <p:font typeface="Abril Fatface"/>
      <p:regular r:id="rId6"/>
    </p:embeddedFont>
    <p:embeddedFont>
      <p:font typeface="Barlow"/>
      <p:regular r:id="rId7"/>
      <p:bold r:id="rId8"/>
      <p:italic r:id="rId9"/>
      <p:boldItalic r:id="rId1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1" roundtripDataSignature="AMtx7mhO/v4xT98yXbJcS5PmoI/qeaPDO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customschemas.google.com/relationships/presentationmetadata" Target="metadata"/><Relationship Id="rId10" Type="http://schemas.openxmlformats.org/officeDocument/2006/relationships/font" Target="fonts/Barlow-bold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Barlow-italic.fntdata"/><Relationship Id="rId5" Type="http://schemas.openxmlformats.org/officeDocument/2006/relationships/slide" Target="slides/slide1.xml"/><Relationship Id="rId6" Type="http://schemas.openxmlformats.org/officeDocument/2006/relationships/font" Target="fonts/AbrilFatface-regular.fntdata"/><Relationship Id="rId7" Type="http://schemas.openxmlformats.org/officeDocument/2006/relationships/font" Target="fonts/Barlow-regular.fntdata"/><Relationship Id="rId8" Type="http://schemas.openxmlformats.org/officeDocument/2006/relationships/font" Target="fonts/Barlow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17edc2cf83_1_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2" name="Google Shape;82;g217edc2cf83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" name="Google Shape;1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0" name="Google Shape;20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2" name="Google Shape;32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3" name="Google Shape;33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0" name="Google Shape;40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2" name="Google Shape;42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0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9.png"/><Relationship Id="rId10" Type="http://schemas.openxmlformats.org/officeDocument/2006/relationships/image" Target="../media/image8.png"/><Relationship Id="rId13" Type="http://schemas.openxmlformats.org/officeDocument/2006/relationships/image" Target="../media/image10.png"/><Relationship Id="rId1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5" Type="http://schemas.openxmlformats.org/officeDocument/2006/relationships/image" Target="../media/image11.png"/><Relationship Id="rId14" Type="http://schemas.openxmlformats.org/officeDocument/2006/relationships/hyperlink" Target="http://drive.google.com/file/d/1vI75Lp9S34w1mhqZ4QWmtqiUI7mzJsBe/view" TargetMode="External"/><Relationship Id="rId16" Type="http://schemas.openxmlformats.org/officeDocument/2006/relationships/image" Target="../media/image13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7F0EB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17edc2cf83_1_6"/>
          <p:cNvSpPr/>
          <p:nvPr/>
        </p:nvSpPr>
        <p:spPr>
          <a:xfrm>
            <a:off x="-25" y="0"/>
            <a:ext cx="9144000" cy="12804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33250" lIns="33250" spcFirstLastPara="1" rIns="33250" wrap="square" tIns="332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5" name="Google Shape;85;g217edc2cf83_1_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544604"/>
            <a:ext cx="1973832" cy="1820601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g217edc2cf83_1_6"/>
          <p:cNvSpPr/>
          <p:nvPr/>
        </p:nvSpPr>
        <p:spPr>
          <a:xfrm>
            <a:off x="682223" y="660929"/>
            <a:ext cx="1218300" cy="1278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33250" lIns="33250" spcFirstLastPara="1" rIns="33250" wrap="square" tIns="332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7" name="Google Shape;87;g217edc2cf83_1_6"/>
          <p:cNvPicPr preferRelativeResize="0"/>
          <p:nvPr/>
        </p:nvPicPr>
        <p:blipFill rotWithShape="1">
          <a:blip r:embed="rId4">
            <a:alphaModFix/>
          </a:blip>
          <a:srcRect b="35199" l="0" r="0" t="0"/>
          <a:stretch/>
        </p:blipFill>
        <p:spPr>
          <a:xfrm>
            <a:off x="6679035" y="-63137"/>
            <a:ext cx="2464965" cy="1343562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g217edc2cf83_1_6"/>
          <p:cNvSpPr txBox="1"/>
          <p:nvPr/>
        </p:nvSpPr>
        <p:spPr>
          <a:xfrm>
            <a:off x="1666772" y="415898"/>
            <a:ext cx="5660100" cy="385500"/>
          </a:xfrm>
          <a:prstGeom prst="rect">
            <a:avLst/>
          </a:prstGeom>
          <a:noFill/>
          <a:ln>
            <a:noFill/>
          </a:ln>
        </p:spPr>
        <p:txBody>
          <a:bodyPr anchorCtr="0" anchor="b" bIns="93125" lIns="93125" spcFirstLastPara="1" rIns="93125" wrap="square" tIns="93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1" i="0" lang="en-US" sz="3500" u="none" cap="none" strike="noStrike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CTox-DTox</a:t>
            </a:r>
            <a:endParaRPr b="1" i="0" sz="3500" u="none" cap="none" strike="noStrike">
              <a:solidFill>
                <a:srgbClr val="000000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89" name="Google Shape;89;g217edc2cf83_1_6"/>
          <p:cNvSpPr txBox="1"/>
          <p:nvPr/>
        </p:nvSpPr>
        <p:spPr>
          <a:xfrm>
            <a:off x="-26" y="1057350"/>
            <a:ext cx="9144000" cy="36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3250" lIns="33250" spcFirstLastPara="1" rIns="33250" wrap="square" tIns="33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700" u="none" cap="none" strike="noStrike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Austin Lo, Andrew Lee, James Kuo, Emma Shih, Ariel Lan, Yunho Chun,  Josh Shih,  Zoe Shong, Dr. Jonathan Hsu, Alex Barutis, Aya Kassem, Jarn Anowak</a:t>
            </a:r>
            <a:endParaRPr b="0" i="0" sz="700" u="none" cap="none" strike="noStrike">
              <a:solidFill>
                <a:srgbClr val="000000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700" u="none" cap="none" strike="noStrike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Taipei American School, Taipei, Taiwan</a:t>
            </a:r>
            <a:endParaRPr b="0" i="0" sz="1300" u="none" cap="none" strike="noStrike">
              <a:solidFill>
                <a:srgbClr val="000000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90" name="Google Shape;90;g217edc2cf83_1_6"/>
          <p:cNvSpPr txBox="1"/>
          <p:nvPr/>
        </p:nvSpPr>
        <p:spPr>
          <a:xfrm>
            <a:off x="2334878" y="593200"/>
            <a:ext cx="43239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US" sz="1500" u="none" cap="none" strike="noStrike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A novel method for the removal of cholera toxins</a:t>
            </a:r>
            <a:endParaRPr b="0" i="0" sz="1500" u="none" cap="none" strike="noStrike">
              <a:solidFill>
                <a:srgbClr val="000000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91" name="Google Shape;91;g217edc2cf83_1_6"/>
          <p:cNvSpPr/>
          <p:nvPr/>
        </p:nvSpPr>
        <p:spPr>
          <a:xfrm>
            <a:off x="7235423" y="660929"/>
            <a:ext cx="1218300" cy="1278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33250" lIns="33250" spcFirstLastPara="1" rIns="33250" wrap="square" tIns="332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g217edc2cf83_1_6"/>
          <p:cNvSpPr txBox="1"/>
          <p:nvPr/>
        </p:nvSpPr>
        <p:spPr>
          <a:xfrm>
            <a:off x="-23175" y="1299450"/>
            <a:ext cx="3662100" cy="4770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en-US" sz="1900" u="none" cap="none" strike="noStrike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OUR </a:t>
            </a:r>
            <a:r>
              <a:rPr b="1" lang="en-US" sz="1900">
                <a:latin typeface="Barlow"/>
                <a:ea typeface="Barlow"/>
                <a:cs typeface="Barlow"/>
                <a:sym typeface="Barlow"/>
              </a:rPr>
              <a:t>PROJECT</a:t>
            </a:r>
            <a:endParaRPr b="0" i="0" sz="1100" u="none" cap="none" strike="noStrike">
              <a:solidFill>
                <a:srgbClr val="000000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93" name="Google Shape;93;g217edc2cf83_1_6"/>
          <p:cNvSpPr txBox="1"/>
          <p:nvPr/>
        </p:nvSpPr>
        <p:spPr>
          <a:xfrm>
            <a:off x="3638925" y="2891350"/>
            <a:ext cx="2040300" cy="6927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Figure 1: </a:t>
            </a:r>
            <a:r>
              <a:rPr b="0" i="0" lang="en-US" sz="1100" u="none" cap="none" strike="noStrike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Binding process of CTX-B to GM1 receptors using </a:t>
            </a:r>
            <a:r>
              <a:rPr b="0" i="1" lang="en-US" sz="1100" u="none" cap="none" strike="noStrike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E.coli</a:t>
            </a:r>
            <a:r>
              <a:rPr b="0" i="0" lang="en-US" sz="1100" u="none" cap="none" strike="noStrike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.</a:t>
            </a:r>
            <a:endParaRPr b="0" i="0" sz="1100" u="none" cap="none" strike="noStrike">
              <a:solidFill>
                <a:srgbClr val="000000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94" name="Google Shape;94;g217edc2cf83_1_6"/>
          <p:cNvSpPr txBox="1"/>
          <p:nvPr/>
        </p:nvSpPr>
        <p:spPr>
          <a:xfrm>
            <a:off x="7968050" y="4494825"/>
            <a:ext cx="1172100" cy="8619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Figure 2: </a:t>
            </a:r>
            <a:r>
              <a:rPr b="0" i="0" lang="en-US" sz="1100" u="none" cap="none" strike="noStrike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Formation of CTX-B-binding biofilm</a:t>
            </a:r>
            <a:endParaRPr b="0" i="1" sz="1100" u="none" cap="none" strike="noStrike">
              <a:solidFill>
                <a:srgbClr val="000000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95" name="Google Shape;95;g217edc2cf83_1_6"/>
          <p:cNvSpPr txBox="1"/>
          <p:nvPr/>
        </p:nvSpPr>
        <p:spPr>
          <a:xfrm>
            <a:off x="7150" y="2114350"/>
            <a:ext cx="3636900" cy="11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3250" lIns="33250" spcFirstLastPara="1" rIns="33250" wrap="square" tIns="332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1150" u="sng">
                <a:latin typeface="Barlow"/>
                <a:ea typeface="Barlow"/>
                <a:cs typeface="Barlow"/>
                <a:sym typeface="Barlow"/>
              </a:rPr>
              <a:t>GOAL:</a:t>
            </a:r>
            <a:r>
              <a:rPr b="1" lang="en-US" sz="1150">
                <a:latin typeface="Barlow"/>
                <a:ea typeface="Barlow"/>
                <a:cs typeface="Barlow"/>
                <a:sym typeface="Barlow"/>
              </a:rPr>
              <a:t> </a:t>
            </a:r>
            <a:endParaRPr b="1" sz="1150">
              <a:latin typeface="Barlow"/>
              <a:ea typeface="Barlow"/>
              <a:cs typeface="Barlow"/>
              <a:sym typeface="Barlow"/>
            </a:endParaRPr>
          </a:p>
          <a:p>
            <a:pPr indent="-301625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Barlow"/>
              <a:buChar char="●"/>
            </a:pPr>
            <a:r>
              <a:rPr lang="en-US" sz="1150">
                <a:latin typeface="Barlow"/>
                <a:ea typeface="Barlow"/>
                <a:cs typeface="Barlow"/>
                <a:sym typeface="Barlow"/>
              </a:rPr>
              <a:t>C</a:t>
            </a:r>
            <a:r>
              <a:rPr i="0" lang="en-US" sz="1150" u="none" cap="none" strike="noStrike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reate a method of removing cholera toxin from contaminated water through engineered </a:t>
            </a:r>
            <a:r>
              <a:rPr i="1" lang="en-US" sz="1150" u="none" cap="none" strike="noStrike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E. coli</a:t>
            </a:r>
            <a:endParaRPr i="1" sz="1150" u="none" cap="none" strike="noStrike">
              <a:solidFill>
                <a:srgbClr val="000000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150">
              <a:latin typeface="Barlow"/>
              <a:ea typeface="Barlow"/>
              <a:cs typeface="Barlow"/>
              <a:sym typeface="Barlo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50" u="sng">
                <a:latin typeface="Barlow"/>
                <a:ea typeface="Barlow"/>
                <a:cs typeface="Barlow"/>
                <a:sym typeface="Barlow"/>
              </a:rPr>
              <a:t>TECHNIQUES:</a:t>
            </a:r>
            <a:endParaRPr b="1" sz="1150" u="sng">
              <a:latin typeface="Barlow"/>
              <a:ea typeface="Barlow"/>
              <a:cs typeface="Barlow"/>
              <a:sym typeface="Barlow"/>
            </a:endParaRPr>
          </a:p>
          <a:p>
            <a:pPr indent="-301625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50"/>
              <a:buFont typeface="Barlow"/>
              <a:buChar char="●"/>
            </a:pPr>
            <a:r>
              <a:rPr lang="en-US" sz="1150">
                <a:latin typeface="Barlow"/>
                <a:ea typeface="Barlow"/>
                <a:cs typeface="Barlow"/>
                <a:sym typeface="Barlow"/>
              </a:rPr>
              <a:t>Produce biofilm through overexpression of </a:t>
            </a:r>
            <a:r>
              <a:rPr i="1" lang="en-US" sz="1150">
                <a:latin typeface="Barlow"/>
                <a:ea typeface="Barlow"/>
                <a:cs typeface="Barlow"/>
                <a:sym typeface="Barlow"/>
              </a:rPr>
              <a:t>csgD</a:t>
            </a:r>
            <a:r>
              <a:rPr lang="en-US" sz="1150">
                <a:latin typeface="Barlow"/>
                <a:ea typeface="Barlow"/>
                <a:cs typeface="Barlow"/>
                <a:sym typeface="Barlow"/>
              </a:rPr>
              <a:t> and </a:t>
            </a:r>
            <a:r>
              <a:rPr i="1" lang="en-US" sz="1150">
                <a:latin typeface="Barlow"/>
                <a:ea typeface="Barlow"/>
                <a:cs typeface="Barlow"/>
                <a:sym typeface="Barlow"/>
              </a:rPr>
              <a:t>OmpR234</a:t>
            </a:r>
            <a:endParaRPr i="1" sz="1150">
              <a:latin typeface="Barlow"/>
              <a:ea typeface="Barlow"/>
              <a:cs typeface="Barlow"/>
              <a:sym typeface="Barlow"/>
            </a:endParaRPr>
          </a:p>
          <a:p>
            <a:pPr indent="-301625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50"/>
              <a:buFont typeface="Barlow"/>
              <a:buChar char="●"/>
            </a:pPr>
            <a:r>
              <a:rPr lang="en-US" sz="1150">
                <a:latin typeface="Barlow"/>
                <a:ea typeface="Barlow"/>
                <a:cs typeface="Barlow"/>
                <a:sym typeface="Barlow"/>
              </a:rPr>
              <a:t>Clone GM1-mimic receptor in biofilm production strain and test binding to CTX-B</a:t>
            </a:r>
            <a:endParaRPr b="0" i="0" sz="1150" u="none" cap="none" strike="noStrike">
              <a:solidFill>
                <a:srgbClr val="000000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96" name="Google Shape;96;g217edc2cf83_1_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679312" y="1300124"/>
            <a:ext cx="3464687" cy="2299757"/>
          </a:xfrm>
          <a:prstGeom prst="rect">
            <a:avLst/>
          </a:prstGeom>
          <a:noFill/>
          <a:ln cap="flat" cmpd="sng" w="19050">
            <a:solidFill>
              <a:srgbClr val="191919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97" name="Google Shape;97;g217edc2cf83_1_6"/>
          <p:cNvPicPr preferRelativeResize="0"/>
          <p:nvPr/>
        </p:nvPicPr>
        <p:blipFill rotWithShape="1">
          <a:blip r:embed="rId6">
            <a:alphaModFix/>
          </a:blip>
          <a:srcRect b="13181" l="1866" r="1876" t="34070"/>
          <a:stretch/>
        </p:blipFill>
        <p:spPr>
          <a:xfrm>
            <a:off x="75" y="3610825"/>
            <a:ext cx="3636900" cy="17658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98" name="Google Shape;98;g217edc2cf83_1_6"/>
          <p:cNvSpPr txBox="1"/>
          <p:nvPr/>
        </p:nvSpPr>
        <p:spPr>
          <a:xfrm>
            <a:off x="-3825" y="5387375"/>
            <a:ext cx="3636900" cy="6927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Figure 3: </a:t>
            </a:r>
            <a:r>
              <a:rPr b="0" i="0" lang="en-US" sz="1100" u="none" cap="none" strike="noStrike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Congo red assay stains biofilms induced by </a:t>
            </a:r>
            <a:r>
              <a:rPr b="0" i="1" lang="en-US" sz="1100" u="none" cap="none" strike="noStrike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CsgD </a:t>
            </a:r>
            <a:r>
              <a:rPr b="0" i="0" lang="en-US" sz="1100" u="none" cap="none" strike="noStrike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and </a:t>
            </a:r>
            <a:r>
              <a:rPr b="0" i="1" lang="en-US" sz="1100" u="none" cap="none" strike="noStrike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OmpR234</a:t>
            </a:r>
            <a:r>
              <a:rPr b="0" i="0" lang="en-US" sz="1100" u="none" cap="none" strike="noStrike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. BBa_K2229300 increases adhesion (TAS Taipei, 2017).</a:t>
            </a:r>
            <a:endParaRPr b="0" i="0" sz="1100" u="none" cap="none" strike="noStrike">
              <a:solidFill>
                <a:srgbClr val="000000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99" name="Google Shape;99;g217edc2cf83_1_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644150" y="3610825"/>
            <a:ext cx="4323901" cy="2470163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cxnSp>
        <p:nvCxnSpPr>
          <p:cNvPr id="100" name="Google Shape;100;g217edc2cf83_1_6"/>
          <p:cNvCxnSpPr/>
          <p:nvPr/>
        </p:nvCxnSpPr>
        <p:spPr>
          <a:xfrm>
            <a:off x="0" y="6090475"/>
            <a:ext cx="91830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1" name="Google Shape;101;g217edc2cf83_1_6"/>
          <p:cNvCxnSpPr/>
          <p:nvPr/>
        </p:nvCxnSpPr>
        <p:spPr>
          <a:xfrm>
            <a:off x="-23168" y="1290271"/>
            <a:ext cx="91632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2" name="Google Shape;102;g217edc2cf83_1_6"/>
          <p:cNvCxnSpPr/>
          <p:nvPr/>
        </p:nvCxnSpPr>
        <p:spPr>
          <a:xfrm>
            <a:off x="3636975" y="1300138"/>
            <a:ext cx="0" cy="45912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03" name="Google Shape;103;g217edc2cf83_1_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119720" y="6182674"/>
            <a:ext cx="1070606" cy="393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g217edc2cf83_1_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94713" y="6159585"/>
            <a:ext cx="1203134" cy="4394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g217edc2cf83_1_6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723846" y="6212784"/>
            <a:ext cx="1399121" cy="41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g217edc2cf83_1_6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3448966" y="6201626"/>
            <a:ext cx="1203132" cy="3921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g217edc2cf83_1_6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4978096" y="6107784"/>
            <a:ext cx="815625" cy="5430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g217edc2cf83_1_6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7516325" y="6251673"/>
            <a:ext cx="1432962" cy="295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g217edc2cf83_1_6" title="Emma_Lightning Talk.mp3">
            <a:hlinkClick r:id="rId14"/>
          </p:cNvPr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4250325" y="1894289"/>
            <a:ext cx="815625" cy="815625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g217edc2cf83_1_6"/>
          <p:cNvSpPr txBox="1"/>
          <p:nvPr/>
        </p:nvSpPr>
        <p:spPr>
          <a:xfrm>
            <a:off x="3641513" y="1251163"/>
            <a:ext cx="2040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CLICK FOR AUDIO! </a:t>
            </a:r>
            <a:endParaRPr sz="10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111" name="Google Shape;111;g217edc2cf83_1_6"/>
          <p:cNvPicPr preferRelativeResize="0"/>
          <p:nvPr/>
        </p:nvPicPr>
        <p:blipFill rotWithShape="1">
          <a:blip r:embed="rId16">
            <a:alphaModFix/>
          </a:blip>
          <a:srcRect b="36973" l="18590" r="19628" t="22203"/>
          <a:stretch/>
        </p:blipFill>
        <p:spPr>
          <a:xfrm>
            <a:off x="3962112" y="1571860"/>
            <a:ext cx="1399124" cy="13079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2012-12-18T02:56:35Z</dcterms:created>
  <dc:creator>Christopher Voigt</dc:creator>
</cp:coreProperties>
</file>