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7" roundtripDataSignature="AMtx7mgoBzxdhz0LQbpG6CkwNu/utBc7u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efd1bf967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1efd1bf967a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26" name="Google Shape;26;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3" name="Google Shape;33;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39" name="Google Shape;39;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0" name="Google Shape;40;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1" name="Google Shape;41;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2" name="Google Shape;42;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1792288" y="612775"/>
            <a:ext cx="5486400" cy="4114800"/>
          </a:xfrm>
          <a:prstGeom prst="rect">
            <a:avLst/>
          </a:prstGeom>
          <a:noFill/>
          <a:ln>
            <a:noFill/>
          </a:ln>
        </p:spPr>
      </p:sp>
      <p:sp>
        <p:nvSpPr>
          <p:cNvPr id="64" name="Google Shape;64;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3.png"/><Relationship Id="rId10" Type="http://schemas.openxmlformats.org/officeDocument/2006/relationships/image" Target="../media/image2.png"/><Relationship Id="rId13" Type="http://schemas.openxmlformats.org/officeDocument/2006/relationships/image" Target="../media/image8.png"/><Relationship Id="rId12"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png"/><Relationship Id="rId4" Type="http://schemas.openxmlformats.org/officeDocument/2006/relationships/image" Target="../media/image11.png"/><Relationship Id="rId9" Type="http://schemas.openxmlformats.org/officeDocument/2006/relationships/image" Target="../media/image4.png"/><Relationship Id="rId15" Type="http://schemas.openxmlformats.org/officeDocument/2006/relationships/image" Target="../media/image1.png"/><Relationship Id="rId14" Type="http://schemas.openxmlformats.org/officeDocument/2006/relationships/hyperlink" Target="http://drive.google.com/file/d/1ex0VxkRUlVI4OxL4FpSyrIYrgQjW9gu7/view" TargetMode="External"/><Relationship Id="rId5" Type="http://schemas.openxmlformats.org/officeDocument/2006/relationships/image" Target="../media/image6.png"/><Relationship Id="rId6" Type="http://schemas.openxmlformats.org/officeDocument/2006/relationships/image" Target="../media/image12.jpg"/><Relationship Id="rId7" Type="http://schemas.openxmlformats.org/officeDocument/2006/relationships/image" Target="../media/image9.jp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1efd1bf967a_0_0"/>
          <p:cNvSpPr txBox="1"/>
          <p:nvPr/>
        </p:nvSpPr>
        <p:spPr>
          <a:xfrm>
            <a:off x="0" y="1375163"/>
            <a:ext cx="4853100" cy="2632200"/>
          </a:xfrm>
          <a:prstGeom prst="rect">
            <a:avLst/>
          </a:prstGeom>
          <a:noFill/>
          <a:ln>
            <a:noFill/>
          </a:ln>
        </p:spPr>
        <p:txBody>
          <a:bodyPr anchorCtr="0" anchor="t" bIns="45700" lIns="91425" spcFirstLastPara="1" rIns="91425" wrap="square" tIns="45700">
            <a:spAutoFit/>
          </a:bodyPr>
          <a:lstStyle/>
          <a:p>
            <a:pPr indent="-323850" lvl="0" marL="457200" rtl="0" algn="l">
              <a:spcBef>
                <a:spcPts val="0"/>
              </a:spcBef>
              <a:spcAft>
                <a:spcPts val="0"/>
              </a:spcAft>
              <a:buClr>
                <a:schemeClr val="dk1"/>
              </a:buClr>
              <a:buSzPts val="1500"/>
              <a:buFont typeface="Calibri"/>
              <a:buChar char="•"/>
            </a:pPr>
            <a:r>
              <a:rPr lang="en-US" sz="1500">
                <a:solidFill>
                  <a:schemeClr val="dk1"/>
                </a:solidFill>
                <a:latin typeface="Calibri"/>
                <a:ea typeface="Calibri"/>
                <a:cs typeface="Calibri"/>
                <a:sym typeface="Calibri"/>
              </a:rPr>
              <a:t>Objective: To observe how affective the prebiotic, euglena powder, is in promoting the growth of Lactobacillus.</a:t>
            </a:r>
            <a:endParaRPr sz="1500">
              <a:solidFill>
                <a:schemeClr val="dk1"/>
              </a:solidFill>
              <a:latin typeface="Calibri"/>
              <a:ea typeface="Calibri"/>
              <a:cs typeface="Calibri"/>
              <a:sym typeface="Calibri"/>
            </a:endParaRPr>
          </a:p>
          <a:p>
            <a:pPr indent="-323850" lvl="0" marL="457200" rtl="0" algn="l">
              <a:spcBef>
                <a:spcPts val="0"/>
              </a:spcBef>
              <a:spcAft>
                <a:spcPts val="0"/>
              </a:spcAft>
              <a:buClr>
                <a:schemeClr val="dk1"/>
              </a:buClr>
              <a:buSzPts val="1500"/>
              <a:buFont typeface="Calibri"/>
              <a:buChar char="•"/>
            </a:pPr>
            <a:r>
              <a:rPr lang="en-US" sz="1500">
                <a:solidFill>
                  <a:schemeClr val="dk1"/>
                </a:solidFill>
                <a:latin typeface="Calibri"/>
                <a:ea typeface="Calibri"/>
                <a:cs typeface="Calibri"/>
                <a:sym typeface="Calibri"/>
              </a:rPr>
              <a:t>Techniques/Skills used: Growth curve to measure optic density of the cultures, Serial Dilution, Plate counting, Use of fluorescent dyes to identify Lactobacillus bacteria under a microscope, PCR to express long term change, Fermentation monitoring to measure change (Ph, Biomass, Metabolite production).</a:t>
            </a:r>
            <a:endParaRPr sz="15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500">
              <a:solidFill>
                <a:schemeClr val="dk1"/>
              </a:solidFill>
              <a:latin typeface="Calibri"/>
              <a:ea typeface="Calibri"/>
              <a:cs typeface="Calibri"/>
              <a:sym typeface="Calibri"/>
            </a:endParaRPr>
          </a:p>
        </p:txBody>
      </p:sp>
      <p:sp>
        <p:nvSpPr>
          <p:cNvPr id="85" name="Google Shape;85;g1efd1bf967a_0_0"/>
          <p:cNvSpPr txBox="1"/>
          <p:nvPr/>
        </p:nvSpPr>
        <p:spPr>
          <a:xfrm>
            <a:off x="2047100" y="63013"/>
            <a:ext cx="5747400" cy="861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000"/>
              <a:buFont typeface="Arial"/>
              <a:buNone/>
            </a:pPr>
            <a:r>
              <a:rPr b="1" lang="en-US" sz="1800">
                <a:solidFill>
                  <a:schemeClr val="dk1"/>
                </a:solidFill>
              </a:rPr>
              <a:t>Prebiotics in Lactobacillus E. Coli Cocultures </a:t>
            </a:r>
            <a:endParaRPr b="1" i="0" sz="1800" u="none" cap="none" strike="noStrike">
              <a:solidFill>
                <a:schemeClr val="dk1"/>
              </a:solidFill>
              <a:latin typeface="Arial"/>
              <a:ea typeface="Arial"/>
              <a:cs typeface="Arial"/>
              <a:sym typeface="Arial"/>
            </a:endParaRPr>
          </a:p>
          <a:p>
            <a:pPr indent="0" lvl="0" marL="0" rtl="0" algn="ctr">
              <a:spcBef>
                <a:spcPts val="0"/>
              </a:spcBef>
              <a:spcAft>
                <a:spcPts val="0"/>
              </a:spcAft>
              <a:buClr>
                <a:schemeClr val="dk1"/>
              </a:buClr>
              <a:buSzPts val="1100"/>
              <a:buFont typeface="Arial"/>
              <a:buNone/>
            </a:pPr>
            <a:r>
              <a:rPr lang="en-US" sz="1300">
                <a:solidFill>
                  <a:schemeClr val="dk1"/>
                </a:solidFill>
              </a:rPr>
              <a:t>Makayla Dunn, Ty Heinlen, Amanda Barrett, Benjamin Steele PhD </a:t>
            </a:r>
            <a:endParaRPr sz="1300">
              <a:solidFill>
                <a:schemeClr val="dk1"/>
              </a:solidFill>
            </a:endParaRPr>
          </a:p>
          <a:p>
            <a:pPr indent="0" lvl="0" marL="0" rtl="0" algn="ctr">
              <a:spcBef>
                <a:spcPts val="0"/>
              </a:spcBef>
              <a:spcAft>
                <a:spcPts val="0"/>
              </a:spcAft>
              <a:buClr>
                <a:schemeClr val="dk1"/>
              </a:buClr>
              <a:buSzPts val="1100"/>
              <a:buFont typeface="Arial"/>
              <a:buNone/>
            </a:pPr>
            <a:r>
              <a:rPr lang="en-US" sz="1300">
                <a:solidFill>
                  <a:schemeClr val="dk1"/>
                </a:solidFill>
              </a:rPr>
              <a:t>Marietta High School, Marietta, Georgia, Cobb</a:t>
            </a:r>
            <a:endParaRPr sz="1300">
              <a:solidFill>
                <a:schemeClr val="dk1"/>
              </a:solidFill>
            </a:endParaRPr>
          </a:p>
        </p:txBody>
      </p:sp>
      <p:pic>
        <p:nvPicPr>
          <p:cNvPr id="86" name="Google Shape;86;g1efd1bf967a_0_0"/>
          <p:cNvPicPr preferRelativeResize="0"/>
          <p:nvPr/>
        </p:nvPicPr>
        <p:blipFill rotWithShape="1">
          <a:blip r:embed="rId3">
            <a:alphaModFix/>
          </a:blip>
          <a:srcRect b="0" l="0" r="0" t="0"/>
          <a:stretch/>
        </p:blipFill>
        <p:spPr>
          <a:xfrm>
            <a:off x="340600" y="320301"/>
            <a:ext cx="1966800" cy="679936"/>
          </a:xfrm>
          <a:prstGeom prst="rect">
            <a:avLst/>
          </a:prstGeom>
          <a:noFill/>
          <a:ln>
            <a:noFill/>
          </a:ln>
        </p:spPr>
      </p:pic>
      <p:pic>
        <p:nvPicPr>
          <p:cNvPr id="87" name="Google Shape;87;g1efd1bf967a_0_0"/>
          <p:cNvPicPr preferRelativeResize="0"/>
          <p:nvPr/>
        </p:nvPicPr>
        <p:blipFill rotWithShape="1">
          <a:blip r:embed="rId4">
            <a:alphaModFix/>
          </a:blip>
          <a:srcRect b="-12348" l="0" r="0" t="12349"/>
          <a:stretch/>
        </p:blipFill>
        <p:spPr>
          <a:xfrm>
            <a:off x="3496913" y="6325625"/>
            <a:ext cx="1376675" cy="434747"/>
          </a:xfrm>
          <a:prstGeom prst="rect">
            <a:avLst/>
          </a:prstGeom>
          <a:noFill/>
          <a:ln>
            <a:noFill/>
          </a:ln>
        </p:spPr>
      </p:pic>
      <p:pic>
        <p:nvPicPr>
          <p:cNvPr id="88" name="Google Shape;88;g1efd1bf967a_0_0"/>
          <p:cNvPicPr preferRelativeResize="0"/>
          <p:nvPr/>
        </p:nvPicPr>
        <p:blipFill rotWithShape="1">
          <a:blip r:embed="rId5">
            <a:alphaModFix/>
          </a:blip>
          <a:srcRect b="20019" l="76027" r="4299" t="0"/>
          <a:stretch/>
        </p:blipFill>
        <p:spPr>
          <a:xfrm>
            <a:off x="234850" y="6196988"/>
            <a:ext cx="1307684" cy="505475"/>
          </a:xfrm>
          <a:prstGeom prst="rect">
            <a:avLst/>
          </a:prstGeom>
          <a:noFill/>
          <a:ln>
            <a:noFill/>
          </a:ln>
        </p:spPr>
      </p:pic>
      <p:pic>
        <p:nvPicPr>
          <p:cNvPr id="89" name="Google Shape;89;g1efd1bf967a_0_0"/>
          <p:cNvPicPr preferRelativeResize="0"/>
          <p:nvPr/>
        </p:nvPicPr>
        <p:blipFill rotWithShape="1">
          <a:blip r:embed="rId6">
            <a:alphaModFix/>
          </a:blip>
          <a:srcRect b="0" l="9561" r="11287" t="0"/>
          <a:stretch/>
        </p:blipFill>
        <p:spPr>
          <a:xfrm>
            <a:off x="2307400" y="6087461"/>
            <a:ext cx="1139400" cy="754190"/>
          </a:xfrm>
          <a:prstGeom prst="rect">
            <a:avLst/>
          </a:prstGeom>
          <a:noFill/>
          <a:ln>
            <a:noFill/>
          </a:ln>
        </p:spPr>
      </p:pic>
      <p:pic>
        <p:nvPicPr>
          <p:cNvPr id="90" name="Google Shape;90;g1efd1bf967a_0_0"/>
          <p:cNvPicPr preferRelativeResize="0"/>
          <p:nvPr/>
        </p:nvPicPr>
        <p:blipFill rotWithShape="1">
          <a:blip r:embed="rId7">
            <a:alphaModFix/>
          </a:blip>
          <a:srcRect b="0" l="0" r="0" t="0"/>
          <a:stretch/>
        </p:blipFill>
        <p:spPr>
          <a:xfrm>
            <a:off x="5038452" y="6211827"/>
            <a:ext cx="839077" cy="505475"/>
          </a:xfrm>
          <a:prstGeom prst="rect">
            <a:avLst/>
          </a:prstGeom>
          <a:noFill/>
          <a:ln>
            <a:noFill/>
          </a:ln>
        </p:spPr>
      </p:pic>
      <p:pic>
        <p:nvPicPr>
          <p:cNvPr id="91" name="Google Shape;91;g1efd1bf967a_0_0"/>
          <p:cNvPicPr preferRelativeResize="0"/>
          <p:nvPr/>
        </p:nvPicPr>
        <p:blipFill rotWithShape="1">
          <a:blip r:embed="rId8">
            <a:alphaModFix/>
          </a:blip>
          <a:srcRect b="0" l="0" r="0" t="0"/>
          <a:stretch/>
        </p:blipFill>
        <p:spPr>
          <a:xfrm>
            <a:off x="6103150" y="6168762"/>
            <a:ext cx="1184739" cy="472200"/>
          </a:xfrm>
          <a:prstGeom prst="rect">
            <a:avLst/>
          </a:prstGeom>
          <a:noFill/>
          <a:ln>
            <a:noFill/>
          </a:ln>
        </p:spPr>
      </p:pic>
      <p:pic>
        <p:nvPicPr>
          <p:cNvPr id="92" name="Google Shape;92;g1efd1bf967a_0_0"/>
          <p:cNvPicPr preferRelativeResize="0"/>
          <p:nvPr/>
        </p:nvPicPr>
        <p:blipFill rotWithShape="1">
          <a:blip r:embed="rId9">
            <a:alphaModFix/>
          </a:blip>
          <a:srcRect b="0" l="0" r="0" t="0"/>
          <a:stretch/>
        </p:blipFill>
        <p:spPr>
          <a:xfrm>
            <a:off x="1643975" y="6168750"/>
            <a:ext cx="561975" cy="561975"/>
          </a:xfrm>
          <a:prstGeom prst="rect">
            <a:avLst/>
          </a:prstGeom>
          <a:noFill/>
          <a:ln>
            <a:noFill/>
          </a:ln>
        </p:spPr>
      </p:pic>
      <p:pic>
        <p:nvPicPr>
          <p:cNvPr descr="A close-up of a logo&#10;&#10;Description automatically generated" id="93" name="Google Shape;93;g1efd1bf967a_0_0"/>
          <p:cNvPicPr preferRelativeResize="0"/>
          <p:nvPr/>
        </p:nvPicPr>
        <p:blipFill rotWithShape="1">
          <a:blip r:embed="rId10">
            <a:alphaModFix/>
          </a:blip>
          <a:srcRect b="0" l="0" r="0" t="0"/>
          <a:stretch/>
        </p:blipFill>
        <p:spPr>
          <a:xfrm>
            <a:off x="7287889" y="6180585"/>
            <a:ext cx="1308569" cy="567942"/>
          </a:xfrm>
          <a:prstGeom prst="rect">
            <a:avLst/>
          </a:prstGeom>
          <a:noFill/>
          <a:ln>
            <a:noFill/>
          </a:ln>
        </p:spPr>
      </p:pic>
      <p:sp>
        <p:nvSpPr>
          <p:cNvPr id="94" name="Google Shape;94;g1efd1bf967a_0_0"/>
          <p:cNvSpPr txBox="1"/>
          <p:nvPr/>
        </p:nvSpPr>
        <p:spPr>
          <a:xfrm>
            <a:off x="4114163" y="3743463"/>
            <a:ext cx="4853100" cy="170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sz="1500">
                <a:solidFill>
                  <a:schemeClr val="dk1"/>
                </a:solidFill>
                <a:latin typeface="Calibri"/>
                <a:ea typeface="Calibri"/>
                <a:cs typeface="Calibri"/>
                <a:sym typeface="Calibri"/>
              </a:rPr>
              <a:t>Expectations: We predict that higher concentrations of euglena powder would stimulate Lactobacillus growth. Additionally, in cocultures it is expected that the number of E. coli CFU’s will decrease as euglena concentrations increase. This would be applicable to Lactobacilli’s use as a probiotic in conjunction with prebiotics like euglena as a method of inhibiting pathogenic bacterial growth.</a:t>
            </a:r>
            <a:endParaRPr sz="1500">
              <a:solidFill>
                <a:schemeClr val="dk1"/>
              </a:solidFill>
              <a:latin typeface="Calibri"/>
              <a:ea typeface="Calibri"/>
              <a:cs typeface="Calibri"/>
              <a:sym typeface="Calibri"/>
            </a:endParaRPr>
          </a:p>
        </p:txBody>
      </p:sp>
      <p:pic>
        <p:nvPicPr>
          <p:cNvPr id="95" name="Google Shape;95;g1efd1bf967a_0_0"/>
          <p:cNvPicPr preferRelativeResize="0"/>
          <p:nvPr/>
        </p:nvPicPr>
        <p:blipFill>
          <a:blip r:embed="rId11">
            <a:alphaModFix/>
          </a:blip>
          <a:stretch>
            <a:fillRect/>
          </a:stretch>
        </p:blipFill>
        <p:spPr>
          <a:xfrm>
            <a:off x="471523" y="4082512"/>
            <a:ext cx="1966799" cy="1424017"/>
          </a:xfrm>
          <a:prstGeom prst="rect">
            <a:avLst/>
          </a:prstGeom>
          <a:noFill/>
          <a:ln>
            <a:noFill/>
          </a:ln>
        </p:spPr>
      </p:pic>
      <p:pic>
        <p:nvPicPr>
          <p:cNvPr id="96" name="Google Shape;96;g1efd1bf967a_0_0"/>
          <p:cNvPicPr preferRelativeResize="0"/>
          <p:nvPr/>
        </p:nvPicPr>
        <p:blipFill>
          <a:blip r:embed="rId12">
            <a:alphaModFix/>
          </a:blip>
          <a:stretch>
            <a:fillRect/>
          </a:stretch>
        </p:blipFill>
        <p:spPr>
          <a:xfrm>
            <a:off x="2354060" y="3891038"/>
            <a:ext cx="1607715" cy="1615481"/>
          </a:xfrm>
          <a:prstGeom prst="rect">
            <a:avLst/>
          </a:prstGeom>
          <a:noFill/>
          <a:ln>
            <a:noFill/>
          </a:ln>
        </p:spPr>
      </p:pic>
      <p:pic>
        <p:nvPicPr>
          <p:cNvPr id="97" name="Google Shape;97;g1efd1bf967a_0_0"/>
          <p:cNvPicPr preferRelativeResize="0"/>
          <p:nvPr/>
        </p:nvPicPr>
        <p:blipFill rotWithShape="1">
          <a:blip r:embed="rId13">
            <a:alphaModFix/>
          </a:blip>
          <a:srcRect b="3880" l="0" r="0" t="-3880"/>
          <a:stretch/>
        </p:blipFill>
        <p:spPr>
          <a:xfrm>
            <a:off x="5301000" y="1199050"/>
            <a:ext cx="3295451" cy="2270300"/>
          </a:xfrm>
          <a:prstGeom prst="rect">
            <a:avLst/>
          </a:prstGeom>
          <a:noFill/>
          <a:ln>
            <a:noFill/>
          </a:ln>
        </p:spPr>
      </p:pic>
      <p:pic>
        <p:nvPicPr>
          <p:cNvPr id="98" name="Google Shape;98;g1efd1bf967a_0_0" title="BBC Lightning Talk Lab_Rats_Marietta High School_2024.mp3">
            <a:hlinkClick r:id="rId14"/>
          </p:cNvPr>
          <p:cNvPicPr preferRelativeResize="0"/>
          <p:nvPr/>
        </p:nvPicPr>
        <p:blipFill>
          <a:blip r:embed="rId15">
            <a:alphaModFix/>
          </a:blip>
          <a:stretch>
            <a:fillRect/>
          </a:stretch>
        </p:blipFill>
        <p:spPr>
          <a:xfrm>
            <a:off x="8320325" y="355917"/>
            <a:ext cx="276132" cy="27613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2012-12-18T02:56:35Z</dcterms:created>
  <dc:creator>Christopher Voigt</dc:creator>
</cp:coreProperties>
</file>