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7463413" cy="210677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636">
          <p15:clr>
            <a:srgbClr val="A4A3A4"/>
          </p15:clr>
        </p15:guide>
        <p15:guide id="2" pos="1180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hD5c6WOVsjKfncO2TwHOkQQ+Hz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864" y="138"/>
      </p:cViewPr>
      <p:guideLst>
        <p:guide orient="horz" pos="6636"/>
        <p:guide pos="1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fd191b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1efd191b5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1277084" y="3049771"/>
            <a:ext cx="34909415" cy="840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1350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1350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1350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1350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1350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1350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1350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1350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100"/>
              <a:buNone/>
              <a:defRPr sz="13503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ubTitle" idx="1"/>
          </p:nvPr>
        </p:nvSpPr>
        <p:spPr>
          <a:xfrm>
            <a:off x="1277050" y="11608541"/>
            <a:ext cx="34909415" cy="324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729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729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729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729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729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729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729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729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 sz="7296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 hasCustomPrompt="1"/>
          </p:nvPr>
        </p:nvSpPr>
        <p:spPr>
          <a:xfrm>
            <a:off x="1277050" y="4530674"/>
            <a:ext cx="34909415" cy="804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700"/>
              <a:buNone/>
              <a:defRPr sz="31168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1277050" y="12911475"/>
            <a:ext cx="34909415" cy="5327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t" anchorCtr="0">
            <a:normAutofit/>
          </a:bodyPr>
          <a:lstStyle>
            <a:lvl1pPr marL="457200" lvl="0" indent="-692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1pPr>
            <a:lvl2pPr marL="914400" lvl="1" indent="-590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2pPr>
            <a:lvl3pPr marL="1371600" lvl="2" indent="-590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3pPr>
            <a:lvl4pPr marL="1828800" lvl="3" indent="-590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4pPr>
            <a:lvl5pPr marL="2286000" lvl="4" indent="-590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5pPr>
            <a:lvl6pPr marL="2743200" lvl="5" indent="-590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6pPr>
            <a:lvl7pPr marL="3200400" lvl="6" indent="-590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7pPr>
            <a:lvl8pPr marL="3657600" lvl="7" indent="-590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8pPr>
            <a:lvl9pPr marL="4114800" lvl="8" indent="-590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1277050" y="8809855"/>
            <a:ext cx="34909415" cy="344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600"/>
              <a:buNone/>
              <a:defRPr sz="9344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1277050" y="1822818"/>
            <a:ext cx="34909415" cy="234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1277050" y="4720524"/>
            <a:ext cx="34909415" cy="1399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t" anchorCtr="0">
            <a:normAutofit/>
          </a:bodyPr>
          <a:lstStyle>
            <a:lvl1pPr marL="457200" lvl="0" indent="-692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1pPr>
            <a:lvl2pPr marL="914400" lvl="1" indent="-590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2pPr>
            <a:lvl3pPr marL="1371600" lvl="2" indent="-590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3pPr>
            <a:lvl4pPr marL="1828800" lvl="3" indent="-590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4pPr>
            <a:lvl5pPr marL="2286000" lvl="4" indent="-590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5pPr>
            <a:lvl6pPr marL="2743200" lvl="5" indent="-590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6pPr>
            <a:lvl7pPr marL="3200400" lvl="6" indent="-590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7pPr>
            <a:lvl8pPr marL="3657600" lvl="7" indent="-590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8pPr>
            <a:lvl9pPr marL="4114800" lvl="8" indent="-590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1277050" y="1822818"/>
            <a:ext cx="34909415" cy="234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1277051" y="4720524"/>
            <a:ext cx="16387939" cy="1399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t" anchorCtr="0">
            <a:normAutofit/>
          </a:bodyPr>
          <a:lstStyle>
            <a:lvl1pPr marL="457200" lvl="0" indent="-590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 sz="3648"/>
            </a:lvl1pPr>
            <a:lvl2pPr marL="914400" lvl="1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2pPr>
            <a:lvl3pPr marL="1371600" lvl="2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3pPr>
            <a:lvl4pPr marL="1828800" lvl="3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4pPr>
            <a:lvl5pPr marL="2286000" lvl="4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5pPr>
            <a:lvl6pPr marL="2743200" lvl="5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6pPr>
            <a:lvl7pPr marL="3200400" lvl="6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7pPr>
            <a:lvl8pPr marL="3657600" lvl="7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8pPr>
            <a:lvl9pPr marL="4114800" lvl="8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19798579" y="4720524"/>
            <a:ext cx="16387939" cy="1399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t" anchorCtr="0">
            <a:normAutofit/>
          </a:bodyPr>
          <a:lstStyle>
            <a:lvl1pPr marL="457200" lvl="0" indent="-590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 sz="3648"/>
            </a:lvl1pPr>
            <a:lvl2pPr marL="914400" lvl="1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2pPr>
            <a:lvl3pPr marL="1371600" lvl="2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3pPr>
            <a:lvl4pPr marL="1828800" lvl="3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4pPr>
            <a:lvl5pPr marL="2286000" lvl="4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5pPr>
            <a:lvl6pPr marL="2743200" lvl="5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6pPr>
            <a:lvl7pPr marL="3200400" lvl="6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7pPr>
            <a:lvl8pPr marL="3657600" lvl="7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8pPr>
            <a:lvl9pPr marL="4114800" lvl="8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1277050" y="1822818"/>
            <a:ext cx="34909415" cy="234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277051" y="2275731"/>
            <a:ext cx="11504513" cy="309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800"/>
              <a:buNone/>
              <a:defRPr sz="6272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1277051" y="5691785"/>
            <a:ext cx="11504513" cy="13022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t" anchorCtr="0">
            <a:normAutofit/>
          </a:bodyPr>
          <a:lstStyle>
            <a:lvl1pPr marL="457200" lvl="0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1pPr>
            <a:lvl2pPr marL="914400" lvl="1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2pPr>
            <a:lvl3pPr marL="1371600" lvl="2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3pPr>
            <a:lvl4pPr marL="1828800" lvl="3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4pPr>
            <a:lvl5pPr marL="2286000" lvl="4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5pPr>
            <a:lvl6pPr marL="2743200" lvl="5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6pPr>
            <a:lvl7pPr marL="3200400" lvl="6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●"/>
              <a:defRPr sz="3136"/>
            </a:lvl7pPr>
            <a:lvl8pPr marL="3657600" lvl="7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○"/>
              <a:defRPr sz="3136"/>
            </a:lvl8pPr>
            <a:lvl9pPr marL="4114800" lvl="8" indent="-539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900"/>
              <a:buChar char="■"/>
              <a:defRPr sz="3136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2008578" y="1843809"/>
            <a:ext cx="26088982" cy="16755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500"/>
              <a:buNone/>
              <a:defRPr sz="1248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18731707" y="-511"/>
            <a:ext cx="18731707" cy="210677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37450" tIns="237450" rIns="237450" bIns="237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89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1087766" y="5051070"/>
            <a:ext cx="16573586" cy="6071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0"/>
              <a:buNone/>
              <a:defRPr sz="10944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ubTitle" idx="1"/>
          </p:nvPr>
        </p:nvSpPr>
        <p:spPr>
          <a:xfrm>
            <a:off x="1087766" y="11481361"/>
            <a:ext cx="16573586" cy="505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544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20237372" y="2965802"/>
            <a:ext cx="15720376" cy="15135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ctr" anchorCtr="0">
            <a:normAutofit/>
          </a:bodyPr>
          <a:lstStyle>
            <a:lvl1pPr marL="457200" lvl="0" indent="-692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1pPr>
            <a:lvl2pPr marL="914400" lvl="1" indent="-590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2pPr>
            <a:lvl3pPr marL="1371600" lvl="2" indent="-590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3pPr>
            <a:lvl4pPr marL="1828800" lvl="3" indent="-590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4pPr>
            <a:lvl5pPr marL="2286000" lvl="4" indent="-590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5pPr>
            <a:lvl6pPr marL="2743200" lvl="5" indent="-590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6pPr>
            <a:lvl7pPr marL="3200400" lvl="6" indent="-590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●"/>
              <a:defRPr/>
            </a:lvl7pPr>
            <a:lvl8pPr marL="3657600" lvl="7" indent="-590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○"/>
              <a:defRPr/>
            </a:lvl8pPr>
            <a:lvl9pPr marL="4114800" lvl="8" indent="-590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1277051" y="17328384"/>
            <a:ext cx="24577171" cy="2478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277050" y="1822818"/>
            <a:ext cx="34909415" cy="234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sz="1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sz="1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sz="1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sz="1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sz="1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sz="1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sz="1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sz="1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Arial"/>
              <a:buNone/>
              <a:defRPr sz="1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277050" y="4720524"/>
            <a:ext cx="34909415" cy="1399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t" anchorCtr="0">
            <a:normAutofit/>
          </a:bodyPr>
          <a:lstStyle>
            <a:lvl1pPr marL="457200" marR="0" lvl="0" indent="-692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Arial"/>
              <a:buChar char="●"/>
              <a:defRPr sz="7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90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○"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90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■"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90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●"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90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○"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90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■"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90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●"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90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○"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90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700"/>
              <a:buFont typeface="Arial"/>
              <a:buChar char="■"/>
              <a:defRPr sz="5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34712074" y="19100479"/>
            <a:ext cx="2248255" cy="161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1025" tIns="371025" rIns="371025" bIns="3710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56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1efd191b55a_0_0"/>
          <p:cNvPicPr preferRelativeResize="0"/>
          <p:nvPr/>
        </p:nvPicPr>
        <p:blipFill rotWithShape="1">
          <a:blip r:embed="rId3">
            <a:alphaModFix/>
          </a:blip>
          <a:srcRect l="9561" t="13888" r="11287" b="21909"/>
          <a:stretch/>
        </p:blipFill>
        <p:spPr>
          <a:xfrm>
            <a:off x="1781434" y="18396253"/>
            <a:ext cx="5963315" cy="244624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g1efd191b55a_0_0"/>
          <p:cNvSpPr txBox="1"/>
          <p:nvPr/>
        </p:nvSpPr>
        <p:spPr>
          <a:xfrm>
            <a:off x="1356850" y="2648175"/>
            <a:ext cx="9697800" cy="5410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500" tIns="58500" rIns="58500" bIns="58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Abstract</a:t>
            </a:r>
            <a:endParaRPr sz="3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3700" dirty="0">
                <a:solidFill>
                  <a:schemeClr val="dk1"/>
                </a:solidFill>
              </a:rPr>
              <a:t>Many current Parkinson’s Disease therapies target the dopamine regulation. However, we plan to develop a therapeutic that instead targets the aggregation of Lewy body formation. We will slow Parkinson’s disease progression through antibody-driven immune clearance of aggregates. </a:t>
            </a:r>
            <a:endParaRPr sz="37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1efd191b55a_0_0"/>
          <p:cNvSpPr txBox="1"/>
          <p:nvPr/>
        </p:nvSpPr>
        <p:spPr>
          <a:xfrm>
            <a:off x="8408700" y="0"/>
            <a:ext cx="20404800" cy="25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500" tIns="58500" rIns="58500" bIns="58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8"/>
              <a:buFont typeface="Arial"/>
              <a:buNone/>
            </a:pPr>
            <a:r>
              <a:rPr lang="en" sz="3868" b="1" dirty="0">
                <a:solidFill>
                  <a:schemeClr val="dk1"/>
                </a:solidFill>
              </a:rPr>
              <a:t>Slowing Parkinson’s Disease Progression With Biomimicry-Inspired Therapeutics</a:t>
            </a:r>
            <a:endParaRPr sz="3868"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12"/>
              <a:buFont typeface="Arial"/>
              <a:buNone/>
            </a:pPr>
            <a:r>
              <a:rPr lang="en" sz="3912" dirty="0">
                <a:solidFill>
                  <a:schemeClr val="dk1"/>
                </a:solidFill>
              </a:rPr>
              <a:t>Ellie Tillman-Schwartz, Eva Odio, Mary Liu, Peter Horanyi, Ph.D. (UCB)</a:t>
            </a:r>
            <a:endParaRPr sz="3912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12"/>
              <a:buFont typeface="Arial"/>
              <a:buNone/>
            </a:pPr>
            <a:r>
              <a:rPr lang="en" sz="3912" dirty="0">
                <a:solidFill>
                  <a:schemeClr val="dk1"/>
                </a:solidFill>
              </a:rPr>
              <a:t>Weston High School, Weston, MA, USA</a:t>
            </a:r>
            <a:endParaRPr sz="4168" b="1" dirty="0"/>
          </a:p>
        </p:txBody>
      </p:sp>
      <p:sp>
        <p:nvSpPr>
          <p:cNvPr id="57" name="Google Shape;57;g1efd191b55a_0_0"/>
          <p:cNvSpPr txBox="1"/>
          <p:nvPr/>
        </p:nvSpPr>
        <p:spPr>
          <a:xfrm>
            <a:off x="1307293" y="8459089"/>
            <a:ext cx="10180012" cy="996045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500" tIns="58500" rIns="58500" bIns="585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Introduction/Background</a:t>
            </a:r>
            <a:endParaRPr sz="3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" sz="3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information: </a:t>
            </a:r>
            <a:r>
              <a:rPr lang="en" sz="3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took inspiration from the biomimicry-inspired Drug BLZ-100 (“Tumor Paint”), which is derived from scorpion venom and injected into patient veins; the chlorotoxin protein derived from the venom tags the targeted chloride receptors. </a:t>
            </a:r>
            <a:endParaRPr sz="3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" sz="3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Objective: </a:t>
            </a:r>
            <a:r>
              <a:rPr lang="en" sz="3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an antibody-tagged venom that can degrade alpha-synuclein aggregates to slow the development of Parkinson’s Disease.</a:t>
            </a:r>
            <a:endParaRPr sz="3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Char char="●"/>
            </a:pPr>
            <a:r>
              <a:rPr lang="en" sz="3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our design: </a:t>
            </a:r>
            <a:r>
              <a:rPr lang="en" sz="3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clearance across the blood-brain-barrier (BBB), we will take inspiration from a natural penetrant– venom! This venom will allow brain penetration and therefore clearance by the immune system. </a:t>
            </a:r>
            <a:endParaRPr sz="3572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1efd191b55a_0_0"/>
          <p:cNvSpPr txBox="1"/>
          <p:nvPr/>
        </p:nvSpPr>
        <p:spPr>
          <a:xfrm>
            <a:off x="12001499" y="2648172"/>
            <a:ext cx="11664933" cy="1574808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500" tIns="58500" rIns="58500" bIns="585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500" b="1" dirty="0">
                <a:solidFill>
                  <a:schemeClr val="dk1"/>
                </a:solidFill>
              </a:rPr>
              <a:t>Science Content</a:t>
            </a: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Tumor Paint Venom:</a:t>
            </a:r>
            <a:endParaRPr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●"/>
            </a:pPr>
            <a:r>
              <a:rPr lang="en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Pediatric drug fast-tracked by FDA, so very safe</a:t>
            </a: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●"/>
            </a:pPr>
            <a:r>
              <a:rPr lang="en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Composed of two chemicals– 1) a chlorotoxin to target chloride receptors on surface of tumor cells 2) fluorescent protein</a:t>
            </a: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 details:</a:t>
            </a: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608" lvl="0" indent="-33705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●"/>
            </a:pPr>
            <a:r>
              <a:rPr lang="en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 of a fluorescent protein, we will use the venom chlorotoxin and add an antibody that targets alpha-synuclein. </a:t>
            </a: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608" lvl="0" indent="-33705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●"/>
            </a:pPr>
            <a:r>
              <a:rPr lang="en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Leqembi drug for Alzheimer’s proved to successfully target amyloid beta through peripheral administration so we expect enhanced performance with BBB shuttle </a:t>
            </a: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2608" lvl="0" indent="-33705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●"/>
            </a:pPr>
            <a:r>
              <a:rPr lang="en" sz="3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Immune system will clear aggregates through opsonization: antibodies mark aggregates for clearance by microglia that recognize Fc receptors, and will therefore remove antibody-antigen complex</a:t>
            </a: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Figure: antibody-venom complex passing through BBB and binding protein aggregates in brain. Blue circles are lewy bodies. Red and blue Y-shaped compounds are antibodies/chlorotoxins. The gate is the BBB. </a:t>
            </a:r>
            <a:endParaRPr sz="3500" dirty="0"/>
          </a:p>
        </p:txBody>
      </p:sp>
      <p:sp>
        <p:nvSpPr>
          <p:cNvPr id="59" name="Google Shape;59;g1efd191b55a_0_0"/>
          <p:cNvSpPr txBox="1"/>
          <p:nvPr/>
        </p:nvSpPr>
        <p:spPr>
          <a:xfrm>
            <a:off x="24180626" y="2648172"/>
            <a:ext cx="11925935" cy="1076829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500" tIns="58500" rIns="58500" bIns="58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1"/>
                </a:solidFill>
              </a:rPr>
              <a:t>Team Introduction</a:t>
            </a:r>
            <a:endParaRPr sz="3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</a:rPr>
              <a:t>We are a small team of a junior and a senior! We meet each week to research topics that fascinate us. 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dk1"/>
                </a:solidFill>
              </a:rPr>
              <a:t>Next steps:</a:t>
            </a:r>
            <a:endParaRPr sz="3600" b="1" dirty="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lang="en" sz="3600" dirty="0">
                <a:solidFill>
                  <a:schemeClr val="dk1"/>
                </a:solidFill>
              </a:rPr>
              <a:t>Carry out experiment to determine whether antibody is too large to pass through blood-brain barrier.</a:t>
            </a:r>
            <a:endParaRPr sz="3600" dirty="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" sz="3600" dirty="0">
                <a:solidFill>
                  <a:schemeClr val="dk1"/>
                </a:solidFill>
              </a:rPr>
              <a:t>Determine whether antibody tagging is sufficient to lead to immune clearance of protein aggregates</a:t>
            </a:r>
            <a:endParaRPr sz="3600" b="1" dirty="0"/>
          </a:p>
        </p:txBody>
      </p:sp>
      <p:sp>
        <p:nvSpPr>
          <p:cNvPr id="60" name="Google Shape;60;g1efd191b55a_0_0"/>
          <p:cNvSpPr txBox="1"/>
          <p:nvPr/>
        </p:nvSpPr>
        <p:spPr>
          <a:xfrm>
            <a:off x="24180625" y="13687119"/>
            <a:ext cx="11925935" cy="470913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8500" tIns="58500" rIns="58500" bIns="585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100" b="1" dirty="0">
                <a:solidFill>
                  <a:schemeClr val="dk1"/>
                </a:solidFill>
              </a:rPr>
              <a:t>References and acknowledgements</a:t>
            </a:r>
            <a:endParaRPr sz="31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4"/>
              <a:buFont typeface="Arial"/>
              <a:buNone/>
            </a:pPr>
            <a:r>
              <a:rPr lang="en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We’d like to thank Dr. Horanyi and Ms. Liu for their fantastic advising. </a:t>
            </a:r>
            <a:endParaRPr sz="3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4"/>
              <a:buFont typeface="Arial"/>
              <a:buNone/>
            </a:pPr>
            <a:r>
              <a:rPr lang="en" sz="3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 referenced:</a:t>
            </a:r>
            <a:endParaRPr sz="3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4"/>
              <a:buFont typeface="Arial"/>
              <a:buNone/>
            </a:pPr>
            <a:r>
              <a:rPr lang="en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Montemiglio, Linda Celeste, et al. “Cryo-EM Structure of the Human Ferritin–Transferrin Receptor 1 Complex.” Nature News, Nature Publishing Group, 8 Mar. 2019, www.nature.com/articles/s41467-019-09098-w. </a:t>
            </a:r>
            <a:endParaRPr sz="3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4"/>
              <a:buFont typeface="Arial"/>
              <a:buNone/>
            </a:pPr>
            <a:r>
              <a:rPr lang="en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Neurosurgery Associates “Glowing ‘Tumor Paint’ Innovation in Brain Tumor Identification.” Advanced Neurosurgery Associates, 10 May 2021.</a:t>
            </a:r>
            <a:endParaRPr sz="3100" b="1" dirty="0"/>
          </a:p>
        </p:txBody>
      </p:sp>
      <p:pic>
        <p:nvPicPr>
          <p:cNvPr id="61" name="Google Shape;61;g1efd191b55a_0_0"/>
          <p:cNvPicPr preferRelativeResize="0"/>
          <p:nvPr/>
        </p:nvPicPr>
        <p:blipFill rotWithShape="1">
          <a:blip r:embed="rId4">
            <a:alphaModFix/>
          </a:blip>
          <a:srcRect b="-9660"/>
          <a:stretch/>
        </p:blipFill>
        <p:spPr>
          <a:xfrm>
            <a:off x="1050503" y="-141806"/>
            <a:ext cx="7090607" cy="278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1efd191b55a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83316" y="18756850"/>
            <a:ext cx="3678297" cy="1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efd191b55a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90171" y="18851801"/>
            <a:ext cx="4192620" cy="1653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efd191b55a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74352" y="18992903"/>
            <a:ext cx="5524448" cy="1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g1efd191b55a_0_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836252" y="577718"/>
            <a:ext cx="5270308" cy="95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efd191b55a_0_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812059" y="18756850"/>
            <a:ext cx="1836814" cy="184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1efd191b55a_0_0" descr="A close-up of a logo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1578141" y="18826668"/>
            <a:ext cx="3925125" cy="170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1efd191b55a_0_0"/>
          <p:cNvPicPr preferRelativeResize="0"/>
          <p:nvPr/>
        </p:nvPicPr>
        <p:blipFill rotWithShape="1">
          <a:blip r:embed="rId11">
            <a:alphaModFix/>
          </a:blip>
          <a:srcRect l="2444" t="5912" r="5295" b="9132"/>
          <a:stretch/>
        </p:blipFill>
        <p:spPr>
          <a:xfrm>
            <a:off x="13184125" y="11915425"/>
            <a:ext cx="8506049" cy="387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1efd191b55a_0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850425" y="4182450"/>
            <a:ext cx="6586325" cy="387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1efd191b55a_0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6258961" y="152400"/>
            <a:ext cx="323850" cy="3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Weisberg</dc:creator>
  <cp:lastModifiedBy>Chloe Weisberg</cp:lastModifiedBy>
  <cp:revision>2</cp:revision>
  <dcterms:modified xsi:type="dcterms:W3CDTF">2024-03-08T08:07:05Z</dcterms:modified>
</cp:coreProperties>
</file>