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7" roundtripDataSignature="AMtx7mg1tD48oQuYy8UzrREXUK9y2QU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2.png"/><Relationship Id="rId13" Type="http://schemas.openxmlformats.org/officeDocument/2006/relationships/image" Target="../media/image4.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hyperlink" Target="https://2020.igem.org/Team:UCopenhagen/" TargetMode="External"/><Relationship Id="rId9" Type="http://schemas.openxmlformats.org/officeDocument/2006/relationships/image" Target="../media/image10.png"/><Relationship Id="rId15" Type="http://schemas.openxmlformats.org/officeDocument/2006/relationships/image" Target="../media/image9.jpg"/><Relationship Id="rId14" Type="http://schemas.openxmlformats.org/officeDocument/2006/relationships/image" Target="../media/image3.jpg"/><Relationship Id="rId16" Type="http://schemas.openxmlformats.org/officeDocument/2006/relationships/image" Target="../media/image6.png"/><Relationship Id="rId5" Type="http://schemas.openxmlformats.org/officeDocument/2006/relationships/hyperlink" Target="https://biotreks.org/e202316/" TargetMode="External"/><Relationship Id="rId6" Type="http://schemas.openxmlformats.org/officeDocument/2006/relationships/hyperlink" Target="https://doi.org/10.1016/j.bios.2022.114793" TargetMode="External"/><Relationship Id="rId7" Type="http://schemas.openxmlformats.org/officeDocument/2006/relationships/image" Target="../media/image1.png"/><Relationship Id="rId8"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g1efd191b55a_0_0"/>
          <p:cNvPicPr preferRelativeResize="0"/>
          <p:nvPr/>
        </p:nvPicPr>
        <p:blipFill rotWithShape="1">
          <a:blip r:embed="rId3">
            <a:alphaModFix/>
          </a:blip>
          <a:srcRect b="21909" l="9561" r="11287" t="13888"/>
          <a:stretch/>
        </p:blipFill>
        <p:spPr>
          <a:xfrm>
            <a:off x="1781434" y="18396253"/>
            <a:ext cx="5963315" cy="2446248"/>
          </a:xfrm>
          <a:prstGeom prst="rect">
            <a:avLst/>
          </a:prstGeom>
          <a:noFill/>
          <a:ln>
            <a:noFill/>
          </a:ln>
        </p:spPr>
      </p:pic>
      <p:sp>
        <p:nvSpPr>
          <p:cNvPr id="55" name="Google Shape;55;g1efd191b55a_0_0"/>
          <p:cNvSpPr txBox="1"/>
          <p:nvPr/>
        </p:nvSpPr>
        <p:spPr>
          <a:xfrm>
            <a:off x="1321550" y="3155000"/>
            <a:ext cx="9302400" cy="63813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Abstract</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2900" u="none" cap="none" strike="noStrike">
                <a:solidFill>
                  <a:schemeClr val="dk1"/>
                </a:solidFill>
                <a:latin typeface="Calibri"/>
                <a:ea typeface="Calibri"/>
                <a:cs typeface="Calibri"/>
                <a:sym typeface="Calibri"/>
              </a:rPr>
              <a:t>The presence of harmful bacteria in drinking water suggests that water often contains pathogens that can lead to disease. It is important to be able to identify unsafe drinking water to determine particular substances that may lead to illness. Our purpose is to create a functional and self-renewing biosensor that can be made to become accessible and cost-effective. We plan to transform yeast to express an antibody that binds to </a:t>
            </a:r>
            <a:r>
              <a:rPr b="0" i="1" lang="en" sz="2900" u="none" cap="none" strike="noStrike">
                <a:solidFill>
                  <a:schemeClr val="dk1"/>
                </a:solidFill>
                <a:latin typeface="Calibri"/>
                <a:ea typeface="Calibri"/>
                <a:cs typeface="Calibri"/>
                <a:sym typeface="Calibri"/>
              </a:rPr>
              <a:t>E. coli.</a:t>
            </a:r>
            <a:r>
              <a:rPr b="0" i="0" lang="en" sz="2900" u="none" cap="none" strike="noStrike">
                <a:solidFill>
                  <a:schemeClr val="dk1"/>
                </a:solidFill>
                <a:latin typeface="Calibri"/>
                <a:ea typeface="Calibri"/>
                <a:cs typeface="Calibri"/>
                <a:sym typeface="Calibri"/>
              </a:rPr>
              <a:t> To analyze its results, we will perform an ELISA assay to determine its effectiveness. Understanding the capability of producing a biosensor is essential to ensure safe drinking water and effective water filtration methods. This critical first step is also needed to better understand waterborne pathogens.</a:t>
            </a:r>
            <a:endParaRPr b="0" i="0" sz="2900" u="none" cap="none" strike="noStrike">
              <a:solidFill>
                <a:schemeClr val="dk1"/>
              </a:solidFill>
              <a:latin typeface="Calibri"/>
              <a:ea typeface="Calibri"/>
              <a:cs typeface="Calibri"/>
              <a:sym typeface="Calibri"/>
            </a:endParaRPr>
          </a:p>
        </p:txBody>
      </p:sp>
      <p:sp>
        <p:nvSpPr>
          <p:cNvPr id="56" name="Google Shape;56;g1efd191b55a_0_0"/>
          <p:cNvSpPr txBox="1"/>
          <p:nvPr/>
        </p:nvSpPr>
        <p:spPr>
          <a:xfrm>
            <a:off x="7570991" y="141751"/>
            <a:ext cx="22323000" cy="30294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968" u="none" cap="none" strike="noStrike">
                <a:solidFill>
                  <a:srgbClr val="000000"/>
                </a:solidFill>
                <a:latin typeface="Arial"/>
                <a:ea typeface="Arial"/>
                <a:cs typeface="Arial"/>
                <a:sym typeface="Arial"/>
              </a:rPr>
              <a:t>Sensor-Yeast: Creating a Widely Accessible Yeast Biosensor</a:t>
            </a:r>
            <a:endParaRPr b="1" i="0" sz="3968"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3200" u="none" cap="none" strike="noStrike">
                <a:solidFill>
                  <a:srgbClr val="000000"/>
                </a:solidFill>
                <a:latin typeface="Arial"/>
                <a:ea typeface="Arial"/>
                <a:cs typeface="Arial"/>
                <a:sym typeface="Arial"/>
              </a:rPr>
              <a:t>JoAnn Tu, Jessica Wu, Aishwarya Viswanathan, Akshara Palanisamy, Anaïs Ndione, </a:t>
            </a:r>
            <a:endParaRPr b="0"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3200" u="none" cap="none" strike="noStrike">
                <a:solidFill>
                  <a:srgbClr val="000000"/>
                </a:solidFill>
                <a:latin typeface="Arial"/>
                <a:ea typeface="Arial"/>
                <a:cs typeface="Arial"/>
                <a:sym typeface="Arial"/>
              </a:rPr>
              <a:t>Angelina Kodudhula, Ella Rahimo, Jons Jaison, Rishi Rao, Samiksha Saravanan</a:t>
            </a:r>
            <a:endParaRPr b="0"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3200" u="none" cap="none" strike="noStrike">
                <a:solidFill>
                  <a:srgbClr val="000000"/>
                </a:solidFill>
                <a:latin typeface="Arial"/>
                <a:ea typeface="Arial"/>
                <a:cs typeface="Arial"/>
                <a:sym typeface="Arial"/>
              </a:rPr>
              <a:t>Mrs. Rebecca Brewer, Dr. Ben Steil (Arbor Biosciences)</a:t>
            </a:r>
            <a:endParaRPr b="0"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3200" u="none" cap="none" strike="noStrike">
                <a:solidFill>
                  <a:srgbClr val="000000"/>
                </a:solidFill>
                <a:latin typeface="Arial"/>
                <a:ea typeface="Arial"/>
                <a:cs typeface="Arial"/>
                <a:sym typeface="Arial"/>
              </a:rPr>
              <a:t>Troy High School, Troy, MI, USA</a:t>
            </a:r>
            <a:endParaRPr b="0" i="0" sz="3200" u="none" cap="none" strike="noStrike">
              <a:solidFill>
                <a:srgbClr val="000000"/>
              </a:solidFill>
              <a:latin typeface="Arial"/>
              <a:ea typeface="Arial"/>
              <a:cs typeface="Arial"/>
              <a:sym typeface="Arial"/>
            </a:endParaRPr>
          </a:p>
        </p:txBody>
      </p:sp>
      <p:sp>
        <p:nvSpPr>
          <p:cNvPr id="57" name="Google Shape;57;g1efd191b55a_0_0"/>
          <p:cNvSpPr txBox="1"/>
          <p:nvPr/>
        </p:nvSpPr>
        <p:spPr>
          <a:xfrm>
            <a:off x="1321550" y="9953425"/>
            <a:ext cx="9302400" cy="84267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Introduction/Background</a:t>
            </a:r>
            <a:endParaRPr b="1" i="0" sz="32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900"/>
              <a:buFont typeface="Arial"/>
              <a:buChar char="•"/>
            </a:pPr>
            <a:r>
              <a:rPr b="0" i="0" lang="en" sz="2900" u="none" cap="none" strike="noStrike">
                <a:solidFill>
                  <a:schemeClr val="dk1"/>
                </a:solidFill>
                <a:latin typeface="Calibri"/>
                <a:ea typeface="Calibri"/>
                <a:cs typeface="Calibri"/>
                <a:sym typeface="Calibri"/>
              </a:rPr>
              <a:t>Biosensors are useful in determining the presence of select substances and have a lot of flexibility and potential in being more accessible than traditional forms of testing, which typically need several reagents and expensive equipment. </a:t>
            </a:r>
            <a:endParaRPr/>
          </a:p>
          <a:p>
            <a:pPr indent="-457200" lvl="0" marL="457200" marR="0" rtl="0" algn="l">
              <a:lnSpc>
                <a:spcPct val="100000"/>
              </a:lnSpc>
              <a:spcBef>
                <a:spcPts val="0"/>
              </a:spcBef>
              <a:spcAft>
                <a:spcPts val="0"/>
              </a:spcAft>
              <a:buClr>
                <a:srgbClr val="000000"/>
              </a:buClr>
              <a:buSzPts val="2900"/>
              <a:buFont typeface="Arial"/>
              <a:buChar char="•"/>
            </a:pPr>
            <a:r>
              <a:rPr b="0" i="0" lang="en" sz="2900" u="none" cap="none" strike="noStrike">
                <a:solidFill>
                  <a:schemeClr val="dk1"/>
                </a:solidFill>
                <a:latin typeface="Calibri"/>
                <a:ea typeface="Calibri"/>
                <a:cs typeface="Calibri"/>
                <a:sym typeface="Calibri"/>
              </a:rPr>
              <a:t>Bacteria such as </a:t>
            </a:r>
            <a:r>
              <a:rPr b="0" i="1" lang="en" sz="2900" u="none" cap="none" strike="noStrike">
                <a:solidFill>
                  <a:schemeClr val="dk1"/>
                </a:solidFill>
                <a:latin typeface="Calibri"/>
                <a:ea typeface="Calibri"/>
                <a:cs typeface="Calibri"/>
                <a:sym typeface="Calibri"/>
              </a:rPr>
              <a:t>E. coli</a:t>
            </a:r>
            <a:r>
              <a:rPr b="0" i="0" lang="en" sz="2900" u="none" cap="none" strike="noStrike">
                <a:solidFill>
                  <a:schemeClr val="dk1"/>
                </a:solidFill>
                <a:latin typeface="Calibri"/>
                <a:ea typeface="Calibri"/>
                <a:cs typeface="Calibri"/>
                <a:sym typeface="Calibri"/>
              </a:rPr>
              <a:t> and other biological contaminants are a primary concern, especially in areas with poor water treatment. Offering accessible detection methods can improve water sanitation and lessen preventable diseases.</a:t>
            </a:r>
            <a:endParaRPr/>
          </a:p>
          <a:p>
            <a:pPr indent="-457200" lvl="0" marL="457200" marR="0" rtl="0" algn="l">
              <a:lnSpc>
                <a:spcPct val="100000"/>
              </a:lnSpc>
              <a:spcBef>
                <a:spcPts val="0"/>
              </a:spcBef>
              <a:spcAft>
                <a:spcPts val="0"/>
              </a:spcAft>
              <a:buClr>
                <a:srgbClr val="000000"/>
              </a:buClr>
              <a:buSzPts val="2900"/>
              <a:buFont typeface="Arial"/>
              <a:buChar char="•"/>
            </a:pPr>
            <a:r>
              <a:rPr b="0" i="0" lang="en" sz="2900" u="none" cap="none" strike="noStrike">
                <a:solidFill>
                  <a:schemeClr val="dk1"/>
                </a:solidFill>
                <a:latin typeface="Calibri"/>
                <a:ea typeface="Calibri"/>
                <a:cs typeface="Calibri"/>
                <a:sym typeface="Calibri"/>
              </a:rPr>
              <a:t>We are continuing a project design from a previous year. This yeast biosensor project plan is outlined in a previous BioBuilder and BioTreks team (</a:t>
            </a:r>
            <a:r>
              <a:rPr lang="en" sz="2900">
                <a:solidFill>
                  <a:schemeClr val="dk1"/>
                </a:solidFill>
                <a:latin typeface="Calibri"/>
                <a:ea typeface="Calibri"/>
                <a:cs typeface="Calibri"/>
                <a:sym typeface="Calibri"/>
              </a:rPr>
              <a:t>reference B</a:t>
            </a:r>
            <a:r>
              <a:rPr b="0" i="0" lang="en" sz="2900" u="none" cap="none" strike="noStrike">
                <a:solidFill>
                  <a:schemeClr val="dk1"/>
                </a:solidFill>
                <a:latin typeface="Calibri"/>
                <a:ea typeface="Calibri"/>
                <a:cs typeface="Calibri"/>
                <a:sym typeface="Calibri"/>
              </a:rPr>
              <a:t>). We plan to demonstrate the first step of this process.</a:t>
            </a:r>
            <a:endParaRPr/>
          </a:p>
          <a:p>
            <a:pPr indent="-457200" lvl="0" marL="457200" marR="0" rtl="0" algn="l">
              <a:lnSpc>
                <a:spcPct val="100000"/>
              </a:lnSpc>
              <a:spcBef>
                <a:spcPts val="0"/>
              </a:spcBef>
              <a:spcAft>
                <a:spcPts val="0"/>
              </a:spcAft>
              <a:buClr>
                <a:srgbClr val="000000"/>
              </a:buClr>
              <a:buSzPts val="2900"/>
              <a:buFont typeface="Arial"/>
              <a:buChar char="•"/>
            </a:pPr>
            <a:r>
              <a:rPr b="0" i="0" lang="en" sz="2900" u="none" cap="none" strike="noStrike">
                <a:solidFill>
                  <a:schemeClr val="dk1"/>
                </a:solidFill>
                <a:latin typeface="Calibri"/>
                <a:ea typeface="Calibri"/>
                <a:cs typeface="Calibri"/>
                <a:sym typeface="Calibri"/>
              </a:rPr>
              <a:t>To outline our experiment, we plan to transform yeast to express an antibody that recognizes and binds to </a:t>
            </a:r>
            <a:r>
              <a:rPr b="0" i="1" lang="en" sz="2900" u="none" cap="none" strike="noStrike">
                <a:solidFill>
                  <a:schemeClr val="dk1"/>
                </a:solidFill>
                <a:latin typeface="Calibri"/>
                <a:ea typeface="Calibri"/>
                <a:cs typeface="Calibri"/>
                <a:sym typeface="Calibri"/>
              </a:rPr>
              <a:t>E. coli</a:t>
            </a:r>
            <a:r>
              <a:rPr b="0" i="0" lang="en" sz="2900" u="none" cap="none" strike="noStrike">
                <a:solidFill>
                  <a:schemeClr val="dk1"/>
                </a:solidFill>
                <a:latin typeface="Calibri"/>
                <a:ea typeface="Calibri"/>
                <a:cs typeface="Calibri"/>
                <a:sym typeface="Calibri"/>
              </a:rPr>
              <a:t>. Then, we will perform an assay (ELISA) to demonstrate the ability of the yeast to bind to the antigen </a:t>
            </a:r>
            <a:r>
              <a:rPr b="0" i="1" lang="en" sz="2900" u="none" cap="none" strike="noStrike">
                <a:solidFill>
                  <a:schemeClr val="dk1"/>
                </a:solidFill>
                <a:latin typeface="Calibri"/>
                <a:ea typeface="Calibri"/>
                <a:cs typeface="Calibri"/>
                <a:sym typeface="Calibri"/>
              </a:rPr>
              <a:t>E. coli</a:t>
            </a:r>
            <a:r>
              <a:rPr b="0" i="0" lang="en" sz="2900" u="none" cap="none" strike="noStrike">
                <a:solidFill>
                  <a:schemeClr val="dk1"/>
                </a:solidFill>
                <a:latin typeface="Calibri"/>
                <a:ea typeface="Calibri"/>
                <a:cs typeface="Calibri"/>
                <a:sym typeface="Calibri"/>
              </a:rPr>
              <a:t>.</a:t>
            </a:r>
            <a:endParaRPr/>
          </a:p>
        </p:txBody>
      </p:sp>
      <p:sp>
        <p:nvSpPr>
          <p:cNvPr id="58" name="Google Shape;58;g1efd191b55a_0_0"/>
          <p:cNvSpPr txBox="1"/>
          <p:nvPr/>
        </p:nvSpPr>
        <p:spPr>
          <a:xfrm>
            <a:off x="10976900" y="3171150"/>
            <a:ext cx="12379500" cy="152091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Science Content</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 sz="2900" u="none" cap="none" strike="noStrike">
                <a:solidFill>
                  <a:schemeClr val="dk1"/>
                </a:solidFill>
                <a:latin typeface="Calibri"/>
                <a:ea typeface="Calibri"/>
                <a:cs typeface="Calibri"/>
                <a:sym typeface="Calibri"/>
              </a:rPr>
              <a:t>Regarding colorimetric analysis, we would be using a pH indicator such as bromothymol blue (BTB)</a:t>
            </a:r>
            <a:r>
              <a:rPr lang="en" sz="2900">
                <a:solidFill>
                  <a:schemeClr val="dk1"/>
                </a:solidFill>
                <a:latin typeface="Calibri"/>
                <a:ea typeface="Calibri"/>
                <a:cs typeface="Calibri"/>
                <a:sym typeface="Calibri"/>
              </a:rPr>
              <a:t> </a:t>
            </a:r>
            <a:r>
              <a:rPr b="0" i="0" lang="en" sz="2900" u="none" cap="none" strike="noStrike">
                <a:solidFill>
                  <a:schemeClr val="dk1"/>
                </a:solidFill>
                <a:latin typeface="Calibri"/>
                <a:ea typeface="Calibri"/>
                <a:cs typeface="Calibri"/>
                <a:sym typeface="Calibri"/>
              </a:rPr>
              <a:t>mixed into the yeast solution. </a:t>
            </a:r>
            <a:r>
              <a:rPr lang="en" sz="2900">
                <a:solidFill>
                  <a:schemeClr val="dk1"/>
                </a:solidFill>
                <a:latin typeface="Calibri"/>
                <a:ea typeface="Calibri"/>
                <a:cs typeface="Calibri"/>
                <a:sym typeface="Calibri"/>
              </a:rPr>
              <a:t>The pH changes w</a:t>
            </a:r>
            <a:r>
              <a:rPr b="0" i="0" lang="en" sz="2900" u="none" cap="none" strike="noStrike">
                <a:solidFill>
                  <a:schemeClr val="dk1"/>
                </a:solidFill>
                <a:latin typeface="Calibri"/>
                <a:ea typeface="Calibri"/>
                <a:cs typeface="Calibri"/>
                <a:sym typeface="Calibri"/>
              </a:rPr>
              <a:t>hen the antigen binds to the yeast, triggering a signal transduction pathway </a:t>
            </a:r>
            <a:r>
              <a:rPr lang="en" sz="2900">
                <a:solidFill>
                  <a:schemeClr val="dk1"/>
                </a:solidFill>
                <a:latin typeface="Calibri"/>
                <a:ea typeface="Calibri"/>
                <a:cs typeface="Calibri"/>
                <a:sym typeface="Calibri"/>
              </a:rPr>
              <a:t>ending with a proton pump that </a:t>
            </a:r>
            <a:r>
              <a:rPr b="0" i="0" lang="en" sz="2900" u="none" cap="none" strike="noStrike">
                <a:solidFill>
                  <a:schemeClr val="dk1"/>
                </a:solidFill>
                <a:latin typeface="Calibri"/>
                <a:ea typeface="Calibri"/>
                <a:cs typeface="Calibri"/>
                <a:sym typeface="Calibri"/>
              </a:rPr>
              <a:t>lower</a:t>
            </a:r>
            <a:r>
              <a:rPr lang="en" sz="2900">
                <a:solidFill>
                  <a:schemeClr val="dk1"/>
                </a:solidFill>
                <a:latin typeface="Calibri"/>
                <a:ea typeface="Calibri"/>
                <a:cs typeface="Calibri"/>
                <a:sym typeface="Calibri"/>
              </a:rPr>
              <a:t>s </a:t>
            </a:r>
            <a:r>
              <a:rPr b="0" i="0" lang="en" sz="2900" u="none" cap="none" strike="noStrike">
                <a:solidFill>
                  <a:schemeClr val="dk1"/>
                </a:solidFill>
                <a:latin typeface="Calibri"/>
                <a:ea typeface="Calibri"/>
                <a:cs typeface="Calibri"/>
                <a:sym typeface="Calibri"/>
              </a:rPr>
              <a:t>extracellular pH. This signal would be eas</a:t>
            </a:r>
            <a:r>
              <a:rPr lang="en" sz="2900">
                <a:solidFill>
                  <a:schemeClr val="dk1"/>
                </a:solidFill>
                <a:latin typeface="Calibri"/>
                <a:ea typeface="Calibri"/>
                <a:cs typeface="Calibri"/>
                <a:sym typeface="Calibri"/>
              </a:rPr>
              <a:t>y to detect</a:t>
            </a:r>
            <a:r>
              <a:rPr b="0" i="0" lang="en" sz="2900" u="none" cap="none" strike="noStrike">
                <a:solidFill>
                  <a:schemeClr val="dk1"/>
                </a:solidFill>
                <a:latin typeface="Calibri"/>
                <a:ea typeface="Calibri"/>
                <a:cs typeface="Calibri"/>
                <a:sym typeface="Calibri"/>
              </a:rPr>
              <a:t> and interpret. Due to our limited resources at this level of biology, however, we are not able to </a:t>
            </a:r>
            <a:r>
              <a:rPr lang="en" sz="2900">
                <a:solidFill>
                  <a:schemeClr val="dk1"/>
                </a:solidFill>
                <a:latin typeface="Calibri"/>
                <a:ea typeface="Calibri"/>
                <a:cs typeface="Calibri"/>
                <a:sym typeface="Calibri"/>
              </a:rPr>
              <a:t>research the transduction pathway experimentally</a:t>
            </a:r>
            <a:r>
              <a:rPr b="0" i="0" lang="en" sz="2900" u="none" cap="none" strike="noStrike">
                <a:solidFill>
                  <a:schemeClr val="dk1"/>
                </a:solidFill>
                <a:latin typeface="Calibri"/>
                <a:ea typeface="Calibri"/>
                <a:cs typeface="Calibri"/>
                <a:sym typeface="Calibri"/>
              </a:rPr>
              <a:t> and are only visiting this part of the lab as a potential idea.</a:t>
            </a:r>
            <a:endParaRPr b="0" i="0" sz="2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rtl="0" algn="ctr">
              <a:spcBef>
                <a:spcPts val="0"/>
              </a:spcBef>
              <a:spcAft>
                <a:spcPts val="0"/>
              </a:spcAft>
              <a:buNone/>
            </a:pPr>
            <a:r>
              <a:rPr lang="en" sz="2900">
                <a:solidFill>
                  <a:schemeClr val="dk1"/>
                </a:solidFill>
                <a:latin typeface="Calibri"/>
                <a:ea typeface="Calibri"/>
                <a:cs typeface="Calibri"/>
                <a:sym typeface="Calibri"/>
              </a:rPr>
              <a:t>The primary difficulty in this project lies in the construction of a functional link between antigen detection and proton pump activation. Similar pathways have been constructed (references A and C), but they may be difficult to implement.</a:t>
            </a:r>
            <a:endParaRPr sz="2900">
              <a:solidFill>
                <a:schemeClr val="dk1"/>
              </a:solidFill>
              <a:latin typeface="Calibri"/>
              <a:ea typeface="Calibri"/>
              <a:cs typeface="Calibri"/>
              <a:sym typeface="Calibri"/>
            </a:endParaRPr>
          </a:p>
        </p:txBody>
      </p:sp>
      <p:sp>
        <p:nvSpPr>
          <p:cNvPr id="59" name="Google Shape;59;g1efd191b55a_0_0"/>
          <p:cNvSpPr txBox="1"/>
          <p:nvPr/>
        </p:nvSpPr>
        <p:spPr>
          <a:xfrm>
            <a:off x="23759650" y="3155000"/>
            <a:ext cx="12062400" cy="64776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Team Content</a:t>
            </a:r>
            <a:endParaRPr b="1" i="0" sz="3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2900" u="none" cap="none" strike="noStrike">
                <a:solidFill>
                  <a:schemeClr val="dk1"/>
                </a:solidFill>
                <a:latin typeface="Calibri"/>
                <a:ea typeface="Calibri"/>
                <a:cs typeface="Calibri"/>
                <a:sym typeface="Calibri"/>
              </a:rPr>
              <a:t>We are </a:t>
            </a:r>
            <a:r>
              <a:rPr lang="en" sz="2900">
                <a:solidFill>
                  <a:schemeClr val="dk1"/>
                </a:solidFill>
                <a:latin typeface="Calibri"/>
                <a:ea typeface="Calibri"/>
                <a:cs typeface="Calibri"/>
                <a:sym typeface="Calibri"/>
              </a:rPr>
              <a:t>a first-year team from</a:t>
            </a:r>
            <a:r>
              <a:rPr b="0" i="0" lang="en" sz="2900" u="none" cap="none" strike="noStrike">
                <a:solidFill>
                  <a:schemeClr val="dk1"/>
                </a:solidFill>
                <a:latin typeface="Calibri"/>
                <a:ea typeface="Calibri"/>
                <a:cs typeface="Calibri"/>
                <a:sym typeface="Calibri"/>
              </a:rPr>
              <a:t> Troy High School in Troy, Michigan. All 10 members of this team are studying AP Biology, and are passionate about science and innovation in the STEM world today. </a:t>
            </a:r>
            <a:r>
              <a:rPr lang="en" sz="2900">
                <a:solidFill>
                  <a:schemeClr val="dk1"/>
                </a:solidFill>
                <a:latin typeface="Calibri"/>
                <a:ea typeface="Calibri"/>
                <a:cs typeface="Calibri"/>
                <a:sym typeface="Calibri"/>
              </a:rPr>
              <a:t>W</a:t>
            </a:r>
            <a:r>
              <a:rPr b="0" i="0" lang="en" sz="2900" u="none" cap="none" strike="noStrike">
                <a:solidFill>
                  <a:schemeClr val="dk1"/>
                </a:solidFill>
                <a:latin typeface="Calibri"/>
                <a:ea typeface="Calibri"/>
                <a:cs typeface="Calibri"/>
                <a:sym typeface="Calibri"/>
              </a:rPr>
              <a:t>e have been working hard after school to research and develop our project. </a:t>
            </a:r>
            <a:endParaRPr b="0" i="0" sz="2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29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Next steps</a:t>
            </a:r>
            <a:endParaRPr/>
          </a:p>
          <a:p>
            <a:pPr indent="-457200" lvl="0" marL="457200" marR="0" rtl="0" algn="l">
              <a:lnSpc>
                <a:spcPct val="100000"/>
              </a:lnSpc>
              <a:spcBef>
                <a:spcPts val="0"/>
              </a:spcBef>
              <a:spcAft>
                <a:spcPts val="0"/>
              </a:spcAft>
              <a:buClr>
                <a:schemeClr val="dk1"/>
              </a:buClr>
              <a:buSzPts val="2800"/>
              <a:buFont typeface="Arial"/>
              <a:buChar char="•"/>
            </a:pPr>
            <a:r>
              <a:rPr lang="en" sz="2900">
                <a:solidFill>
                  <a:schemeClr val="dk1"/>
                </a:solidFill>
                <a:latin typeface="Calibri"/>
                <a:ea typeface="Calibri"/>
                <a:cs typeface="Calibri"/>
                <a:sym typeface="Calibri"/>
              </a:rPr>
              <a:t>The next step would be to link the detection to a proton pump and implement it experimentally in yeast cells. </a:t>
            </a:r>
            <a:endParaRPr sz="2900">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800"/>
              <a:buFont typeface="Arial"/>
              <a:buChar char="•"/>
            </a:pPr>
            <a:r>
              <a:rPr b="0" i="0" lang="en" sz="2900" u="none" cap="none" strike="noStrike">
                <a:solidFill>
                  <a:srgbClr val="000000"/>
                </a:solidFill>
                <a:latin typeface="Calibri"/>
                <a:ea typeface="Calibri"/>
                <a:cs typeface="Calibri"/>
                <a:sym typeface="Calibri"/>
              </a:rPr>
              <a:t>Once a successful transduction pathway is implemented, testing and calibration of the sensor can be done to determine the optimal conditions, such as concentration and temperature, under which the sensor operates.</a:t>
            </a:r>
            <a:endParaRPr/>
          </a:p>
          <a:p>
            <a:pPr indent="-457200" lvl="0" marL="457200" marR="0" rtl="0" algn="l">
              <a:lnSpc>
                <a:spcPct val="100000"/>
              </a:lnSpc>
              <a:spcBef>
                <a:spcPts val="0"/>
              </a:spcBef>
              <a:spcAft>
                <a:spcPts val="0"/>
              </a:spcAft>
              <a:buClr>
                <a:schemeClr val="dk1"/>
              </a:buClr>
              <a:buSzPts val="2800"/>
              <a:buFont typeface="Arial"/>
              <a:buChar char="•"/>
            </a:pPr>
            <a:r>
              <a:rPr b="0" i="0" lang="en" sz="2900" u="none" cap="none" strike="noStrike">
                <a:solidFill>
                  <a:srgbClr val="000000"/>
                </a:solidFill>
                <a:latin typeface="Calibri"/>
                <a:ea typeface="Calibri"/>
                <a:cs typeface="Calibri"/>
                <a:sym typeface="Calibri"/>
              </a:rPr>
              <a:t>It is also important to determine stability and optimal methods of storage to increase accessibility to populations without equipment like incubators.</a:t>
            </a:r>
            <a:endParaRPr/>
          </a:p>
        </p:txBody>
      </p:sp>
      <p:sp>
        <p:nvSpPr>
          <p:cNvPr id="60" name="Google Shape;60;g1efd191b55a_0_0"/>
          <p:cNvSpPr txBox="1"/>
          <p:nvPr/>
        </p:nvSpPr>
        <p:spPr>
          <a:xfrm>
            <a:off x="23759525" y="10085138"/>
            <a:ext cx="12062400" cy="83112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References and acknowledgements</a:t>
            </a:r>
            <a:endParaRPr b="1" sz="3200"/>
          </a:p>
          <a:p>
            <a:pPr indent="-406400" lvl="0" marL="457200" marR="0" rtl="0" algn="l">
              <a:lnSpc>
                <a:spcPct val="100000"/>
              </a:lnSpc>
              <a:spcBef>
                <a:spcPts val="0"/>
              </a:spcBef>
              <a:spcAft>
                <a:spcPts val="0"/>
              </a:spcAft>
              <a:buClr>
                <a:schemeClr val="dk1"/>
              </a:buClr>
              <a:buSzPts val="2800"/>
              <a:buFont typeface="Calibri"/>
              <a:buAutoNum type="alphaUcPeriod"/>
            </a:pPr>
            <a:r>
              <a:rPr b="0" i="0" lang="en" sz="2800" u="none" cap="none" strike="noStrike">
                <a:solidFill>
                  <a:schemeClr val="dk1"/>
                </a:solidFill>
                <a:latin typeface="Calibri"/>
                <a:ea typeface="Calibri"/>
                <a:cs typeface="Calibri"/>
                <a:sym typeface="Calibri"/>
              </a:rPr>
              <a:t>Al-Awssi, A., et al. (2020). CIDosis - A Monitoring Tool for Chronic Inflammatory Diseases. </a:t>
            </a:r>
            <a:r>
              <a:rPr b="0" i="1" lang="en" sz="2800" u="none" cap="none" strike="noStrike">
                <a:solidFill>
                  <a:schemeClr val="dk1"/>
                </a:solidFill>
                <a:latin typeface="Calibri"/>
                <a:ea typeface="Calibri"/>
                <a:cs typeface="Calibri"/>
                <a:sym typeface="Calibri"/>
              </a:rPr>
              <a:t>iGem</a:t>
            </a:r>
            <a:r>
              <a:rPr b="0" i="0" lang="en" sz="2800" u="none" cap="none" strike="noStrike">
                <a:solidFill>
                  <a:schemeClr val="dk1"/>
                </a:solidFill>
                <a:latin typeface="Calibri"/>
                <a:ea typeface="Calibri"/>
                <a:cs typeface="Calibri"/>
                <a:sym typeface="Calibri"/>
              </a:rPr>
              <a:t>, </a:t>
            </a:r>
            <a:r>
              <a:rPr b="0" i="0" lang="en" sz="2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https://2020.igem.org/Team:UCopenhagen/</a:t>
            </a:r>
            <a:r>
              <a:rPr b="0" i="0" lang="en" sz="2800" u="none" cap="none" strike="noStrike">
                <a:solidFill>
                  <a:schemeClr val="dk1"/>
                </a:solidFill>
                <a:latin typeface="Calibri"/>
                <a:ea typeface="Calibri"/>
                <a:cs typeface="Calibri"/>
                <a:sym typeface="Calibri"/>
              </a:rPr>
              <a:t>.</a:t>
            </a:r>
            <a:endParaRPr/>
          </a:p>
          <a:p>
            <a:pPr indent="-406400" lvl="0" marL="457200" marR="0" rtl="0" algn="l">
              <a:lnSpc>
                <a:spcPct val="100000"/>
              </a:lnSpc>
              <a:spcBef>
                <a:spcPts val="0"/>
              </a:spcBef>
              <a:spcAft>
                <a:spcPts val="0"/>
              </a:spcAft>
              <a:buClr>
                <a:schemeClr val="dk1"/>
              </a:buClr>
              <a:buSzPts val="2800"/>
              <a:buFont typeface="Calibri"/>
              <a:buAutoNum type="alphaUcPeriod"/>
            </a:pPr>
            <a:r>
              <a:rPr b="0" i="0" lang="en" sz="2800" u="none" cap="none" strike="noStrike">
                <a:solidFill>
                  <a:schemeClr val="dk1"/>
                </a:solidFill>
                <a:latin typeface="Calibri"/>
                <a:ea typeface="Calibri"/>
                <a:cs typeface="Calibri"/>
                <a:sym typeface="Calibri"/>
              </a:rPr>
              <a:t>Baker, L., et al. (2023). Improving food safety and security: Detecting </a:t>
            </a:r>
            <a:r>
              <a:rPr b="0" i="1" lang="en" sz="2800" u="none" cap="none" strike="noStrike">
                <a:solidFill>
                  <a:schemeClr val="dk1"/>
                </a:solidFill>
                <a:latin typeface="Calibri"/>
                <a:ea typeface="Calibri"/>
                <a:cs typeface="Calibri"/>
                <a:sym typeface="Calibri"/>
              </a:rPr>
              <a:t>Salmonella typhimurium </a:t>
            </a:r>
            <a:r>
              <a:rPr b="0" i="0" lang="en" sz="2800" u="none" cap="none" strike="noStrike">
                <a:solidFill>
                  <a:schemeClr val="dk1"/>
                </a:solidFill>
                <a:latin typeface="Calibri"/>
                <a:ea typeface="Calibri"/>
                <a:cs typeface="Calibri"/>
                <a:sym typeface="Calibri"/>
              </a:rPr>
              <a:t>with yeast solution, </a:t>
            </a:r>
            <a:r>
              <a:rPr b="0" i="1" lang="en" sz="2800" u="none" cap="none" strike="noStrike">
                <a:solidFill>
                  <a:schemeClr val="dk1"/>
                </a:solidFill>
                <a:latin typeface="Calibri"/>
                <a:ea typeface="Calibri"/>
                <a:cs typeface="Calibri"/>
                <a:sym typeface="Calibri"/>
              </a:rPr>
              <a:t>BioTreks</a:t>
            </a:r>
            <a:r>
              <a:rPr b="0" i="0" lang="en" sz="2800" u="none" cap="none" strike="noStrike">
                <a:solidFill>
                  <a:schemeClr val="dk1"/>
                </a:solidFill>
                <a:latin typeface="Calibri"/>
                <a:ea typeface="Calibri"/>
                <a:cs typeface="Calibri"/>
                <a:sym typeface="Calibri"/>
              </a:rPr>
              <a:t>, </a:t>
            </a:r>
            <a:r>
              <a:rPr b="0" i="0" lang="en" sz="28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https://biotreks.org/e202316/</a:t>
            </a:r>
            <a:r>
              <a:rPr b="0" i="0" lang="en" sz="2800" u="none" cap="none" strike="noStrike">
                <a:solidFill>
                  <a:schemeClr val="dk1"/>
                </a:solidFill>
                <a:latin typeface="Calibri"/>
                <a:ea typeface="Calibri"/>
                <a:cs typeface="Calibri"/>
                <a:sym typeface="Calibri"/>
              </a:rPr>
              <a:t>.</a:t>
            </a:r>
            <a:endParaRPr/>
          </a:p>
          <a:p>
            <a:pPr indent="-406400" lvl="0" marL="457200" marR="0" rtl="0" algn="l">
              <a:lnSpc>
                <a:spcPct val="100000"/>
              </a:lnSpc>
              <a:spcBef>
                <a:spcPts val="0"/>
              </a:spcBef>
              <a:spcAft>
                <a:spcPts val="0"/>
              </a:spcAft>
              <a:buClr>
                <a:schemeClr val="dk1"/>
              </a:buClr>
              <a:buSzPts val="2800"/>
              <a:buFont typeface="Calibri"/>
              <a:buAutoNum type="alphaUcPeriod"/>
            </a:pPr>
            <a:r>
              <a:rPr b="0" i="0" lang="en" sz="2800" u="none" cap="none" strike="noStrike">
                <a:solidFill>
                  <a:schemeClr val="dk1"/>
                </a:solidFill>
                <a:latin typeface="Calibri"/>
                <a:ea typeface="Calibri"/>
                <a:cs typeface="Calibri"/>
                <a:sym typeface="Calibri"/>
              </a:rPr>
              <a:t>Dong, J., et al. (2023). The Patrol Yeast: A new biosensor armed with antibody-receptor chimera detecting a range of toxic substances associated with food poisoning. </a:t>
            </a:r>
            <a:r>
              <a:rPr b="0" i="1" lang="en" sz="2800" u="none" cap="none" strike="noStrike">
                <a:solidFill>
                  <a:schemeClr val="dk1"/>
                </a:solidFill>
                <a:latin typeface="Calibri"/>
                <a:ea typeface="Calibri"/>
                <a:cs typeface="Calibri"/>
                <a:sym typeface="Calibri"/>
              </a:rPr>
              <a:t>Biosensors and Bioelectronics</a:t>
            </a:r>
            <a:r>
              <a:rPr b="0" i="0" lang="en" sz="2800" u="none" cap="none" strike="noStrike">
                <a:solidFill>
                  <a:schemeClr val="dk1"/>
                </a:solidFill>
                <a:latin typeface="Calibri"/>
                <a:ea typeface="Calibri"/>
                <a:cs typeface="Calibri"/>
                <a:sym typeface="Calibri"/>
              </a:rPr>
              <a:t>, 219. Elsevier. </a:t>
            </a:r>
            <a:r>
              <a:rPr b="0" i="0" lang="en" sz="28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https://doi.org/10.1016/j.bios.2022.114793</a:t>
            </a:r>
            <a:r>
              <a:rPr b="0" i="0" lang="en" sz="28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b="0" i="0" sz="2304" u="none" cap="none" strike="noStrike">
              <a:solidFill>
                <a:schemeClr val="dk1"/>
              </a:solidFill>
              <a:latin typeface="Calibri"/>
              <a:ea typeface="Calibri"/>
              <a:cs typeface="Calibri"/>
              <a:sym typeface="Calibri"/>
            </a:endParaRPr>
          </a:p>
          <a:p>
            <a:pPr indent="0" lvl="0" marL="292608" marR="0" rtl="0" algn="l">
              <a:lnSpc>
                <a:spcPct val="100000"/>
              </a:lnSpc>
              <a:spcBef>
                <a:spcPts val="0"/>
              </a:spcBef>
              <a:spcAft>
                <a:spcPts val="0"/>
              </a:spcAft>
              <a:buNone/>
            </a:pPr>
            <a:r>
              <a:rPr b="0" i="0" lang="en" sz="2800" u="none" cap="none" strike="noStrike">
                <a:solidFill>
                  <a:schemeClr val="dk1"/>
                </a:solidFill>
                <a:latin typeface="Calibri"/>
                <a:ea typeface="Calibri"/>
                <a:cs typeface="Calibri"/>
                <a:sym typeface="Calibri"/>
              </a:rPr>
              <a:t>We are so grateful to our mentors, Dr. Steil and Mrs. Brewer. Thank you to Dr. Steil, for his guidance on research and aid in scientific resources. Thank you to Mrs. Brewer, our AP Biology teacher, who has provided her classroom and tools such as incu</a:t>
            </a:r>
            <a:r>
              <a:rPr lang="en" sz="2800">
                <a:solidFill>
                  <a:schemeClr val="dk1"/>
                </a:solidFill>
                <a:latin typeface="Calibri"/>
                <a:ea typeface="Calibri"/>
                <a:cs typeface="Calibri"/>
                <a:sym typeface="Calibri"/>
              </a:rPr>
              <a:t>bators and </a:t>
            </a:r>
            <a:r>
              <a:rPr b="0" i="0" lang="en" sz="2800" u="none" cap="none" strike="noStrike">
                <a:solidFill>
                  <a:schemeClr val="dk1"/>
                </a:solidFill>
                <a:latin typeface="Calibri"/>
                <a:ea typeface="Calibri"/>
                <a:cs typeface="Calibri"/>
                <a:sym typeface="Calibri"/>
              </a:rPr>
              <a:t>microp</a:t>
            </a:r>
            <a:r>
              <a:rPr lang="en" sz="2800">
                <a:solidFill>
                  <a:schemeClr val="dk1"/>
                </a:solidFill>
                <a:latin typeface="Calibri"/>
                <a:ea typeface="Calibri"/>
                <a:cs typeface="Calibri"/>
                <a:sym typeface="Calibri"/>
              </a:rPr>
              <a:t>ipettes</a:t>
            </a:r>
            <a:r>
              <a:rPr b="0" i="0" lang="en" sz="2800" u="none" cap="none" strike="noStrike">
                <a:solidFill>
                  <a:schemeClr val="dk1"/>
                </a:solidFill>
                <a:latin typeface="Calibri"/>
                <a:ea typeface="Calibri"/>
                <a:cs typeface="Calibri"/>
                <a:sym typeface="Calibri"/>
              </a:rPr>
              <a:t>, has overseen our meetings, and given us helpful input in our project. We appreciate Carolina Biological </a:t>
            </a:r>
            <a:endParaRPr b="0" i="0" sz="2800" u="none" cap="none" strike="noStrike">
              <a:solidFill>
                <a:schemeClr val="dk1"/>
              </a:solidFill>
              <a:latin typeface="Calibri"/>
              <a:ea typeface="Calibri"/>
              <a:cs typeface="Calibri"/>
              <a:sym typeface="Calibri"/>
            </a:endParaRPr>
          </a:p>
          <a:p>
            <a:pPr indent="0" lvl="0" marL="292608" marR="0" rtl="0" algn="l">
              <a:lnSpc>
                <a:spcPct val="100000"/>
              </a:lnSpc>
              <a:spcBef>
                <a:spcPts val="0"/>
              </a:spcBef>
              <a:spcAft>
                <a:spcPts val="0"/>
              </a:spcAft>
              <a:buNone/>
            </a:pPr>
            <a:r>
              <a:rPr b="0" i="0" lang="en" sz="2800" u="none" cap="none" strike="noStrike">
                <a:solidFill>
                  <a:schemeClr val="dk1"/>
                </a:solidFill>
                <a:latin typeface="Calibri"/>
                <a:ea typeface="Calibri"/>
                <a:cs typeface="Calibri"/>
                <a:sym typeface="Calibri"/>
              </a:rPr>
              <a:t>Supply, who gene</a:t>
            </a:r>
            <a:r>
              <a:rPr lang="en" sz="2800">
                <a:solidFill>
                  <a:schemeClr val="dk1"/>
                </a:solidFill>
                <a:latin typeface="Calibri"/>
                <a:ea typeface="Calibri"/>
                <a:cs typeface="Calibri"/>
                <a:sym typeface="Calibri"/>
              </a:rPr>
              <a:t>rously donated $100 for supplies, which </a:t>
            </a:r>
            <a:endParaRPr sz="2800">
              <a:solidFill>
                <a:schemeClr val="dk1"/>
              </a:solidFill>
              <a:latin typeface="Calibri"/>
              <a:ea typeface="Calibri"/>
              <a:cs typeface="Calibri"/>
              <a:sym typeface="Calibri"/>
            </a:endParaRPr>
          </a:p>
          <a:p>
            <a:pPr indent="0" lvl="0" marL="292608" marR="0" rtl="0" algn="l">
              <a:lnSpc>
                <a:spcPct val="100000"/>
              </a:lnSpc>
              <a:spcBef>
                <a:spcPts val="0"/>
              </a:spcBef>
              <a:spcAft>
                <a:spcPts val="0"/>
              </a:spcAft>
              <a:buNone/>
            </a:pPr>
            <a:r>
              <a:rPr lang="en" sz="2800">
                <a:solidFill>
                  <a:schemeClr val="dk1"/>
                </a:solidFill>
                <a:latin typeface="Calibri"/>
                <a:ea typeface="Calibri"/>
                <a:cs typeface="Calibri"/>
                <a:sym typeface="Calibri"/>
              </a:rPr>
              <a:t>allowedus to obtain many supplies. </a:t>
            </a:r>
            <a:r>
              <a:rPr b="0" i="0" lang="en" sz="2800" u="none" cap="none" strike="noStrike">
                <a:solidFill>
                  <a:schemeClr val="dk1"/>
                </a:solidFill>
                <a:latin typeface="Calibri"/>
                <a:ea typeface="Calibri"/>
                <a:cs typeface="Calibri"/>
                <a:sym typeface="Calibri"/>
              </a:rPr>
              <a:t>A special thank you to </a:t>
            </a:r>
            <a:endParaRPr b="0" i="0" sz="2800" u="none" cap="none" strike="noStrike">
              <a:solidFill>
                <a:schemeClr val="dk1"/>
              </a:solidFill>
              <a:latin typeface="Calibri"/>
              <a:ea typeface="Calibri"/>
              <a:cs typeface="Calibri"/>
              <a:sym typeface="Calibri"/>
            </a:endParaRPr>
          </a:p>
          <a:p>
            <a:pPr indent="0" lvl="0" marL="292608" marR="0" rtl="0" algn="l">
              <a:lnSpc>
                <a:spcPct val="100000"/>
              </a:lnSpc>
              <a:spcBef>
                <a:spcPts val="0"/>
              </a:spcBef>
              <a:spcAft>
                <a:spcPts val="0"/>
              </a:spcAft>
              <a:buNone/>
            </a:pPr>
            <a:r>
              <a:rPr b="0" i="0" lang="en" sz="2800" u="none" cap="none" strike="noStrike">
                <a:solidFill>
                  <a:schemeClr val="dk1"/>
                </a:solidFill>
                <a:latin typeface="Calibri"/>
                <a:ea typeface="Calibri"/>
                <a:cs typeface="Calibri"/>
                <a:sym typeface="Calibri"/>
              </a:rPr>
              <a:t>Zymo</a:t>
            </a:r>
            <a:r>
              <a:rPr lang="en" sz="2800">
                <a:solidFill>
                  <a:schemeClr val="dk1"/>
                </a:solidFill>
                <a:latin typeface="Calibri"/>
                <a:ea typeface="Calibri"/>
                <a:cs typeface="Calibri"/>
                <a:sym typeface="Calibri"/>
              </a:rPr>
              <a:t> </a:t>
            </a:r>
            <a:r>
              <a:rPr b="0" i="0" lang="en" sz="2800" u="none" cap="none" strike="noStrike">
                <a:solidFill>
                  <a:schemeClr val="dk1"/>
                </a:solidFill>
                <a:latin typeface="Calibri"/>
                <a:ea typeface="Calibri"/>
                <a:cs typeface="Calibri"/>
                <a:sym typeface="Calibri"/>
              </a:rPr>
              <a:t>for sponsoring our transformation kit and enabling us </a:t>
            </a:r>
            <a:endParaRPr b="0" i="0" sz="2800" u="none" cap="none" strike="noStrike">
              <a:solidFill>
                <a:schemeClr val="dk1"/>
              </a:solidFill>
              <a:latin typeface="Calibri"/>
              <a:ea typeface="Calibri"/>
              <a:cs typeface="Calibri"/>
              <a:sym typeface="Calibri"/>
            </a:endParaRPr>
          </a:p>
          <a:p>
            <a:pPr indent="0" lvl="0" marL="292608" marR="0" rtl="0" algn="l">
              <a:lnSpc>
                <a:spcPct val="100000"/>
              </a:lnSpc>
              <a:spcBef>
                <a:spcPts val="0"/>
              </a:spcBef>
              <a:spcAft>
                <a:spcPts val="0"/>
              </a:spcAft>
              <a:buNone/>
            </a:pPr>
            <a:r>
              <a:rPr b="0" i="0" lang="en" sz="2800" u="none" cap="none" strike="noStrike">
                <a:solidFill>
                  <a:schemeClr val="dk1"/>
                </a:solidFill>
                <a:latin typeface="Calibri"/>
                <a:ea typeface="Calibri"/>
                <a:cs typeface="Calibri"/>
                <a:sym typeface="Calibri"/>
              </a:rPr>
              <a:t>to perform our experiment.</a:t>
            </a:r>
            <a:endParaRPr/>
          </a:p>
          <a:p>
            <a:pPr indent="0" lvl="0" marL="292608" marR="0" rtl="0" algn="l">
              <a:lnSpc>
                <a:spcPct val="100000"/>
              </a:lnSpc>
              <a:spcBef>
                <a:spcPts val="0"/>
              </a:spcBef>
              <a:spcAft>
                <a:spcPts val="0"/>
              </a:spcAft>
              <a:buNone/>
            </a:pPr>
            <a:r>
              <a:t/>
            </a:r>
            <a:endParaRPr b="0" i="0" sz="2304" u="none" cap="none" strike="noStrike">
              <a:solidFill>
                <a:schemeClr val="dk1"/>
              </a:solidFill>
              <a:latin typeface="Calibri"/>
              <a:ea typeface="Calibri"/>
              <a:cs typeface="Calibri"/>
              <a:sym typeface="Calibri"/>
            </a:endParaRPr>
          </a:p>
        </p:txBody>
      </p:sp>
      <p:pic>
        <p:nvPicPr>
          <p:cNvPr id="61" name="Google Shape;61;g1efd191b55a_0_0"/>
          <p:cNvPicPr preferRelativeResize="0"/>
          <p:nvPr/>
        </p:nvPicPr>
        <p:blipFill rotWithShape="1">
          <a:blip r:embed="rId7">
            <a:alphaModFix/>
          </a:blip>
          <a:srcRect b="-9660" l="0" r="0" t="0"/>
          <a:stretch/>
        </p:blipFill>
        <p:spPr>
          <a:xfrm>
            <a:off x="1050503" y="-141806"/>
            <a:ext cx="7090607" cy="2789978"/>
          </a:xfrm>
          <a:prstGeom prst="rect">
            <a:avLst/>
          </a:prstGeom>
          <a:noFill/>
          <a:ln>
            <a:noFill/>
          </a:ln>
        </p:spPr>
      </p:pic>
      <p:pic>
        <p:nvPicPr>
          <p:cNvPr id="62" name="Google Shape;62;g1efd191b55a_0_0"/>
          <p:cNvPicPr preferRelativeResize="0"/>
          <p:nvPr/>
        </p:nvPicPr>
        <p:blipFill rotWithShape="1">
          <a:blip r:embed="rId8">
            <a:alphaModFix/>
          </a:blip>
          <a:srcRect b="0" l="0" r="0" t="0"/>
          <a:stretch/>
        </p:blipFill>
        <p:spPr>
          <a:xfrm>
            <a:off x="15983316" y="18756850"/>
            <a:ext cx="3678297" cy="1792600"/>
          </a:xfrm>
          <a:prstGeom prst="rect">
            <a:avLst/>
          </a:prstGeom>
          <a:noFill/>
          <a:ln>
            <a:noFill/>
          </a:ln>
        </p:spPr>
      </p:pic>
      <p:pic>
        <p:nvPicPr>
          <p:cNvPr id="63" name="Google Shape;63;g1efd191b55a_0_0"/>
          <p:cNvPicPr preferRelativeResize="0"/>
          <p:nvPr/>
        </p:nvPicPr>
        <p:blipFill rotWithShape="1">
          <a:blip r:embed="rId9">
            <a:alphaModFix/>
          </a:blip>
          <a:srcRect b="0" l="0" r="0" t="0"/>
          <a:stretch/>
        </p:blipFill>
        <p:spPr>
          <a:xfrm>
            <a:off x="21690171" y="18851801"/>
            <a:ext cx="4192620" cy="1653309"/>
          </a:xfrm>
          <a:prstGeom prst="rect">
            <a:avLst/>
          </a:prstGeom>
          <a:noFill/>
          <a:ln>
            <a:noFill/>
          </a:ln>
        </p:spPr>
      </p:pic>
      <p:pic>
        <p:nvPicPr>
          <p:cNvPr id="64" name="Google Shape;64;g1efd191b55a_0_0"/>
          <p:cNvPicPr preferRelativeResize="0"/>
          <p:nvPr/>
        </p:nvPicPr>
        <p:blipFill rotWithShape="1">
          <a:blip r:embed="rId10">
            <a:alphaModFix/>
          </a:blip>
          <a:srcRect b="0" l="0" r="0" t="0"/>
          <a:stretch/>
        </p:blipFill>
        <p:spPr>
          <a:xfrm>
            <a:off x="8974352" y="18992903"/>
            <a:ext cx="5524448" cy="1792600"/>
          </a:xfrm>
          <a:prstGeom prst="rect">
            <a:avLst/>
          </a:prstGeom>
          <a:noFill/>
          <a:ln>
            <a:noFill/>
          </a:ln>
        </p:spPr>
      </p:pic>
      <p:pic>
        <p:nvPicPr>
          <p:cNvPr id="65" name="Google Shape;65;g1efd191b55a_0_0"/>
          <p:cNvPicPr preferRelativeResize="0"/>
          <p:nvPr/>
        </p:nvPicPr>
        <p:blipFill rotWithShape="1">
          <a:blip r:embed="rId11">
            <a:alphaModFix/>
          </a:blip>
          <a:srcRect b="0" l="0" r="0" t="0"/>
          <a:stretch/>
        </p:blipFill>
        <p:spPr>
          <a:xfrm>
            <a:off x="31578142" y="18851801"/>
            <a:ext cx="3925125" cy="1843210"/>
          </a:xfrm>
          <a:prstGeom prst="rect">
            <a:avLst/>
          </a:prstGeom>
          <a:noFill/>
          <a:ln>
            <a:noFill/>
          </a:ln>
        </p:spPr>
      </p:pic>
      <p:pic>
        <p:nvPicPr>
          <p:cNvPr id="66" name="Google Shape;66;g1efd191b55a_0_0"/>
          <p:cNvPicPr preferRelativeResize="0"/>
          <p:nvPr/>
        </p:nvPicPr>
        <p:blipFill rotWithShape="1">
          <a:blip r:embed="rId12">
            <a:alphaModFix/>
          </a:blip>
          <a:srcRect b="0" l="0" r="0" t="0"/>
          <a:stretch/>
        </p:blipFill>
        <p:spPr>
          <a:xfrm>
            <a:off x="30836252" y="577718"/>
            <a:ext cx="5270308" cy="950342"/>
          </a:xfrm>
          <a:prstGeom prst="rect">
            <a:avLst/>
          </a:prstGeom>
          <a:noFill/>
          <a:ln>
            <a:noFill/>
          </a:ln>
        </p:spPr>
      </p:pic>
      <p:pic>
        <p:nvPicPr>
          <p:cNvPr id="67" name="Google Shape;67;g1efd191b55a_0_0"/>
          <p:cNvPicPr preferRelativeResize="0"/>
          <p:nvPr/>
        </p:nvPicPr>
        <p:blipFill rotWithShape="1">
          <a:blip r:embed="rId13">
            <a:alphaModFix/>
          </a:blip>
          <a:srcRect b="0" l="0" r="0" t="0"/>
          <a:stretch/>
        </p:blipFill>
        <p:spPr>
          <a:xfrm>
            <a:off x="27812059" y="18756850"/>
            <a:ext cx="1836814" cy="1843210"/>
          </a:xfrm>
          <a:prstGeom prst="rect">
            <a:avLst/>
          </a:prstGeom>
          <a:noFill/>
          <a:ln>
            <a:noFill/>
          </a:ln>
        </p:spPr>
      </p:pic>
      <p:sp>
        <p:nvSpPr>
          <p:cNvPr id="68" name="Google Shape;68;g1efd191b55a_0_0"/>
          <p:cNvSpPr/>
          <p:nvPr/>
        </p:nvSpPr>
        <p:spPr>
          <a:xfrm>
            <a:off x="3895725" y="9536235"/>
            <a:ext cx="3014184" cy="30141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67" u="none" cap="none" strike="noStrike">
              <a:solidFill>
                <a:srgbClr val="000000"/>
              </a:solidFill>
              <a:latin typeface="Arial"/>
              <a:ea typeface="Arial"/>
              <a:cs typeface="Arial"/>
              <a:sym typeface="Arial"/>
            </a:endParaRPr>
          </a:p>
        </p:txBody>
      </p:sp>
      <p:pic>
        <p:nvPicPr>
          <p:cNvPr id="69" name="Google Shape;69;g1efd191b55a_0_0"/>
          <p:cNvPicPr preferRelativeResize="0"/>
          <p:nvPr/>
        </p:nvPicPr>
        <p:blipFill rotWithShape="1">
          <a:blip r:embed="rId14">
            <a:alphaModFix/>
          </a:blip>
          <a:srcRect b="0" l="28685" r="29011" t="0"/>
          <a:stretch/>
        </p:blipFill>
        <p:spPr>
          <a:xfrm>
            <a:off x="19675925" y="3694950"/>
            <a:ext cx="3442025" cy="5937600"/>
          </a:xfrm>
          <a:prstGeom prst="rect">
            <a:avLst/>
          </a:prstGeom>
          <a:noFill/>
          <a:ln>
            <a:noFill/>
          </a:ln>
        </p:spPr>
      </p:pic>
      <p:sp>
        <p:nvSpPr>
          <p:cNvPr id="70" name="Google Shape;70;g1efd191b55a_0_0"/>
          <p:cNvSpPr txBox="1"/>
          <p:nvPr/>
        </p:nvSpPr>
        <p:spPr>
          <a:xfrm>
            <a:off x="10993625" y="3694950"/>
            <a:ext cx="8682300" cy="59376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2900">
                <a:solidFill>
                  <a:schemeClr val="dk1"/>
                </a:solidFill>
                <a:latin typeface="Calibri"/>
                <a:ea typeface="Calibri"/>
                <a:cs typeface="Calibri"/>
                <a:sym typeface="Calibri"/>
              </a:rPr>
              <a:t>For this experiment, our main goal is to find a way to indicate an antigen’s presence (</a:t>
            </a:r>
            <a:r>
              <a:rPr i="1" lang="en" sz="2900">
                <a:solidFill>
                  <a:schemeClr val="dk1"/>
                </a:solidFill>
                <a:latin typeface="Calibri"/>
                <a:ea typeface="Calibri"/>
                <a:cs typeface="Calibri"/>
                <a:sym typeface="Calibri"/>
              </a:rPr>
              <a:t>E. coli</a:t>
            </a:r>
            <a:r>
              <a:rPr lang="en" sz="2900">
                <a:solidFill>
                  <a:schemeClr val="dk1"/>
                </a:solidFill>
                <a:latin typeface="Calibri"/>
                <a:ea typeface="Calibri"/>
                <a:cs typeface="Calibri"/>
                <a:sym typeface="Calibri"/>
              </a:rPr>
              <a:t>) through the use of yeast cells. While we have not currently carried out this experiment, we are making the necessary decisions to do so soon. To begin, we ordered a yeast transformation kit, selective agar plates, yeast plasmids and linear DNA. After receiving all materials, we will begin yeast transformation to express the antibody in the yeast. Finally, to ensure success in the process, we will use an enzyme-linked immunosorbent assay (ELISA). ELISA is commonly used to detect antibodies, making it an excellent tool to use to test for effective binding, which is necessary in a biosensor. </a:t>
            </a:r>
            <a:endParaRPr sz="7300">
              <a:solidFill>
                <a:schemeClr val="dk2"/>
              </a:solidFill>
            </a:endParaRPr>
          </a:p>
        </p:txBody>
      </p:sp>
      <p:pic>
        <p:nvPicPr>
          <p:cNvPr id="71" name="Google Shape;71;g1efd191b55a_0_0"/>
          <p:cNvPicPr preferRelativeResize="0"/>
          <p:nvPr/>
        </p:nvPicPr>
        <p:blipFill>
          <a:blip r:embed="rId15">
            <a:alphaModFix/>
          </a:blip>
          <a:stretch>
            <a:fillRect/>
          </a:stretch>
        </p:blipFill>
        <p:spPr>
          <a:xfrm>
            <a:off x="33296598" y="16190760"/>
            <a:ext cx="3014175" cy="2661040"/>
          </a:xfrm>
          <a:prstGeom prst="rect">
            <a:avLst/>
          </a:prstGeom>
          <a:noFill/>
          <a:ln>
            <a:noFill/>
          </a:ln>
        </p:spPr>
      </p:pic>
      <p:pic>
        <p:nvPicPr>
          <p:cNvPr id="72" name="Google Shape;72;g1efd191b55a_0_0"/>
          <p:cNvPicPr preferRelativeResize="0"/>
          <p:nvPr/>
        </p:nvPicPr>
        <p:blipFill rotWithShape="1">
          <a:blip r:embed="rId16">
            <a:alphaModFix/>
          </a:blip>
          <a:srcRect b="0" l="3222" r="3918" t="0"/>
          <a:stretch/>
        </p:blipFill>
        <p:spPr>
          <a:xfrm>
            <a:off x="11158339" y="13058100"/>
            <a:ext cx="5963324" cy="3610001"/>
          </a:xfrm>
          <a:prstGeom prst="rect">
            <a:avLst/>
          </a:prstGeom>
          <a:noFill/>
          <a:ln>
            <a:noFill/>
          </a:ln>
        </p:spPr>
      </p:pic>
      <p:sp>
        <p:nvSpPr>
          <p:cNvPr id="73" name="Google Shape;73;g1efd191b55a_0_0"/>
          <p:cNvSpPr txBox="1"/>
          <p:nvPr/>
        </p:nvSpPr>
        <p:spPr>
          <a:xfrm>
            <a:off x="17054850" y="13385800"/>
            <a:ext cx="5963400" cy="328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2900">
                <a:solidFill>
                  <a:schemeClr val="dk1"/>
                </a:solidFill>
                <a:latin typeface="Calibri"/>
                <a:ea typeface="Calibri"/>
                <a:cs typeface="Calibri"/>
                <a:sym typeface="Calibri"/>
              </a:rPr>
              <a:t>(Figure. This is a model of the signal transduction pathway of a B cell and is not representative of the pathway that might be implemented in Sensor-Yeast. However, it is a good depiction of the relative complexity of many cell communication pathways.)</a:t>
            </a:r>
            <a:endParaRPr sz="73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