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EowTgUnkhJMIJNgas9xKtXBv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864" y="54"/>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efd191b5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efd191b55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84" y="3049771"/>
            <a:ext cx="34909415" cy="8407463"/>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a:endParaRPr/>
          </a:p>
        </p:txBody>
      </p:sp>
      <p:sp>
        <p:nvSpPr>
          <p:cNvPr id="11" name="Google Shape;11;p3"/>
          <p:cNvSpPr txBox="1">
            <a:spLocks noGrp="1"/>
          </p:cNvSpPr>
          <p:nvPr>
            <p:ph type="subTitle" idx="1"/>
          </p:nvPr>
        </p:nvSpPr>
        <p:spPr>
          <a:xfrm>
            <a:off x="1277050" y="11608541"/>
            <a:ext cx="34909415" cy="3246518"/>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a:endParaRPr/>
          </a:p>
        </p:txBody>
      </p:sp>
      <p:sp>
        <p:nvSpPr>
          <p:cNvPr id="12" name="Google Shape;12;p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50" y="4530674"/>
            <a:ext cx="34909415" cy="8042472"/>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a:spLocks noGrp="1"/>
          </p:cNvSpPr>
          <p:nvPr>
            <p:ph type="body" idx="1"/>
          </p:nvPr>
        </p:nvSpPr>
        <p:spPr>
          <a:xfrm>
            <a:off x="1277050" y="12911475"/>
            <a:ext cx="34909415" cy="5327984"/>
          </a:xfrm>
          <a:prstGeom prst="rect">
            <a:avLst/>
          </a:prstGeom>
          <a:noFill/>
          <a:ln>
            <a:noFill/>
          </a:ln>
        </p:spPr>
        <p:txBody>
          <a:bodyPr spcFirstLastPara="1" wrap="square" lIns="371025" tIns="371025" rIns="371025" bIns="371025" anchor="t" anchorCtr="0">
            <a:normAutofit/>
          </a:bodyPr>
          <a:lstStyle>
            <a:lvl1pPr marL="457200" lvl="0" indent="-692150" algn="ctr">
              <a:lnSpc>
                <a:spcPct val="115000"/>
              </a:lnSpc>
              <a:spcBef>
                <a:spcPts val="0"/>
              </a:spcBef>
              <a:spcAft>
                <a:spcPts val="0"/>
              </a:spcAft>
              <a:buSzPts val="7300"/>
              <a:buChar char="●"/>
              <a:defRPr/>
            </a:lvl1pPr>
            <a:lvl2pPr marL="914400" lvl="1" indent="-590550" algn="ctr">
              <a:lnSpc>
                <a:spcPct val="115000"/>
              </a:lnSpc>
              <a:spcBef>
                <a:spcPts val="0"/>
              </a:spcBef>
              <a:spcAft>
                <a:spcPts val="0"/>
              </a:spcAft>
              <a:buSzPts val="5700"/>
              <a:buChar char="○"/>
              <a:defRPr/>
            </a:lvl2pPr>
            <a:lvl3pPr marL="1371600" lvl="2" indent="-590550" algn="ctr">
              <a:lnSpc>
                <a:spcPct val="115000"/>
              </a:lnSpc>
              <a:spcBef>
                <a:spcPts val="0"/>
              </a:spcBef>
              <a:spcAft>
                <a:spcPts val="0"/>
              </a:spcAft>
              <a:buSzPts val="5700"/>
              <a:buChar char="■"/>
              <a:defRPr/>
            </a:lvl3pPr>
            <a:lvl4pPr marL="1828800" lvl="3" indent="-590550" algn="ctr">
              <a:lnSpc>
                <a:spcPct val="115000"/>
              </a:lnSpc>
              <a:spcBef>
                <a:spcPts val="0"/>
              </a:spcBef>
              <a:spcAft>
                <a:spcPts val="0"/>
              </a:spcAft>
              <a:buSzPts val="5700"/>
              <a:buChar char="●"/>
              <a:defRPr/>
            </a:lvl4pPr>
            <a:lvl5pPr marL="2286000" lvl="4" indent="-590550" algn="ctr">
              <a:lnSpc>
                <a:spcPct val="115000"/>
              </a:lnSpc>
              <a:spcBef>
                <a:spcPts val="0"/>
              </a:spcBef>
              <a:spcAft>
                <a:spcPts val="0"/>
              </a:spcAft>
              <a:buSzPts val="5700"/>
              <a:buChar char="○"/>
              <a:defRPr/>
            </a:lvl5pPr>
            <a:lvl6pPr marL="2743200" lvl="5" indent="-590550" algn="ctr">
              <a:lnSpc>
                <a:spcPct val="115000"/>
              </a:lnSpc>
              <a:spcBef>
                <a:spcPts val="0"/>
              </a:spcBef>
              <a:spcAft>
                <a:spcPts val="0"/>
              </a:spcAft>
              <a:buSzPts val="5700"/>
              <a:buChar char="■"/>
              <a:defRPr/>
            </a:lvl6pPr>
            <a:lvl7pPr marL="3200400" lvl="6" indent="-590550" algn="ctr">
              <a:lnSpc>
                <a:spcPct val="115000"/>
              </a:lnSpc>
              <a:spcBef>
                <a:spcPts val="0"/>
              </a:spcBef>
              <a:spcAft>
                <a:spcPts val="0"/>
              </a:spcAft>
              <a:buSzPts val="5700"/>
              <a:buChar char="●"/>
              <a:defRPr/>
            </a:lvl7pPr>
            <a:lvl8pPr marL="3657600" lvl="7" indent="-590550" algn="ctr">
              <a:lnSpc>
                <a:spcPct val="115000"/>
              </a:lnSpc>
              <a:spcBef>
                <a:spcPts val="0"/>
              </a:spcBef>
              <a:spcAft>
                <a:spcPts val="0"/>
              </a:spcAft>
              <a:buSzPts val="5700"/>
              <a:buChar char="○"/>
              <a:defRPr/>
            </a:lvl8pPr>
            <a:lvl9pPr marL="4114800" lvl="8" indent="-590550"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7050" y="8809855"/>
            <a:ext cx="34909415" cy="3447926"/>
          </a:xfrm>
          <a:prstGeom prst="rect">
            <a:avLst/>
          </a:prstGeom>
          <a:noFill/>
          <a:ln>
            <a:noFill/>
          </a:ln>
        </p:spPr>
        <p:txBody>
          <a:bodyPr spcFirstLastPara="1" wrap="square" lIns="371025" tIns="371025" rIns="371025" bIns="371025" anchor="ctr" anchorCtr="0">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a:endParaRPr/>
          </a:p>
        </p:txBody>
      </p:sp>
      <p:sp>
        <p:nvSpPr>
          <p:cNvPr id="15" name="Google Shape;15;p4"/>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18" name="Google Shape;18;p5"/>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19" name="Google Shape;19;p5"/>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7051"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3" name="Google Shape;23;p6"/>
          <p:cNvSpPr txBox="1">
            <a:spLocks noGrp="1"/>
          </p:cNvSpPr>
          <p:nvPr>
            <p:ph type="body" idx="2"/>
          </p:nvPr>
        </p:nvSpPr>
        <p:spPr>
          <a:xfrm>
            <a:off x="19798579"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4" name="Google Shape;24;p6"/>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51" y="2275731"/>
            <a:ext cx="11504513" cy="3095415"/>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a:endParaRPr/>
          </a:p>
        </p:txBody>
      </p:sp>
      <p:sp>
        <p:nvSpPr>
          <p:cNvPr id="30" name="Google Shape;30;p8"/>
          <p:cNvSpPr txBox="1">
            <a:spLocks noGrp="1"/>
          </p:cNvSpPr>
          <p:nvPr>
            <p:ph type="body" idx="1"/>
          </p:nvPr>
        </p:nvSpPr>
        <p:spPr>
          <a:xfrm>
            <a:off x="1277051" y="5691785"/>
            <a:ext cx="11504513" cy="13022745"/>
          </a:xfrm>
          <a:prstGeom prst="rect">
            <a:avLst/>
          </a:prstGeom>
          <a:noFill/>
          <a:ln>
            <a:noFill/>
          </a:ln>
        </p:spPr>
        <p:txBody>
          <a:bodyPr spcFirstLastPara="1" wrap="square" lIns="371025" tIns="371025" rIns="371025" bIns="371025" anchor="t" anchorCtr="0">
            <a:normAutofit/>
          </a:bodyPr>
          <a:lstStyle>
            <a:lvl1pPr marL="457200" lvl="0" indent="-539750" algn="l">
              <a:lnSpc>
                <a:spcPct val="115000"/>
              </a:lnSpc>
              <a:spcBef>
                <a:spcPts val="0"/>
              </a:spcBef>
              <a:spcAft>
                <a:spcPts val="0"/>
              </a:spcAft>
              <a:buSzPts val="4900"/>
              <a:buChar char="●"/>
              <a:defRPr sz="3136"/>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31" name="Google Shape;31;p8"/>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578" y="1843809"/>
            <a:ext cx="26088982" cy="16755790"/>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a:endParaRPr/>
          </a:p>
        </p:txBody>
      </p:sp>
      <p:sp>
        <p:nvSpPr>
          <p:cNvPr id="34" name="Google Shape;34;p9"/>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66" y="5051070"/>
            <a:ext cx="16573586" cy="6071406"/>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a:endParaRPr/>
          </a:p>
        </p:txBody>
      </p:sp>
      <p:sp>
        <p:nvSpPr>
          <p:cNvPr id="38" name="Google Shape;38;p10"/>
          <p:cNvSpPr txBox="1">
            <a:spLocks noGrp="1"/>
          </p:cNvSpPr>
          <p:nvPr>
            <p:ph type="subTitle" idx="1"/>
          </p:nvPr>
        </p:nvSpPr>
        <p:spPr>
          <a:xfrm>
            <a:off x="1087766" y="11481361"/>
            <a:ext cx="16573586" cy="5058993"/>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a:endParaRPr/>
          </a:p>
        </p:txBody>
      </p:sp>
      <p:sp>
        <p:nvSpPr>
          <p:cNvPr id="39" name="Google Shape;39;p10"/>
          <p:cNvSpPr txBox="1">
            <a:spLocks noGrp="1"/>
          </p:cNvSpPr>
          <p:nvPr>
            <p:ph type="body" idx="2"/>
          </p:nvPr>
        </p:nvSpPr>
        <p:spPr>
          <a:xfrm>
            <a:off x="20237372" y="2965802"/>
            <a:ext cx="15720376" cy="15135123"/>
          </a:xfrm>
          <a:prstGeom prst="rect">
            <a:avLst/>
          </a:prstGeom>
          <a:noFill/>
          <a:ln>
            <a:noFill/>
          </a:ln>
        </p:spPr>
        <p:txBody>
          <a:bodyPr spcFirstLastPara="1" wrap="square" lIns="371025" tIns="371025" rIns="371025" bIns="371025" anchor="ctr"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51" y="17328384"/>
            <a:ext cx="24577171" cy="2478521"/>
          </a:xfrm>
          <a:prstGeom prst="rect">
            <a:avLst/>
          </a:prstGeom>
          <a:noFill/>
          <a:ln>
            <a:noFill/>
          </a:ln>
        </p:spPr>
        <p:txBody>
          <a:bodyPr spcFirstLastPara="1" wrap="square" lIns="371025" tIns="371025" rIns="371025" bIns="371025" anchor="ctr" anchorCtr="0">
            <a:normAutofit/>
          </a:bodyPr>
          <a:lstStyle>
            <a:lvl1pPr marL="457200" lvl="0" indent="-228600"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l="9561" t="13888" r="11287" b="21909"/>
          <a:stretch/>
        </p:blipFill>
        <p:spPr>
          <a:xfrm>
            <a:off x="1781434" y="18396253"/>
            <a:ext cx="5963315" cy="2446248"/>
          </a:xfrm>
          <a:prstGeom prst="rect">
            <a:avLst/>
          </a:prstGeom>
          <a:noFill/>
          <a:ln>
            <a:noFill/>
          </a:ln>
        </p:spPr>
      </p:pic>
      <p:sp>
        <p:nvSpPr>
          <p:cNvPr id="55" name="Google Shape;55;g1efd191b55a_0_0"/>
          <p:cNvSpPr txBox="1"/>
          <p:nvPr/>
        </p:nvSpPr>
        <p:spPr>
          <a:xfrm>
            <a:off x="1356850" y="2648175"/>
            <a:ext cx="10179900" cy="63837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3200" b="1" i="0" u="none" strike="noStrike" cap="none" dirty="0">
                <a:solidFill>
                  <a:srgbClr val="000000"/>
                </a:solidFill>
                <a:latin typeface="Arial"/>
                <a:ea typeface="Arial"/>
                <a:cs typeface="Arial"/>
                <a:sym typeface="Arial"/>
              </a:rPr>
              <a:t>Abstract</a:t>
            </a:r>
            <a:endParaRPr sz="3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3200" dirty="0"/>
              <a:t>Our group started off by thinking of different ways that we could collect data and how that would impact how our device is built, such as a net of sensors or just a buoy that would sit out on the lake. Going off our general idea, we then had to figure out how to not only make our device float but also make sure none of the tech gets damaged. We also needed to conduct some research on our own pond to decide what data to collect using our device. Then, all that was left was to program.</a:t>
            </a:r>
            <a:endParaRPr sz="3200" dirty="0"/>
          </a:p>
        </p:txBody>
      </p:sp>
      <p:sp>
        <p:nvSpPr>
          <p:cNvPr id="56" name="Google Shape;56;g1efd191b55a_0_0"/>
          <p:cNvSpPr txBox="1"/>
          <p:nvPr/>
        </p:nvSpPr>
        <p:spPr>
          <a:xfrm>
            <a:off x="10903698" y="0"/>
            <a:ext cx="15656017" cy="2529016"/>
          </a:xfrm>
          <a:prstGeom prst="rect">
            <a:avLst/>
          </a:prstGeom>
          <a:no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3968" b="1"/>
              <a:t>Pond Data Collection Device</a:t>
            </a:r>
            <a:endParaRPr sz="3968"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3700">
                <a:solidFill>
                  <a:schemeClr val="dk1"/>
                </a:solidFill>
              </a:rPr>
              <a:t>Tyler Karp, Christopher Kim, Chelsea Yan</a:t>
            </a:r>
            <a:r>
              <a:rPr lang="en" sz="3712" b="0" i="0" u="none" strike="noStrike" cap="none">
                <a:solidFill>
                  <a:srgbClr val="000000"/>
                </a:solidFill>
                <a:latin typeface="Arial"/>
                <a:ea typeface="Arial"/>
                <a:cs typeface="Arial"/>
                <a:sym typeface="Arial"/>
              </a:rPr>
              <a:t>, </a:t>
            </a:r>
            <a:r>
              <a:rPr lang="en" sz="3700">
                <a:solidFill>
                  <a:schemeClr val="dk1"/>
                </a:solidFill>
              </a:rPr>
              <a:t>Evan Canty,</a:t>
            </a:r>
            <a:endParaRPr sz="3700">
              <a:solidFill>
                <a:schemeClr val="dk1"/>
              </a:solidFill>
            </a:endParaRPr>
          </a:p>
          <a:p>
            <a:pPr marL="0" marR="0" lvl="0" indent="0" algn="ctr" rtl="0">
              <a:lnSpc>
                <a:spcPct val="100000"/>
              </a:lnSpc>
              <a:spcBef>
                <a:spcPts val="0"/>
              </a:spcBef>
              <a:spcAft>
                <a:spcPts val="0"/>
              </a:spcAft>
              <a:buNone/>
            </a:pPr>
            <a:r>
              <a:rPr lang="en" sz="3712"/>
              <a:t>Stewart Pierson (Teacher Leader)</a:t>
            </a:r>
            <a:r>
              <a:rPr lang="en" sz="3712" b="0" i="0" u="none" strike="noStrike" cap="none">
                <a:solidFill>
                  <a:srgbClr val="000000"/>
                </a:solidFill>
                <a:latin typeface="Arial"/>
                <a:ea typeface="Arial"/>
                <a:cs typeface="Arial"/>
                <a:sym typeface="Arial"/>
              </a:rPr>
              <a:t>, </a:t>
            </a:r>
            <a:r>
              <a:rPr lang="en" sz="3712"/>
              <a:t>Thomas Hyde (Mentor)</a:t>
            </a:r>
            <a:endParaRPr sz="3712"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3712"/>
              <a:t>The Rivers School, Weston, Massachusetts, USA</a:t>
            </a:r>
            <a:endParaRPr sz="3712" b="0" i="0" u="none" strike="noStrike" cap="none">
              <a:solidFill>
                <a:srgbClr val="000000"/>
              </a:solidFill>
              <a:latin typeface="Arial"/>
              <a:ea typeface="Arial"/>
              <a:cs typeface="Arial"/>
              <a:sym typeface="Arial"/>
            </a:endParaRPr>
          </a:p>
        </p:txBody>
      </p:sp>
      <p:sp>
        <p:nvSpPr>
          <p:cNvPr id="57" name="Google Shape;57;g1efd191b55a_0_0"/>
          <p:cNvSpPr txBox="1"/>
          <p:nvPr/>
        </p:nvSpPr>
        <p:spPr>
          <a:xfrm>
            <a:off x="1307300" y="9605424"/>
            <a:ext cx="10179900" cy="88140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3200" b="1" i="0" u="none" strike="noStrike" cap="none" dirty="0">
                <a:solidFill>
                  <a:srgbClr val="000000"/>
                </a:solidFill>
                <a:latin typeface="Arial"/>
                <a:ea typeface="Arial"/>
                <a:cs typeface="Arial"/>
                <a:sym typeface="Arial"/>
              </a:rPr>
              <a:t>Introduction/Background</a:t>
            </a:r>
            <a:endParaRPr sz="3200" b="1" dirty="0"/>
          </a:p>
          <a:p>
            <a:pPr marL="0" marR="0" lvl="0" indent="0" algn="l" rtl="0">
              <a:lnSpc>
                <a:spcPct val="100000"/>
              </a:lnSpc>
              <a:spcBef>
                <a:spcPts val="0"/>
              </a:spcBef>
              <a:spcAft>
                <a:spcPts val="0"/>
              </a:spcAft>
              <a:buNone/>
            </a:pPr>
            <a:r>
              <a:rPr lang="en" sz="3200" dirty="0"/>
              <a:t>Behind our school, we have a pond, which is a key feature of the campus. In addition to adding beauty to our campus, the pond is used in a plethora of different ways all year round, such as our school's fishing club during the year, pond hockey during the winter, and the camp over the summer. With how important this pond is to our school, our club wanted to make sure that not only is our pond healthy to use, but it will maintain its beauty for years to come. Our club wanted to develop a device that would automatically collect and store water health data. By collecting samples, we could easily see how things like swimming, fishing, or other biological factors impact our pond. We wanted to create something that would inform others in a clear way and incentivize them to help our environment or just be conscientious of their impact on the environment.</a:t>
            </a:r>
            <a:endParaRPr sz="3200" dirty="0"/>
          </a:p>
        </p:txBody>
      </p:sp>
      <p:sp>
        <p:nvSpPr>
          <p:cNvPr id="58" name="Google Shape;58;g1efd191b55a_0_0"/>
          <p:cNvSpPr txBox="1"/>
          <p:nvPr/>
        </p:nvSpPr>
        <p:spPr>
          <a:xfrm>
            <a:off x="12351200" y="2648175"/>
            <a:ext cx="11315400" cy="157713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3200" b="1" i="0" u="none" strike="noStrike" cap="none" dirty="0">
                <a:solidFill>
                  <a:srgbClr val="000000"/>
                </a:solidFill>
                <a:latin typeface="Arial"/>
                <a:ea typeface="Arial"/>
                <a:cs typeface="Arial"/>
                <a:sym typeface="Arial"/>
              </a:rPr>
              <a:t>Science Content</a:t>
            </a:r>
            <a:endParaRPr sz="3200" b="1" dirty="0"/>
          </a:p>
          <a:p>
            <a:pPr marL="0" lvl="0" indent="0" algn="ctr" rtl="0">
              <a:spcBef>
                <a:spcPts val="0"/>
              </a:spcBef>
              <a:spcAft>
                <a:spcPts val="0"/>
              </a:spcAft>
              <a:buClr>
                <a:schemeClr val="dk1"/>
              </a:buClr>
              <a:buSzPts val="1100"/>
              <a:buFont typeface="Arial"/>
              <a:buNone/>
            </a:pPr>
            <a:r>
              <a:rPr lang="en" sz="3200" dirty="0"/>
              <a:t>With an M0 Adalogger, we plan to collect various data from the pond, including temperature, pH, and turbidity. Currently, we are working on the temperature sensor. After that, we plan to build a floating device that periodically takes data from the pond throughout the day.</a:t>
            </a:r>
            <a:endParaRPr sz="3200" dirty="0"/>
          </a:p>
          <a:p>
            <a:pPr marL="0" lvl="0" indent="0" algn="ctr" rtl="0">
              <a:spcBef>
                <a:spcPts val="0"/>
              </a:spcBef>
              <a:spcAft>
                <a:spcPts val="0"/>
              </a:spcAft>
              <a:buClr>
                <a:schemeClr val="dk1"/>
              </a:buClr>
              <a:buSzPts val="1100"/>
              <a:buFont typeface="Arial"/>
              <a:buNone/>
            </a:pPr>
            <a:endParaRPr sz="3200" dirty="0"/>
          </a:p>
          <a:p>
            <a:pPr marL="0" lvl="0" indent="0" algn="ctr" rtl="0">
              <a:spcBef>
                <a:spcPts val="0"/>
              </a:spcBef>
              <a:spcAft>
                <a:spcPts val="0"/>
              </a:spcAft>
              <a:buClr>
                <a:schemeClr val="dk1"/>
              </a:buClr>
              <a:buSzPts val="1100"/>
              <a:buFont typeface="Arial"/>
              <a:buNone/>
            </a:pPr>
            <a:r>
              <a:rPr lang="en" sz="3200" dirty="0"/>
              <a:t>The parts of our project that we struggled with the most were getting Arduino, the M0 Adalogger, and the temperature sensor to communicate with each other. We also faced challenges in designing a waterproof system to ensure that the electronics remain dry and safe.</a:t>
            </a:r>
            <a:endParaRPr sz="3200" dirty="0"/>
          </a:p>
          <a:p>
            <a:pPr marL="0" lvl="0" indent="0" algn="ctr" rtl="0">
              <a:spcBef>
                <a:spcPts val="0"/>
              </a:spcBef>
              <a:spcAft>
                <a:spcPts val="0"/>
              </a:spcAft>
              <a:buClr>
                <a:schemeClr val="dk1"/>
              </a:buClr>
              <a:buSzPts val="1100"/>
              <a:buFont typeface="Arial"/>
              <a:buNone/>
            </a:pPr>
            <a:endParaRPr sz="3200" dirty="0"/>
          </a:p>
          <a:p>
            <a:pPr marL="0" lvl="0" indent="0" algn="ctr" rtl="0">
              <a:spcBef>
                <a:spcPts val="0"/>
              </a:spcBef>
              <a:spcAft>
                <a:spcPts val="0"/>
              </a:spcAft>
              <a:buSzPts val="1100"/>
              <a:buNone/>
            </a:pPr>
            <a:r>
              <a:rPr lang="en" sz="3200" dirty="0"/>
              <a:t>While our team was unable to complete this device, we had intended to address problems with the water quality of the pond after collecting the water data. We investigated how factors such as algae and E. coli can harm pond ecosystems.</a:t>
            </a: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a:p>
            <a:pPr marL="0" lvl="0" indent="0" algn="ctr" rtl="0">
              <a:spcBef>
                <a:spcPts val="0"/>
              </a:spcBef>
              <a:spcAft>
                <a:spcPts val="0"/>
              </a:spcAft>
              <a:buSzPts val="1100"/>
              <a:buNone/>
            </a:pPr>
            <a:endParaRPr sz="3200" dirty="0"/>
          </a:p>
        </p:txBody>
      </p:sp>
      <p:sp>
        <p:nvSpPr>
          <p:cNvPr id="59" name="Google Shape;59;g1efd191b55a_0_0"/>
          <p:cNvSpPr txBox="1"/>
          <p:nvPr/>
        </p:nvSpPr>
        <p:spPr>
          <a:xfrm>
            <a:off x="24131050" y="2648175"/>
            <a:ext cx="11925900" cy="71406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3200" b="1" i="0" u="none" strike="noStrike" cap="none" dirty="0">
                <a:solidFill>
                  <a:srgbClr val="000000"/>
                </a:solidFill>
                <a:latin typeface="Arial"/>
                <a:ea typeface="Arial"/>
                <a:cs typeface="Arial"/>
                <a:sym typeface="Arial"/>
              </a:rPr>
              <a:t>Team Content</a:t>
            </a:r>
            <a:endParaRPr sz="3200" b="1" i="0" u="none" strike="noStrike" cap="none" dirty="0">
              <a:solidFill>
                <a:srgbClr val="000000"/>
              </a:solidFill>
              <a:latin typeface="Arial"/>
              <a:ea typeface="Arial"/>
              <a:cs typeface="Arial"/>
              <a:sym typeface="Arial"/>
            </a:endParaRPr>
          </a:p>
          <a:p>
            <a:pPr marL="457200" lvl="0" indent="-406400" algn="ctr" rtl="0">
              <a:spcBef>
                <a:spcPts val="0"/>
              </a:spcBef>
              <a:spcAft>
                <a:spcPts val="0"/>
              </a:spcAft>
              <a:buClr>
                <a:schemeClr val="dk1"/>
              </a:buClr>
              <a:buSzPts val="2800"/>
              <a:buFont typeface="Calibri"/>
              <a:buChar char="●"/>
            </a:pPr>
            <a:r>
              <a:rPr lang="en" sz="2800" dirty="0">
                <a:solidFill>
                  <a:schemeClr val="dk1"/>
                </a:solidFill>
                <a:latin typeface="Calibri"/>
                <a:ea typeface="Calibri"/>
                <a:cs typeface="Calibri"/>
                <a:sym typeface="Calibri"/>
              </a:rPr>
              <a:t>This is the 3rd year of the Rivers BioBuilder team. Our team consists of two returning members, Tyler Karp and Christopher Kim, and two new members, Evan Canty and Chelsea Yan. We also have Mr. Stewart Pierson as our returning advisor and Thomas Hyde as our BioBuilder mentor.</a:t>
            </a:r>
            <a:endParaRPr sz="2800" dirty="0">
              <a:solidFill>
                <a:schemeClr val="dk1"/>
              </a:solidFill>
              <a:latin typeface="Calibri"/>
              <a:ea typeface="Calibri"/>
              <a:cs typeface="Calibri"/>
              <a:sym typeface="Calibri"/>
            </a:endParaRPr>
          </a:p>
          <a:p>
            <a:pPr marL="292608" marR="0" lvl="0" indent="-97536" algn="l" rtl="0">
              <a:lnSpc>
                <a:spcPct val="100000"/>
              </a:lnSpc>
              <a:spcBef>
                <a:spcPts val="0"/>
              </a:spcBef>
              <a:spcAft>
                <a:spcPts val="0"/>
              </a:spcAft>
              <a:buNone/>
            </a:pPr>
            <a:endParaRPr sz="3072"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 sz="3200" b="1" i="0" u="none" strike="noStrike" cap="none" dirty="0">
                <a:solidFill>
                  <a:srgbClr val="000000"/>
                </a:solidFill>
                <a:latin typeface="Arial"/>
                <a:ea typeface="Arial"/>
                <a:cs typeface="Arial"/>
                <a:sym typeface="Arial"/>
              </a:rPr>
              <a:t>And maybe some next steps:</a:t>
            </a:r>
            <a:endParaRPr sz="3200" b="1" i="0" u="none" strike="noStrike" cap="none" dirty="0">
              <a:solidFill>
                <a:srgbClr val="000000"/>
              </a:solidFill>
              <a:latin typeface="Arial"/>
              <a:ea typeface="Arial"/>
              <a:cs typeface="Arial"/>
              <a:sym typeface="Arial"/>
            </a:endParaRPr>
          </a:p>
          <a:p>
            <a:pPr marL="292608" marR="0" lvl="0" indent="-292608" algn="l" rtl="0">
              <a:lnSpc>
                <a:spcPct val="100000"/>
              </a:lnSpc>
              <a:spcBef>
                <a:spcPts val="0"/>
              </a:spcBef>
              <a:spcAft>
                <a:spcPts val="0"/>
              </a:spcAft>
              <a:buClr>
                <a:schemeClr val="dk1"/>
              </a:buClr>
              <a:buSzPts val="2800"/>
              <a:buFont typeface="Calibri"/>
              <a:buChar char="●"/>
            </a:pPr>
            <a:r>
              <a:rPr lang="en" sz="3072" dirty="0">
                <a:solidFill>
                  <a:schemeClr val="dk1"/>
                </a:solidFill>
                <a:latin typeface="Calibri"/>
                <a:ea typeface="Calibri"/>
                <a:cs typeface="Calibri"/>
                <a:sym typeface="Calibri"/>
              </a:rPr>
              <a:t>Something that we learned from this project is that electronics, especially sensors are more complicated than we thought</a:t>
            </a:r>
            <a:endParaRPr sz="3072" dirty="0">
              <a:solidFill>
                <a:schemeClr val="dk1"/>
              </a:solidFill>
              <a:latin typeface="Calibri"/>
              <a:ea typeface="Calibri"/>
              <a:cs typeface="Calibri"/>
              <a:sym typeface="Calibri"/>
            </a:endParaRPr>
          </a:p>
          <a:p>
            <a:pPr marL="292608" marR="0" lvl="0" indent="-309880" algn="l" rtl="0">
              <a:lnSpc>
                <a:spcPct val="100000"/>
              </a:lnSpc>
              <a:spcBef>
                <a:spcPts val="0"/>
              </a:spcBef>
              <a:spcAft>
                <a:spcPts val="0"/>
              </a:spcAft>
              <a:buClr>
                <a:schemeClr val="dk1"/>
              </a:buClr>
              <a:buSzPts val="3072"/>
              <a:buFont typeface="Calibri"/>
              <a:buChar char="●"/>
            </a:pPr>
            <a:r>
              <a:rPr lang="en" sz="3072" dirty="0">
                <a:solidFill>
                  <a:schemeClr val="dk1"/>
                </a:solidFill>
                <a:latin typeface="Calibri"/>
                <a:ea typeface="Calibri"/>
                <a:cs typeface="Calibri"/>
                <a:sym typeface="Calibri"/>
              </a:rPr>
              <a:t>We think that adding more sensors would be a worthwhile future step in the project. Something like Ph or salinity in order to gather more informative data about the water ecosystem</a:t>
            </a:r>
            <a:endParaRPr sz="3072" dirty="0">
              <a:solidFill>
                <a:schemeClr val="dk1"/>
              </a:solidFill>
              <a:latin typeface="Calibri"/>
              <a:ea typeface="Calibri"/>
              <a:cs typeface="Calibri"/>
              <a:sym typeface="Calibri"/>
            </a:endParaRPr>
          </a:p>
        </p:txBody>
      </p:sp>
      <p:sp>
        <p:nvSpPr>
          <p:cNvPr id="60" name="Google Shape;60;g1efd191b55a_0_0"/>
          <p:cNvSpPr txBox="1"/>
          <p:nvPr/>
        </p:nvSpPr>
        <p:spPr>
          <a:xfrm>
            <a:off x="24180625" y="14241025"/>
            <a:ext cx="11925900" cy="41550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00000"/>
              </a:lnSpc>
              <a:spcBef>
                <a:spcPts val="0"/>
              </a:spcBef>
              <a:spcAft>
                <a:spcPts val="0"/>
              </a:spcAft>
              <a:buNone/>
            </a:pPr>
            <a:r>
              <a:rPr lang="en" sz="3200" b="1" i="0" u="none" strike="noStrike" cap="none" dirty="0">
                <a:solidFill>
                  <a:srgbClr val="000000"/>
                </a:solidFill>
                <a:latin typeface="Arial"/>
                <a:ea typeface="Arial"/>
                <a:cs typeface="Arial"/>
                <a:sym typeface="Arial"/>
              </a:rPr>
              <a:t>References and acknowledgements</a:t>
            </a:r>
            <a:endParaRPr sz="2304"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304" b="0" i="0" u="none" strike="noStrike" cap="none" dirty="0">
              <a:solidFill>
                <a:schemeClr val="dk1"/>
              </a:solidFill>
              <a:latin typeface="Calibri"/>
              <a:ea typeface="Calibri"/>
              <a:cs typeface="Calibri"/>
              <a:sym typeface="Calibri"/>
            </a:endParaRPr>
          </a:p>
          <a:p>
            <a:pPr marL="292608" lvl="0" indent="0" algn="l" rtl="0">
              <a:spcBef>
                <a:spcPts val="0"/>
              </a:spcBef>
              <a:spcAft>
                <a:spcPts val="0"/>
              </a:spcAft>
              <a:buNone/>
            </a:pPr>
            <a:r>
              <a:rPr lang="en" sz="3200" dirty="0">
                <a:solidFill>
                  <a:schemeClr val="dk1"/>
                </a:solidFill>
                <a:latin typeface="Calibri"/>
                <a:ea typeface="Calibri"/>
                <a:cs typeface="Calibri"/>
                <a:sym typeface="Calibri"/>
              </a:rPr>
              <a:t>We’d like to thank our Biobuilder mentor, Thomas Hyde, for meeting with and assisting us throughout this project. We would also like the thank our faculty advisor Mr. Pierson for all of his help in these past few months. Lastly, We would like to thank The Rivers School for providing us the opportunity and resources used for this project.</a:t>
            </a:r>
            <a:endParaRPr sz="3000" dirty="0">
              <a:solidFill>
                <a:schemeClr val="dk1"/>
              </a:solidFill>
              <a:latin typeface="Calibri"/>
              <a:ea typeface="Calibri"/>
              <a:cs typeface="Calibri"/>
              <a:sym typeface="Calibri"/>
            </a:endParaRPr>
          </a:p>
        </p:txBody>
      </p:sp>
      <p:pic>
        <p:nvPicPr>
          <p:cNvPr id="61" name="Google Shape;61;g1efd191b55a_0_0"/>
          <p:cNvPicPr preferRelativeResize="0"/>
          <p:nvPr/>
        </p:nvPicPr>
        <p:blipFill rotWithShape="1">
          <a:blip r:embed="rId4">
            <a:alphaModFix/>
          </a:blip>
          <a:srcRect b="-9660"/>
          <a:stretch/>
        </p:blipFill>
        <p:spPr>
          <a:xfrm>
            <a:off x="1050503" y="-141806"/>
            <a:ext cx="7090607" cy="2789978"/>
          </a:xfrm>
          <a:prstGeom prst="rect">
            <a:avLst/>
          </a:prstGeom>
          <a:noFill/>
          <a:ln>
            <a:noFill/>
          </a:ln>
        </p:spPr>
      </p:pic>
      <p:pic>
        <p:nvPicPr>
          <p:cNvPr id="62" name="Google Shape;62;g1efd191b55a_0_0"/>
          <p:cNvPicPr preferRelativeResize="0"/>
          <p:nvPr/>
        </p:nvPicPr>
        <p:blipFill rotWithShape="1">
          <a:blip r:embed="rId5">
            <a:alphaModFix/>
          </a:blip>
          <a:srcRect/>
          <a:stretch/>
        </p:blipFill>
        <p:spPr>
          <a:xfrm>
            <a:off x="15983316" y="18756850"/>
            <a:ext cx="3678297" cy="1792600"/>
          </a:xfrm>
          <a:prstGeom prst="rect">
            <a:avLst/>
          </a:prstGeom>
          <a:noFill/>
          <a:ln>
            <a:noFill/>
          </a:ln>
        </p:spPr>
      </p:pic>
      <p:pic>
        <p:nvPicPr>
          <p:cNvPr id="63" name="Google Shape;63;g1efd191b55a_0_0"/>
          <p:cNvPicPr preferRelativeResize="0"/>
          <p:nvPr/>
        </p:nvPicPr>
        <p:blipFill rotWithShape="1">
          <a:blip r:embed="rId6">
            <a:alphaModFix/>
          </a:blip>
          <a:srcRect/>
          <a:stretch/>
        </p:blipFill>
        <p:spPr>
          <a:xfrm>
            <a:off x="21690171" y="18851801"/>
            <a:ext cx="4192620" cy="1653309"/>
          </a:xfrm>
          <a:prstGeom prst="rect">
            <a:avLst/>
          </a:prstGeom>
          <a:noFill/>
          <a:ln>
            <a:noFill/>
          </a:ln>
        </p:spPr>
      </p:pic>
      <p:pic>
        <p:nvPicPr>
          <p:cNvPr id="64" name="Google Shape;64;g1efd191b55a_0_0"/>
          <p:cNvPicPr preferRelativeResize="0"/>
          <p:nvPr/>
        </p:nvPicPr>
        <p:blipFill rotWithShape="1">
          <a:blip r:embed="rId7">
            <a:alphaModFix/>
          </a:blip>
          <a:srcRect/>
          <a:stretch/>
        </p:blipFill>
        <p:spPr>
          <a:xfrm>
            <a:off x="8974352" y="18992903"/>
            <a:ext cx="5524448" cy="1792600"/>
          </a:xfrm>
          <a:prstGeom prst="rect">
            <a:avLst/>
          </a:prstGeom>
          <a:noFill/>
          <a:ln>
            <a:noFill/>
          </a:ln>
        </p:spPr>
      </p:pic>
      <p:pic>
        <p:nvPicPr>
          <p:cNvPr id="65" name="Google Shape;65;g1efd191b55a_0_0"/>
          <p:cNvPicPr preferRelativeResize="0"/>
          <p:nvPr/>
        </p:nvPicPr>
        <p:blipFill rotWithShape="1">
          <a:blip r:embed="rId8">
            <a:alphaModFix/>
          </a:blip>
          <a:srcRect/>
          <a:stretch/>
        </p:blipFill>
        <p:spPr>
          <a:xfrm>
            <a:off x="30836252" y="577718"/>
            <a:ext cx="5270308" cy="950342"/>
          </a:xfrm>
          <a:prstGeom prst="rect">
            <a:avLst/>
          </a:prstGeom>
          <a:noFill/>
          <a:ln>
            <a:noFill/>
          </a:ln>
        </p:spPr>
      </p:pic>
      <p:pic>
        <p:nvPicPr>
          <p:cNvPr id="66" name="Google Shape;66;g1efd191b55a_0_0"/>
          <p:cNvPicPr preferRelativeResize="0"/>
          <p:nvPr/>
        </p:nvPicPr>
        <p:blipFill rotWithShape="1">
          <a:blip r:embed="rId9">
            <a:alphaModFix/>
          </a:blip>
          <a:srcRect/>
          <a:stretch/>
        </p:blipFill>
        <p:spPr>
          <a:xfrm>
            <a:off x="27812059" y="18756850"/>
            <a:ext cx="1836814" cy="1843210"/>
          </a:xfrm>
          <a:prstGeom prst="rect">
            <a:avLst/>
          </a:prstGeom>
          <a:noFill/>
          <a:ln>
            <a:noFill/>
          </a:ln>
        </p:spPr>
      </p:pic>
      <p:sp>
        <p:nvSpPr>
          <p:cNvPr id="67" name="Google Shape;67;g1efd191b55a_0_0"/>
          <p:cNvSpPr/>
          <p:nvPr/>
        </p:nvSpPr>
        <p:spPr>
          <a:xfrm>
            <a:off x="14714700" y="21067712"/>
            <a:ext cx="11168100" cy="1116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sp>
        <p:nvSpPr>
          <p:cNvPr id="68" name="Google Shape;68;g1efd191b55a_0_0"/>
          <p:cNvSpPr/>
          <p:nvPr/>
        </p:nvSpPr>
        <p:spPr>
          <a:xfrm>
            <a:off x="-3571775" y="9788760"/>
            <a:ext cx="3014100" cy="301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pic>
        <p:nvPicPr>
          <p:cNvPr id="69" name="Google Shape;69;g1efd191b55a_0_0" descr="A close-up of a logo&#10;&#10;Description automatically generated"/>
          <p:cNvPicPr preferRelativeResize="0"/>
          <p:nvPr/>
        </p:nvPicPr>
        <p:blipFill rotWithShape="1">
          <a:blip r:embed="rId10">
            <a:alphaModFix/>
          </a:blip>
          <a:srcRect/>
          <a:stretch/>
        </p:blipFill>
        <p:spPr>
          <a:xfrm>
            <a:off x="31578141" y="18826668"/>
            <a:ext cx="3925125" cy="1703574"/>
          </a:xfrm>
          <a:prstGeom prst="rect">
            <a:avLst/>
          </a:prstGeom>
          <a:noFill/>
          <a:ln>
            <a:noFill/>
          </a:ln>
        </p:spPr>
      </p:pic>
      <p:pic>
        <p:nvPicPr>
          <p:cNvPr id="70" name="Google Shape;70;g1efd191b55a_0_0" descr="Nonesuch Pond - Weston-Natick - Middlesex County"/>
          <p:cNvPicPr preferRelativeResize="0"/>
          <p:nvPr/>
        </p:nvPicPr>
        <p:blipFill>
          <a:blip r:embed="rId11">
            <a:alphaModFix/>
          </a:blip>
          <a:stretch>
            <a:fillRect/>
          </a:stretch>
        </p:blipFill>
        <p:spPr>
          <a:xfrm>
            <a:off x="13583500" y="12117050"/>
            <a:ext cx="8850800" cy="5905179"/>
          </a:xfrm>
          <a:prstGeom prst="rect">
            <a:avLst/>
          </a:prstGeom>
          <a:noFill/>
          <a:ln>
            <a:noFill/>
          </a:ln>
        </p:spPr>
      </p:pic>
      <p:pic>
        <p:nvPicPr>
          <p:cNvPr id="71" name="Google Shape;71;g1efd191b55a_0_0"/>
          <p:cNvPicPr preferRelativeResize="0"/>
          <p:nvPr/>
        </p:nvPicPr>
        <p:blipFill>
          <a:blip r:embed="rId12">
            <a:alphaModFix/>
          </a:blip>
          <a:stretch>
            <a:fillRect/>
          </a:stretch>
        </p:blipFill>
        <p:spPr>
          <a:xfrm>
            <a:off x="30217950" y="9941175"/>
            <a:ext cx="5531454" cy="4147449"/>
          </a:xfrm>
          <a:prstGeom prst="rect">
            <a:avLst/>
          </a:prstGeom>
          <a:noFill/>
          <a:ln>
            <a:noFill/>
          </a:ln>
        </p:spPr>
      </p:pic>
      <p:pic>
        <p:nvPicPr>
          <p:cNvPr id="72" name="Google Shape;72;g1efd191b55a_0_0"/>
          <p:cNvPicPr preferRelativeResize="0"/>
          <p:nvPr/>
        </p:nvPicPr>
        <p:blipFill>
          <a:blip r:embed="rId13">
            <a:alphaModFix/>
          </a:blip>
          <a:stretch>
            <a:fillRect/>
          </a:stretch>
        </p:blipFill>
        <p:spPr>
          <a:xfrm>
            <a:off x="24755425" y="10038538"/>
            <a:ext cx="5270298" cy="395271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Chloe Weisberg</cp:lastModifiedBy>
  <cp:revision>1</cp:revision>
  <dcterms:modified xsi:type="dcterms:W3CDTF">2024-03-08T08:01:06Z</dcterms:modified>
</cp:coreProperties>
</file>