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rylr6NMYe4Rt0vh0qqj5oFHEf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878" y="77"/>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efd191b5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1efd191b55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5"/>
            <a:ext cx="34909415" cy="3447926"/>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18" name="Google Shape;18;p5"/>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19" name="Google Shape;19;p5"/>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l="9561" t="13888" r="11287" b="21909"/>
          <a:stretch/>
        </p:blipFill>
        <p:spPr>
          <a:xfrm>
            <a:off x="1781434" y="18396253"/>
            <a:ext cx="5963315" cy="2446248"/>
          </a:xfrm>
          <a:prstGeom prst="rect">
            <a:avLst/>
          </a:prstGeom>
          <a:noFill/>
          <a:ln>
            <a:noFill/>
          </a:ln>
        </p:spPr>
      </p:pic>
      <p:sp>
        <p:nvSpPr>
          <p:cNvPr id="55" name="Google Shape;55;g1efd191b55a_0_0"/>
          <p:cNvSpPr txBox="1"/>
          <p:nvPr/>
        </p:nvSpPr>
        <p:spPr>
          <a:xfrm>
            <a:off x="11567825" y="130500"/>
            <a:ext cx="12612800" cy="2529000"/>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3968" b="1" dirty="0">
                <a:latin typeface="Times New Roman"/>
                <a:ea typeface="Times New Roman"/>
                <a:cs typeface="Times New Roman"/>
                <a:sym typeface="Times New Roman"/>
              </a:rPr>
              <a:t>Detecting </a:t>
            </a:r>
            <a:r>
              <a:rPr lang="en" sz="3968" b="1" i="1" dirty="0">
                <a:latin typeface="Times New Roman"/>
                <a:ea typeface="Times New Roman"/>
                <a:cs typeface="Times New Roman"/>
                <a:sym typeface="Times New Roman"/>
              </a:rPr>
              <a:t>S. typhi</a:t>
            </a:r>
            <a:r>
              <a:rPr lang="en" sz="3968" b="1" dirty="0">
                <a:latin typeface="Times New Roman"/>
                <a:ea typeface="Times New Roman"/>
                <a:cs typeface="Times New Roman"/>
                <a:sym typeface="Times New Roman"/>
              </a:rPr>
              <a:t> with Engineered Yeast</a:t>
            </a:r>
            <a:endParaRPr sz="3968" b="1"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3200" dirty="0">
                <a:latin typeface="Times New Roman"/>
                <a:ea typeface="Times New Roman"/>
                <a:cs typeface="Times New Roman"/>
                <a:sym typeface="Times New Roman"/>
              </a:rPr>
              <a:t>Hana Shinzawa, Cate Lynch, Leslie Baker, Rosalia Reale, Sarah Hanna (teacher), Isabelle Ortiz (teacher), Dr. Natalie Kuldell (BioBuilder)</a:t>
            </a:r>
            <a:endParaRPr sz="32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 sz="3200" dirty="0">
                <a:latin typeface="Times New Roman"/>
                <a:ea typeface="Times New Roman"/>
                <a:cs typeface="Times New Roman"/>
                <a:sym typeface="Times New Roman"/>
              </a:rPr>
              <a:t>Montrose School</a:t>
            </a:r>
            <a:r>
              <a:rPr lang="en" sz="3200" i="0" u="none" strike="noStrike" cap="none" dirty="0">
                <a:solidFill>
                  <a:srgbClr val="000000"/>
                </a:solidFill>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Medfield</a:t>
            </a:r>
            <a:r>
              <a:rPr lang="en" sz="3200" i="0" u="none" strike="noStrike" cap="none" dirty="0">
                <a:solidFill>
                  <a:srgbClr val="000000"/>
                </a:solidFill>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MA</a:t>
            </a:r>
            <a:r>
              <a:rPr lang="en" sz="3200" i="0" u="none" strike="noStrike" cap="none" dirty="0">
                <a:solidFill>
                  <a:srgbClr val="000000"/>
                </a:solidFill>
                <a:latin typeface="Times New Roman"/>
                <a:ea typeface="Times New Roman"/>
                <a:cs typeface="Times New Roman"/>
                <a:sym typeface="Times New Roman"/>
              </a:rPr>
              <a:t>, </a:t>
            </a:r>
            <a:r>
              <a:rPr lang="en" sz="3200" dirty="0">
                <a:latin typeface="Times New Roman"/>
                <a:ea typeface="Times New Roman"/>
                <a:cs typeface="Times New Roman"/>
                <a:sym typeface="Times New Roman"/>
              </a:rPr>
              <a:t>USA</a:t>
            </a:r>
            <a:endParaRPr sz="3200" i="0" u="none" strike="noStrike" cap="none" dirty="0">
              <a:solidFill>
                <a:srgbClr val="000000"/>
              </a:solidFill>
              <a:latin typeface="Times New Roman"/>
              <a:ea typeface="Times New Roman"/>
              <a:cs typeface="Times New Roman"/>
              <a:sym typeface="Times New Roman"/>
            </a:endParaRPr>
          </a:p>
        </p:txBody>
      </p:sp>
      <p:sp>
        <p:nvSpPr>
          <p:cNvPr id="56" name="Google Shape;56;g1efd191b55a_0_0"/>
          <p:cNvSpPr txBox="1"/>
          <p:nvPr/>
        </p:nvSpPr>
        <p:spPr>
          <a:xfrm>
            <a:off x="405725" y="10534650"/>
            <a:ext cx="11162100" cy="8433000"/>
          </a:xfrm>
          <a:prstGeom prst="rect">
            <a:avLst/>
          </a:prstGeom>
          <a:solidFill>
            <a:srgbClr val="D9EAD3"/>
          </a:solidFill>
          <a:ln w="76200" cap="flat" cmpd="sng">
            <a:solidFill>
              <a:srgbClr val="6AA84F"/>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50000"/>
              </a:lnSpc>
              <a:spcBef>
                <a:spcPts val="0"/>
              </a:spcBef>
              <a:spcAft>
                <a:spcPts val="0"/>
              </a:spcAft>
              <a:buNone/>
            </a:pPr>
            <a:r>
              <a:rPr lang="en" sz="3200" b="1" i="0" u="none" strike="noStrike" cap="none" dirty="0">
                <a:solidFill>
                  <a:srgbClr val="000000"/>
                </a:solidFill>
                <a:latin typeface="Times New Roman"/>
                <a:ea typeface="Times New Roman"/>
                <a:cs typeface="Times New Roman"/>
                <a:sym typeface="Times New Roman"/>
              </a:rPr>
              <a:t>Introduction/Background</a:t>
            </a:r>
            <a:endParaRPr sz="3200" b="1" i="0" u="none" strike="noStrike" cap="non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800" dirty="0">
                <a:solidFill>
                  <a:schemeClr val="dk1"/>
                </a:solidFill>
                <a:latin typeface="Times New Roman"/>
                <a:ea typeface="Times New Roman"/>
                <a:cs typeface="Times New Roman"/>
                <a:sym typeface="Times New Roman"/>
              </a:rPr>
              <a:t>S. typhi can contaminate food and water, causing typhoid fever, which can be deadly if left untreated. Instances of S. typhi contamination are more common in areas in Africa and South Asia. Although S. typhi contamination can be prevented by treating water and safely disposing of human waste, populations in third-world countries are more vulnerable to infection because of limited resources.</a:t>
            </a:r>
            <a:endParaRPr sz="28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800" dirty="0">
                <a:solidFill>
                  <a:schemeClr val="dk1"/>
                </a:solidFill>
                <a:latin typeface="Times New Roman"/>
                <a:ea typeface="Times New Roman"/>
                <a:cs typeface="Times New Roman"/>
                <a:sym typeface="Times New Roman"/>
              </a:rPr>
              <a:t>We created our yeast solution to help those vulnerable populations, so we had to ensure that our solution would be low-cost, easily accessible, and simple to use. We chose to create a yeast solution because yeast is self-generating and can safely be grown in a household environment. Because it is self-generating, it would be a one-time purchase for a family looking to test their food and water for </a:t>
            </a:r>
            <a:r>
              <a:rPr lang="en" sz="2800" i="1" dirty="0">
                <a:solidFill>
                  <a:schemeClr val="dk1"/>
                </a:solidFill>
                <a:latin typeface="Times New Roman"/>
                <a:ea typeface="Times New Roman"/>
                <a:cs typeface="Times New Roman"/>
                <a:sym typeface="Times New Roman"/>
              </a:rPr>
              <a:t>S. typhi</a:t>
            </a:r>
            <a:r>
              <a:rPr lang="en" sz="2800" dirty="0">
                <a:solidFill>
                  <a:schemeClr val="dk1"/>
                </a:solidFill>
                <a:latin typeface="Times New Roman"/>
                <a:ea typeface="Times New Roman"/>
                <a:cs typeface="Times New Roman"/>
                <a:sym typeface="Times New Roman"/>
              </a:rPr>
              <a:t> contamination. A small sample of the solution could be removed, and the food or water to be tested would be placed in the solution for testing. A positive result would be the release GPD1, which creates a signaling cascade. The rest of the yeast solution would be saved for future use.</a:t>
            </a:r>
            <a:r>
              <a:rPr lang="en" sz="3072" dirty="0">
                <a:solidFill>
                  <a:schemeClr val="dk1"/>
                </a:solidFill>
                <a:latin typeface="Times New Roman"/>
                <a:ea typeface="Times New Roman"/>
                <a:cs typeface="Times New Roman"/>
                <a:sym typeface="Times New Roman"/>
              </a:rPr>
              <a:t> </a:t>
            </a:r>
            <a:endParaRPr sz="3200" b="0" i="0" u="none" strike="noStrike" cap="none" dirty="0">
              <a:solidFill>
                <a:srgbClr val="000000"/>
              </a:solidFill>
              <a:latin typeface="Arial"/>
              <a:ea typeface="Arial"/>
              <a:cs typeface="Arial"/>
              <a:sym typeface="Arial"/>
            </a:endParaRPr>
          </a:p>
        </p:txBody>
      </p:sp>
      <p:sp>
        <p:nvSpPr>
          <p:cNvPr id="57" name="Google Shape;57;g1efd191b55a_0_0"/>
          <p:cNvSpPr txBox="1"/>
          <p:nvPr/>
        </p:nvSpPr>
        <p:spPr>
          <a:xfrm>
            <a:off x="24180626" y="2048447"/>
            <a:ext cx="11925900" cy="10768200"/>
          </a:xfrm>
          <a:prstGeom prst="rect">
            <a:avLst/>
          </a:prstGeom>
          <a:solidFill>
            <a:srgbClr val="D9EAD3"/>
          </a:solidFill>
          <a:ln w="76200" cap="flat" cmpd="sng">
            <a:solidFill>
              <a:srgbClr val="6AA84F"/>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lnSpc>
                <a:spcPct val="150000"/>
              </a:lnSpc>
              <a:spcBef>
                <a:spcPts val="0"/>
              </a:spcBef>
              <a:spcAft>
                <a:spcPts val="0"/>
              </a:spcAft>
              <a:buNone/>
            </a:pPr>
            <a:r>
              <a:rPr lang="en" sz="3200" b="1" i="0" u="none" strike="noStrike" cap="none" dirty="0">
                <a:solidFill>
                  <a:srgbClr val="000000"/>
                </a:solidFill>
                <a:latin typeface="Times New Roman"/>
                <a:ea typeface="Times New Roman"/>
                <a:cs typeface="Times New Roman"/>
                <a:sym typeface="Times New Roman"/>
              </a:rPr>
              <a:t>Team Content</a:t>
            </a:r>
            <a:endParaRPr sz="3200" b="1" i="0" u="none" strike="noStrike" cap="none" dirty="0">
              <a:solidFill>
                <a:srgbClr val="000000"/>
              </a:solidFill>
              <a:latin typeface="Times New Roman"/>
              <a:ea typeface="Times New Roman"/>
              <a:cs typeface="Times New Roman"/>
              <a:sym typeface="Times New Roman"/>
            </a:endParaRPr>
          </a:p>
          <a:p>
            <a:pPr marL="292608" marR="0" lvl="0" indent="-260096" algn="l" rtl="0">
              <a:lnSpc>
                <a:spcPct val="100000"/>
              </a:lnSpc>
              <a:spcBef>
                <a:spcPts val="0"/>
              </a:spcBef>
              <a:spcAft>
                <a:spcPts val="0"/>
              </a:spcAft>
              <a:buClr>
                <a:schemeClr val="dk1"/>
              </a:buClr>
              <a:buSzPts val="2800"/>
              <a:buFont typeface="Times New Roman"/>
              <a:buChar char="●"/>
            </a:pPr>
            <a:r>
              <a:rPr lang="en" sz="3072" dirty="0">
                <a:solidFill>
                  <a:schemeClr val="dk1"/>
                </a:solidFill>
                <a:latin typeface="Times New Roman"/>
                <a:ea typeface="Times New Roman"/>
                <a:cs typeface="Times New Roman"/>
                <a:sym typeface="Times New Roman"/>
              </a:rPr>
              <a:t>Our team is composed of 4 returning seniors. We recently conducted an experiment at the BioBuilders Learning Lab in Boston.</a:t>
            </a:r>
            <a:endParaRPr sz="3072" i="0" u="none" strike="noStrike" cap="none" dirty="0">
              <a:solidFill>
                <a:schemeClr val="dk1"/>
              </a:solidFill>
              <a:latin typeface="Times New Roman"/>
              <a:ea typeface="Times New Roman"/>
              <a:cs typeface="Times New Roman"/>
              <a:sym typeface="Times New Roman"/>
            </a:endParaRPr>
          </a:p>
          <a:p>
            <a:pPr marL="292608" marR="0" lvl="0" indent="-97536" algn="l" rtl="0">
              <a:lnSpc>
                <a:spcPct val="100000"/>
              </a:lnSpc>
              <a:spcBef>
                <a:spcPts val="0"/>
              </a:spcBef>
              <a:spcAft>
                <a:spcPts val="0"/>
              </a:spcAft>
              <a:buNone/>
            </a:pPr>
            <a:endParaRPr sz="3072" i="0" u="none" strike="noStrike" cap="none" dirty="0">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3200" b="1"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Experiment </a:t>
            </a:r>
            <a:r>
              <a:rPr lang="en" sz="3200" b="1" dirty="0">
                <a:latin typeface="Times New Roman"/>
                <a:ea typeface="Times New Roman"/>
                <a:cs typeface="Times New Roman"/>
                <a:sym typeface="Times New Roman"/>
              </a:rPr>
              <a:t>and Findings</a:t>
            </a:r>
            <a:endParaRPr sz="3200" b="1" i="0" u="none" strike="noStrike" cap="none" dirty="0">
              <a:solidFill>
                <a:srgbClr val="000000"/>
              </a:solidFill>
              <a:latin typeface="Times New Roman"/>
              <a:ea typeface="Times New Roman"/>
              <a:cs typeface="Times New Roman"/>
              <a:sym typeface="Times New Roman"/>
            </a:endParaRPr>
          </a:p>
          <a:p>
            <a:pPr marL="292608" marR="0" lvl="0" indent="-292608" algn="l" rtl="0">
              <a:lnSpc>
                <a:spcPct val="100000"/>
              </a:lnSpc>
              <a:spcBef>
                <a:spcPts val="0"/>
              </a:spcBef>
              <a:spcAft>
                <a:spcPts val="0"/>
              </a:spcAft>
              <a:buClr>
                <a:schemeClr val="dk1"/>
              </a:buClr>
              <a:buSzPts val="2800"/>
              <a:buFont typeface="Times New Roman"/>
              <a:buChar char="●"/>
            </a:pPr>
            <a:r>
              <a:rPr lang="en" sz="3072" dirty="0">
                <a:solidFill>
                  <a:schemeClr val="dk1"/>
                </a:solidFill>
                <a:latin typeface="Times New Roman"/>
                <a:ea typeface="Times New Roman"/>
                <a:cs typeface="Times New Roman"/>
                <a:sym typeface="Times New Roman"/>
              </a:rPr>
              <a:t>Our team attended the BioBuilders Learning Lab on 2/16 and ran an experiment to test how bacterial </a:t>
            </a:r>
            <a:r>
              <a:rPr lang="en" sz="3072" dirty="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LPS </a:t>
            </a:r>
            <a:r>
              <a:rPr lang="en" sz="3072" dirty="0">
                <a:solidFill>
                  <a:schemeClr val="dk1"/>
                </a:solidFill>
                <a:latin typeface="Times New Roman"/>
                <a:ea typeface="Times New Roman"/>
                <a:cs typeface="Times New Roman"/>
                <a:sym typeface="Times New Roman"/>
              </a:rPr>
              <a:t>impacts </a:t>
            </a:r>
            <a:r>
              <a:rPr lang="en" sz="3072" i="1" dirty="0">
                <a:solidFill>
                  <a:schemeClr val="dk1"/>
                </a:solidFill>
                <a:latin typeface="Times New Roman"/>
                <a:ea typeface="Times New Roman"/>
                <a:cs typeface="Times New Roman"/>
                <a:sym typeface="Times New Roman"/>
              </a:rPr>
              <a:t>Saccharomyces cerevisiae (S. cerevisiae) </a:t>
            </a:r>
            <a:r>
              <a:rPr lang="en" sz="3072" dirty="0">
                <a:solidFill>
                  <a:schemeClr val="dk1"/>
                </a:solidFill>
                <a:latin typeface="Times New Roman"/>
                <a:ea typeface="Times New Roman"/>
                <a:cs typeface="Times New Roman"/>
                <a:sym typeface="Times New Roman"/>
              </a:rPr>
              <a:t>viability.</a:t>
            </a:r>
            <a:endParaRPr sz="3072" dirty="0">
              <a:solidFill>
                <a:schemeClr val="dk1"/>
              </a:solidFill>
              <a:latin typeface="Times New Roman"/>
              <a:ea typeface="Times New Roman"/>
              <a:cs typeface="Times New Roman"/>
              <a:sym typeface="Times New Roman"/>
            </a:endParaRPr>
          </a:p>
          <a:p>
            <a:pPr marL="292608" marR="0" lvl="0" indent="-309880" algn="l" rtl="0">
              <a:lnSpc>
                <a:spcPct val="100000"/>
              </a:lnSpc>
              <a:spcBef>
                <a:spcPts val="0"/>
              </a:spcBef>
              <a:spcAft>
                <a:spcPts val="0"/>
              </a:spcAft>
              <a:buClr>
                <a:schemeClr val="dk1"/>
              </a:buClr>
              <a:buSzPts val="3072"/>
              <a:buFont typeface="Times New Roman"/>
              <a:buChar char="●"/>
            </a:pPr>
            <a:r>
              <a:rPr lang="en" sz="3072" dirty="0">
                <a:solidFill>
                  <a:schemeClr val="dk1"/>
                </a:solidFill>
                <a:latin typeface="Times New Roman"/>
                <a:ea typeface="Times New Roman"/>
                <a:cs typeface="Times New Roman"/>
                <a:sym typeface="Times New Roman"/>
              </a:rPr>
              <a:t>After preparing five 1:10 dilutions of yeast with LPS, glucose, NaCl, and bleach, we plated 5μl of each solution and dilution on a petri dish. </a:t>
            </a:r>
            <a:endParaRPr sz="3072" dirty="0">
              <a:solidFill>
                <a:schemeClr val="dk1"/>
              </a:solidFill>
              <a:latin typeface="Times New Roman"/>
              <a:ea typeface="Times New Roman"/>
              <a:cs typeface="Times New Roman"/>
              <a:sym typeface="Times New Roman"/>
            </a:endParaRPr>
          </a:p>
          <a:p>
            <a:pPr marL="292608" marR="0" lvl="0" indent="-309880" algn="l" rtl="0">
              <a:lnSpc>
                <a:spcPct val="100000"/>
              </a:lnSpc>
              <a:spcBef>
                <a:spcPts val="0"/>
              </a:spcBef>
              <a:spcAft>
                <a:spcPts val="0"/>
              </a:spcAft>
              <a:buClr>
                <a:schemeClr val="dk1"/>
              </a:buClr>
              <a:buSzPts val="3072"/>
              <a:buFont typeface="Times New Roman"/>
              <a:buChar char="●"/>
            </a:pPr>
            <a:r>
              <a:rPr lang="en" sz="3072" dirty="0">
                <a:solidFill>
                  <a:schemeClr val="dk1"/>
                </a:solidFill>
                <a:latin typeface="Times New Roman"/>
                <a:ea typeface="Times New Roman"/>
                <a:cs typeface="Times New Roman"/>
                <a:sym typeface="Times New Roman"/>
              </a:rPr>
              <a:t>Above these drops, we plated our control of five 1:10 dilutions of yeast and water. </a:t>
            </a:r>
            <a:endParaRPr sz="3072" dirty="0">
              <a:solidFill>
                <a:schemeClr val="dk1"/>
              </a:solidFill>
              <a:latin typeface="Times New Roman"/>
              <a:ea typeface="Times New Roman"/>
              <a:cs typeface="Times New Roman"/>
              <a:sym typeface="Times New Roman"/>
            </a:endParaRPr>
          </a:p>
          <a:p>
            <a:pPr marL="292608" marR="0" lvl="0" indent="-309880" algn="l" rtl="0">
              <a:lnSpc>
                <a:spcPct val="100000"/>
              </a:lnSpc>
              <a:spcBef>
                <a:spcPts val="0"/>
              </a:spcBef>
              <a:spcAft>
                <a:spcPts val="0"/>
              </a:spcAft>
              <a:buClr>
                <a:schemeClr val="dk1"/>
              </a:buClr>
              <a:buSzPts val="3072"/>
              <a:buFont typeface="Times New Roman"/>
              <a:buChar char="●"/>
            </a:pPr>
            <a:r>
              <a:rPr lang="en" sz="3072" dirty="0">
                <a:solidFill>
                  <a:schemeClr val="dk1"/>
                </a:solidFill>
                <a:latin typeface="Times New Roman"/>
                <a:ea typeface="Times New Roman"/>
                <a:cs typeface="Times New Roman"/>
                <a:sym typeface="Times New Roman"/>
              </a:rPr>
              <a:t>After 48 hours, the LPS and control groups seemed to have comparable viabilities.</a:t>
            </a:r>
            <a:r>
              <a:rPr lang="en" sz="3072" i="1" dirty="0">
                <a:solidFill>
                  <a:schemeClr val="dk1"/>
                </a:solidFill>
                <a:latin typeface="Times New Roman"/>
                <a:ea typeface="Times New Roman"/>
                <a:cs typeface="Times New Roman"/>
                <a:sym typeface="Times New Roman"/>
              </a:rPr>
              <a:t> </a:t>
            </a:r>
            <a:r>
              <a:rPr lang="en" sz="3072" dirty="0">
                <a:solidFill>
                  <a:schemeClr val="dk1"/>
                </a:solidFill>
                <a:latin typeface="Times New Roman"/>
                <a:ea typeface="Times New Roman"/>
                <a:cs typeface="Times New Roman"/>
                <a:sym typeface="Times New Roman"/>
              </a:rPr>
              <a:t>LPS had some negative impact on viability, but the yeast still seemed to grow well. If the LPS had drastically decreased yeast viability, this effect would cause a problem in our system, since the yeast must be able to survive in the presence of LPS. </a:t>
            </a:r>
            <a:endParaRPr sz="3072" dirty="0">
              <a:solidFill>
                <a:schemeClr val="dk1"/>
              </a:solidFill>
              <a:latin typeface="Times New Roman"/>
              <a:ea typeface="Times New Roman"/>
              <a:cs typeface="Times New Roman"/>
              <a:sym typeface="Times New Roman"/>
            </a:endParaRPr>
          </a:p>
          <a:p>
            <a:pPr marL="292608" marR="0" lvl="0" indent="-309880" algn="l" rtl="0">
              <a:lnSpc>
                <a:spcPct val="100000"/>
              </a:lnSpc>
              <a:spcBef>
                <a:spcPts val="0"/>
              </a:spcBef>
              <a:spcAft>
                <a:spcPts val="0"/>
              </a:spcAft>
              <a:buClr>
                <a:schemeClr val="dk1"/>
              </a:buClr>
              <a:buSzPts val="3072"/>
              <a:buFont typeface="Times New Roman"/>
              <a:buChar char="●"/>
            </a:pPr>
            <a:r>
              <a:rPr lang="en" sz="3072" dirty="0">
                <a:solidFill>
                  <a:schemeClr val="dk1"/>
                </a:solidFill>
                <a:latin typeface="Times New Roman"/>
                <a:ea typeface="Times New Roman"/>
                <a:cs typeface="Times New Roman"/>
                <a:sym typeface="Times New Roman"/>
              </a:rPr>
              <a:t>Based on our experiment, since LPS did not prove toxic to the yeast, our system appears to still be a viable solution for detecting bacterial LPS.</a:t>
            </a:r>
            <a:endParaRPr sz="3072" dirty="0">
              <a:solidFill>
                <a:schemeClr val="dk1"/>
              </a:solidFill>
              <a:latin typeface="Times New Roman"/>
              <a:ea typeface="Times New Roman"/>
              <a:cs typeface="Times New Roman"/>
              <a:sym typeface="Times New Roman"/>
            </a:endParaRPr>
          </a:p>
        </p:txBody>
      </p:sp>
      <p:sp>
        <p:nvSpPr>
          <p:cNvPr id="58" name="Google Shape;58;g1efd191b55a_0_0"/>
          <p:cNvSpPr txBox="1"/>
          <p:nvPr/>
        </p:nvSpPr>
        <p:spPr>
          <a:xfrm>
            <a:off x="24180625" y="13166662"/>
            <a:ext cx="11925900" cy="5229600"/>
          </a:xfrm>
          <a:prstGeom prst="rect">
            <a:avLst/>
          </a:prstGeom>
          <a:solidFill>
            <a:srgbClr val="D9EAD3"/>
          </a:solidFill>
          <a:ln w="76200" cap="flat" cmpd="sng">
            <a:solidFill>
              <a:srgbClr val="6AA84F"/>
            </a:solidFill>
            <a:prstDash val="solid"/>
            <a:round/>
            <a:headEnd type="none" w="sm" len="sm"/>
            <a:tailEnd type="none" w="sm" len="sm"/>
          </a:ln>
        </p:spPr>
        <p:txBody>
          <a:bodyPr spcFirstLastPara="1" wrap="square" lIns="58500" tIns="58500" rIns="58500" bIns="58500" anchor="t" anchorCtr="0">
            <a:noAutofit/>
          </a:bodyPr>
          <a:lstStyle/>
          <a:p>
            <a:pPr marL="0" marR="0" lvl="0" indent="0" algn="ctr" rtl="0">
              <a:lnSpc>
                <a:spcPct val="150000"/>
              </a:lnSpc>
              <a:spcBef>
                <a:spcPts val="0"/>
              </a:spcBef>
              <a:spcAft>
                <a:spcPts val="0"/>
              </a:spcAft>
              <a:buNone/>
            </a:pPr>
            <a:r>
              <a:rPr lang="en" sz="3200" b="1" i="0" u="none" strike="noStrike" cap="none" dirty="0">
                <a:solidFill>
                  <a:srgbClr val="000000"/>
                </a:solidFill>
                <a:latin typeface="Times New Roman"/>
                <a:ea typeface="Times New Roman"/>
                <a:cs typeface="Times New Roman"/>
                <a:sym typeface="Times New Roman"/>
              </a:rPr>
              <a:t>References and acknowledgements</a:t>
            </a:r>
            <a:endParaRPr sz="3200" b="1" i="0" u="none" strike="noStrike" cap="none"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304" i="0" u="none" strike="noStrike" cap="none" dirty="0">
              <a:solidFill>
                <a:schemeClr val="dk1"/>
              </a:solidFill>
              <a:latin typeface="Times New Roman"/>
              <a:ea typeface="Times New Roman"/>
              <a:cs typeface="Times New Roman"/>
              <a:sym typeface="Times New Roman"/>
            </a:endParaRPr>
          </a:p>
          <a:p>
            <a:pPr marL="292608" marR="0" lvl="0" indent="0" algn="l" rtl="0">
              <a:lnSpc>
                <a:spcPct val="100000"/>
              </a:lnSpc>
              <a:spcBef>
                <a:spcPts val="0"/>
              </a:spcBef>
              <a:spcAft>
                <a:spcPts val="0"/>
              </a:spcAft>
              <a:buNone/>
            </a:pPr>
            <a:r>
              <a:rPr lang="en" sz="2800" i="0" u="none" strike="noStrike" cap="none" dirty="0">
                <a:solidFill>
                  <a:schemeClr val="dk1"/>
                </a:solidFill>
                <a:latin typeface="Times New Roman"/>
                <a:ea typeface="Times New Roman"/>
                <a:cs typeface="Times New Roman"/>
                <a:sym typeface="Times New Roman"/>
              </a:rPr>
              <a:t>We’d like to especi</a:t>
            </a:r>
            <a:r>
              <a:rPr lang="en" sz="2800" dirty="0">
                <a:solidFill>
                  <a:schemeClr val="dk1"/>
                </a:solidFill>
                <a:latin typeface="Times New Roman"/>
                <a:ea typeface="Times New Roman"/>
                <a:cs typeface="Times New Roman"/>
                <a:sym typeface="Times New Roman"/>
              </a:rPr>
              <a:t>ally </a:t>
            </a:r>
            <a:r>
              <a:rPr lang="en" sz="2800" i="0" u="none" strike="noStrike" cap="none" dirty="0">
                <a:solidFill>
                  <a:schemeClr val="dk1"/>
                </a:solidFill>
                <a:latin typeface="Times New Roman"/>
                <a:ea typeface="Times New Roman"/>
                <a:cs typeface="Times New Roman"/>
                <a:sym typeface="Times New Roman"/>
              </a:rPr>
              <a:t>than</a:t>
            </a:r>
            <a:r>
              <a:rPr lang="en" sz="2800" dirty="0">
                <a:solidFill>
                  <a:schemeClr val="dk1"/>
                </a:solidFill>
                <a:latin typeface="Times New Roman"/>
                <a:ea typeface="Times New Roman"/>
                <a:cs typeface="Times New Roman"/>
                <a:sym typeface="Times New Roman"/>
              </a:rPr>
              <a:t>k our BioBuilders </a:t>
            </a:r>
            <a:r>
              <a:rPr lang="en" sz="2800">
                <a:solidFill>
                  <a:schemeClr val="dk1"/>
                </a:solidFill>
                <a:latin typeface="Times New Roman"/>
                <a:ea typeface="Times New Roman"/>
                <a:cs typeface="Times New Roman"/>
                <a:sym typeface="Times New Roman"/>
              </a:rPr>
              <a:t>mentor Dr. Natalie </a:t>
            </a:r>
            <a:r>
              <a:rPr lang="en" sz="2800" dirty="0">
                <a:solidFill>
                  <a:schemeClr val="dk1"/>
                </a:solidFill>
                <a:latin typeface="Times New Roman"/>
                <a:ea typeface="Times New Roman"/>
                <a:cs typeface="Times New Roman"/>
                <a:sym typeface="Times New Roman"/>
              </a:rPr>
              <a:t>Kuldell for all of her help, and BioBuilders and Ginkgo Bioworks for sponsoring our lab.</a:t>
            </a:r>
            <a:endParaRPr sz="2800" i="0" u="none" strike="noStrike" cap="none" dirty="0">
              <a:solidFill>
                <a:schemeClr val="dk1"/>
              </a:solidFill>
              <a:latin typeface="Times New Roman"/>
              <a:ea typeface="Times New Roman"/>
              <a:cs typeface="Times New Roman"/>
              <a:sym typeface="Times New Roman"/>
            </a:endParaRPr>
          </a:p>
        </p:txBody>
      </p:sp>
      <p:pic>
        <p:nvPicPr>
          <p:cNvPr id="59" name="Google Shape;59;g1efd191b55a_0_0"/>
          <p:cNvPicPr preferRelativeResize="0"/>
          <p:nvPr/>
        </p:nvPicPr>
        <p:blipFill rotWithShape="1">
          <a:blip r:embed="rId4">
            <a:alphaModFix/>
          </a:blip>
          <a:srcRect b="-9660"/>
          <a:stretch/>
        </p:blipFill>
        <p:spPr>
          <a:xfrm>
            <a:off x="23666391" y="19"/>
            <a:ext cx="7090606" cy="2789977"/>
          </a:xfrm>
          <a:prstGeom prst="rect">
            <a:avLst/>
          </a:prstGeom>
          <a:noFill/>
          <a:ln>
            <a:noFill/>
          </a:ln>
        </p:spPr>
      </p:pic>
      <p:pic>
        <p:nvPicPr>
          <p:cNvPr id="60" name="Google Shape;60;g1efd191b55a_0_0"/>
          <p:cNvPicPr preferRelativeResize="0"/>
          <p:nvPr/>
        </p:nvPicPr>
        <p:blipFill rotWithShape="1">
          <a:blip r:embed="rId5">
            <a:alphaModFix/>
          </a:blip>
          <a:srcRect/>
          <a:stretch/>
        </p:blipFill>
        <p:spPr>
          <a:xfrm>
            <a:off x="15983316" y="18756850"/>
            <a:ext cx="3678297" cy="1792600"/>
          </a:xfrm>
          <a:prstGeom prst="rect">
            <a:avLst/>
          </a:prstGeom>
          <a:noFill/>
          <a:ln>
            <a:noFill/>
          </a:ln>
        </p:spPr>
      </p:pic>
      <p:pic>
        <p:nvPicPr>
          <p:cNvPr id="61" name="Google Shape;61;g1efd191b55a_0_0"/>
          <p:cNvPicPr preferRelativeResize="0"/>
          <p:nvPr/>
        </p:nvPicPr>
        <p:blipFill rotWithShape="1">
          <a:blip r:embed="rId6">
            <a:alphaModFix/>
          </a:blip>
          <a:srcRect/>
          <a:stretch/>
        </p:blipFill>
        <p:spPr>
          <a:xfrm>
            <a:off x="21690171" y="18851801"/>
            <a:ext cx="4192620" cy="1653309"/>
          </a:xfrm>
          <a:prstGeom prst="rect">
            <a:avLst/>
          </a:prstGeom>
          <a:noFill/>
          <a:ln>
            <a:noFill/>
          </a:ln>
        </p:spPr>
      </p:pic>
      <p:pic>
        <p:nvPicPr>
          <p:cNvPr id="62" name="Google Shape;62;g1efd191b55a_0_0"/>
          <p:cNvPicPr preferRelativeResize="0"/>
          <p:nvPr/>
        </p:nvPicPr>
        <p:blipFill rotWithShape="1">
          <a:blip r:embed="rId7">
            <a:alphaModFix/>
          </a:blip>
          <a:srcRect/>
          <a:stretch/>
        </p:blipFill>
        <p:spPr>
          <a:xfrm>
            <a:off x="8974352" y="18992903"/>
            <a:ext cx="5524448" cy="1792600"/>
          </a:xfrm>
          <a:prstGeom prst="rect">
            <a:avLst/>
          </a:prstGeom>
          <a:noFill/>
          <a:ln>
            <a:noFill/>
          </a:ln>
        </p:spPr>
      </p:pic>
      <p:pic>
        <p:nvPicPr>
          <p:cNvPr id="63" name="Google Shape;63;g1efd191b55a_0_0"/>
          <p:cNvPicPr preferRelativeResize="0"/>
          <p:nvPr/>
        </p:nvPicPr>
        <p:blipFill rotWithShape="1">
          <a:blip r:embed="rId8">
            <a:alphaModFix/>
          </a:blip>
          <a:srcRect/>
          <a:stretch/>
        </p:blipFill>
        <p:spPr>
          <a:xfrm>
            <a:off x="31096190" y="919843"/>
            <a:ext cx="5270308" cy="950342"/>
          </a:xfrm>
          <a:prstGeom prst="rect">
            <a:avLst/>
          </a:prstGeom>
          <a:noFill/>
          <a:ln>
            <a:noFill/>
          </a:ln>
        </p:spPr>
      </p:pic>
      <p:pic>
        <p:nvPicPr>
          <p:cNvPr id="64" name="Google Shape;64;g1efd191b55a_0_0"/>
          <p:cNvPicPr preferRelativeResize="0"/>
          <p:nvPr/>
        </p:nvPicPr>
        <p:blipFill rotWithShape="1">
          <a:blip r:embed="rId9">
            <a:alphaModFix/>
          </a:blip>
          <a:srcRect/>
          <a:stretch/>
        </p:blipFill>
        <p:spPr>
          <a:xfrm>
            <a:off x="27911359" y="18967600"/>
            <a:ext cx="1836813" cy="1843209"/>
          </a:xfrm>
          <a:prstGeom prst="rect">
            <a:avLst/>
          </a:prstGeom>
          <a:noFill/>
          <a:ln>
            <a:noFill/>
          </a:ln>
        </p:spPr>
      </p:pic>
      <p:pic>
        <p:nvPicPr>
          <p:cNvPr id="65" name="Google Shape;65;g1efd191b55a_0_0" descr="A close-up of a logo&#10;&#10;Description automatically generated"/>
          <p:cNvPicPr preferRelativeResize="0"/>
          <p:nvPr/>
        </p:nvPicPr>
        <p:blipFill rotWithShape="1">
          <a:blip r:embed="rId10">
            <a:alphaModFix/>
          </a:blip>
          <a:srcRect/>
          <a:stretch/>
        </p:blipFill>
        <p:spPr>
          <a:xfrm>
            <a:off x="32441366" y="18801356"/>
            <a:ext cx="3925125" cy="1703574"/>
          </a:xfrm>
          <a:prstGeom prst="rect">
            <a:avLst/>
          </a:prstGeom>
          <a:noFill/>
          <a:ln>
            <a:noFill/>
          </a:ln>
        </p:spPr>
      </p:pic>
      <p:pic>
        <p:nvPicPr>
          <p:cNvPr id="66" name="Google Shape;66;g1efd191b55a_0_0"/>
          <p:cNvPicPr preferRelativeResize="0"/>
          <p:nvPr/>
        </p:nvPicPr>
        <p:blipFill rotWithShape="1">
          <a:blip r:embed="rId11">
            <a:alphaModFix/>
          </a:blip>
          <a:srcRect l="18850" t="45913" r="13682"/>
          <a:stretch/>
        </p:blipFill>
        <p:spPr>
          <a:xfrm>
            <a:off x="13477525" y="11241974"/>
            <a:ext cx="5270299" cy="1312985"/>
          </a:xfrm>
          <a:prstGeom prst="rect">
            <a:avLst/>
          </a:prstGeom>
          <a:noFill/>
          <a:ln>
            <a:noFill/>
          </a:ln>
        </p:spPr>
      </p:pic>
      <p:pic>
        <p:nvPicPr>
          <p:cNvPr id="67" name="Google Shape;67;g1efd191b55a_0_0"/>
          <p:cNvPicPr preferRelativeResize="0"/>
          <p:nvPr/>
        </p:nvPicPr>
        <p:blipFill rotWithShape="1">
          <a:blip r:embed="rId12">
            <a:alphaModFix/>
          </a:blip>
          <a:srcRect l="14619" r="21677" b="50526"/>
          <a:stretch/>
        </p:blipFill>
        <p:spPr>
          <a:xfrm>
            <a:off x="13477525" y="10269875"/>
            <a:ext cx="5270298" cy="1085267"/>
          </a:xfrm>
          <a:prstGeom prst="rect">
            <a:avLst/>
          </a:prstGeom>
          <a:noFill/>
          <a:ln>
            <a:noFill/>
          </a:ln>
        </p:spPr>
      </p:pic>
      <p:sp>
        <p:nvSpPr>
          <p:cNvPr id="68" name="Google Shape;68;g1efd191b55a_0_0"/>
          <p:cNvSpPr/>
          <p:nvPr/>
        </p:nvSpPr>
        <p:spPr>
          <a:xfrm>
            <a:off x="19330475" y="10529000"/>
            <a:ext cx="2789400" cy="567000"/>
          </a:xfrm>
          <a:prstGeom prst="leftArrow">
            <a:avLst>
              <a:gd name="adj1" fmla="val 50000"/>
              <a:gd name="adj2" fmla="val 50000"/>
            </a:avLst>
          </a:prstGeom>
          <a:solidFill>
            <a:srgbClr val="D9EAD3"/>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Times New Roman"/>
                <a:ea typeface="Times New Roman"/>
                <a:cs typeface="Times New Roman"/>
                <a:sym typeface="Times New Roman"/>
              </a:rPr>
              <a:t>Control</a:t>
            </a:r>
            <a:endParaRPr sz="2800">
              <a:latin typeface="Times New Roman"/>
              <a:ea typeface="Times New Roman"/>
              <a:cs typeface="Times New Roman"/>
              <a:sym typeface="Times New Roman"/>
            </a:endParaRPr>
          </a:p>
        </p:txBody>
      </p:sp>
      <p:sp>
        <p:nvSpPr>
          <p:cNvPr id="69" name="Google Shape;69;g1efd191b55a_0_0"/>
          <p:cNvSpPr/>
          <p:nvPr/>
        </p:nvSpPr>
        <p:spPr>
          <a:xfrm>
            <a:off x="19330475" y="11681650"/>
            <a:ext cx="2789400" cy="567000"/>
          </a:xfrm>
          <a:prstGeom prst="leftArrow">
            <a:avLst>
              <a:gd name="adj1" fmla="val 50000"/>
              <a:gd name="adj2" fmla="val 50000"/>
            </a:avLst>
          </a:prstGeom>
          <a:solidFill>
            <a:srgbClr val="D9EAD3"/>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Times New Roman"/>
                <a:ea typeface="Times New Roman"/>
                <a:cs typeface="Times New Roman"/>
                <a:sym typeface="Times New Roman"/>
              </a:rPr>
              <a:t>LPS</a:t>
            </a:r>
            <a:endParaRPr sz="2800">
              <a:latin typeface="Times New Roman"/>
              <a:ea typeface="Times New Roman"/>
              <a:cs typeface="Times New Roman"/>
              <a:sym typeface="Times New Roman"/>
            </a:endParaRPr>
          </a:p>
        </p:txBody>
      </p:sp>
      <p:pic>
        <p:nvPicPr>
          <p:cNvPr id="70" name="Google Shape;70;g1efd191b55a_0_0"/>
          <p:cNvPicPr preferRelativeResize="0"/>
          <p:nvPr/>
        </p:nvPicPr>
        <p:blipFill rotWithShape="1">
          <a:blip r:embed="rId13">
            <a:alphaModFix/>
          </a:blip>
          <a:srcRect l="13006" t="85637" r="6054" b="1210"/>
          <a:stretch/>
        </p:blipFill>
        <p:spPr>
          <a:xfrm>
            <a:off x="13477525" y="12554950"/>
            <a:ext cx="5270300" cy="1175424"/>
          </a:xfrm>
          <a:prstGeom prst="rect">
            <a:avLst/>
          </a:prstGeom>
          <a:noFill/>
          <a:ln>
            <a:noFill/>
          </a:ln>
        </p:spPr>
      </p:pic>
      <p:sp>
        <p:nvSpPr>
          <p:cNvPr id="71" name="Google Shape;71;g1efd191b55a_0_0"/>
          <p:cNvSpPr txBox="1"/>
          <p:nvPr/>
        </p:nvSpPr>
        <p:spPr>
          <a:xfrm>
            <a:off x="405725" y="577725"/>
            <a:ext cx="11162100" cy="9731100"/>
          </a:xfrm>
          <a:prstGeom prst="rect">
            <a:avLst/>
          </a:prstGeom>
          <a:solidFill>
            <a:srgbClr val="D9EAD3"/>
          </a:solidFill>
          <a:ln w="762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200" b="1" dirty="0">
                <a:solidFill>
                  <a:schemeClr val="dk1"/>
                </a:solidFill>
                <a:latin typeface="Times New Roman"/>
                <a:ea typeface="Times New Roman"/>
                <a:cs typeface="Times New Roman"/>
                <a:sym typeface="Times New Roman"/>
              </a:rPr>
              <a:t>Abstract</a:t>
            </a:r>
            <a:endParaRPr sz="3200" b="1"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2800" i="1" dirty="0">
                <a:solidFill>
                  <a:schemeClr val="dk1"/>
                </a:solidFill>
                <a:latin typeface="Times New Roman"/>
                <a:ea typeface="Times New Roman"/>
                <a:cs typeface="Times New Roman"/>
                <a:sym typeface="Times New Roman"/>
              </a:rPr>
              <a:t>Salmonella typhimurium </a:t>
            </a:r>
            <a:r>
              <a:rPr lang="en" sz="2800" dirty="0">
                <a:solidFill>
                  <a:schemeClr val="dk1"/>
                </a:solidFill>
                <a:latin typeface="Times New Roman"/>
                <a:ea typeface="Times New Roman"/>
                <a:cs typeface="Times New Roman"/>
                <a:sym typeface="Times New Roman"/>
              </a:rPr>
              <a:t>(</a:t>
            </a:r>
            <a:r>
              <a:rPr lang="en" sz="2800" i="1" dirty="0">
                <a:solidFill>
                  <a:schemeClr val="dk1"/>
                </a:solidFill>
                <a:latin typeface="Times New Roman"/>
                <a:ea typeface="Times New Roman"/>
                <a:cs typeface="Times New Roman"/>
                <a:sym typeface="Times New Roman"/>
              </a:rPr>
              <a:t>S. typhi</a:t>
            </a:r>
            <a:r>
              <a:rPr lang="en" sz="2800" dirty="0">
                <a:solidFill>
                  <a:schemeClr val="dk1"/>
                </a:solidFill>
                <a:latin typeface="Times New Roman"/>
                <a:ea typeface="Times New Roman"/>
                <a:cs typeface="Times New Roman"/>
                <a:sym typeface="Times New Roman"/>
              </a:rPr>
              <a:t>) is a prevalent bacterial species, and is estimated to cause around 33% of food-borne illness in Sub-Saharan Africa, South Asia, East Asia, and Pacific regions. To decrease food contamination in these areas, a portable and self-regenerating detection system is needed. To fulfill these needs, we designed a yeast-based detection system using synthetic biology. Our system will express an antibody to</a:t>
            </a:r>
            <a:r>
              <a:rPr lang="en" sz="2800" i="1" dirty="0">
                <a:solidFill>
                  <a:schemeClr val="dk1"/>
                </a:solidFill>
                <a:latin typeface="Times New Roman"/>
                <a:ea typeface="Times New Roman"/>
                <a:cs typeface="Times New Roman"/>
                <a:sym typeface="Times New Roman"/>
              </a:rPr>
              <a:t> S. typhi</a:t>
            </a:r>
            <a:r>
              <a:rPr lang="en" sz="2800" dirty="0">
                <a:solidFill>
                  <a:schemeClr val="dk1"/>
                </a:solidFill>
                <a:latin typeface="Times New Roman"/>
                <a:ea typeface="Times New Roman"/>
                <a:cs typeface="Times New Roman"/>
                <a:sym typeface="Times New Roman"/>
              </a:rPr>
              <a:t> via a-agglutinin complex subunits (Aga1p and Aga2p) on the surface of </a:t>
            </a:r>
            <a:r>
              <a:rPr lang="en" sz="2800" i="1" dirty="0">
                <a:solidFill>
                  <a:schemeClr val="dk1"/>
                </a:solidFill>
                <a:latin typeface="Times New Roman"/>
                <a:ea typeface="Times New Roman"/>
                <a:cs typeface="Times New Roman"/>
                <a:sym typeface="Times New Roman"/>
              </a:rPr>
              <a:t>Saccharomyces cerevisiae </a:t>
            </a:r>
            <a:r>
              <a:rPr lang="en" sz="2800" dirty="0">
                <a:solidFill>
                  <a:schemeClr val="dk1"/>
                </a:solidFill>
                <a:latin typeface="Times New Roman"/>
                <a:ea typeface="Times New Roman"/>
                <a:cs typeface="Times New Roman"/>
                <a:sym typeface="Times New Roman"/>
              </a:rPr>
              <a:t>(</a:t>
            </a:r>
            <a:r>
              <a:rPr lang="en" sz="2800" i="1" dirty="0">
                <a:solidFill>
                  <a:schemeClr val="dk1"/>
                </a:solidFill>
                <a:latin typeface="Times New Roman"/>
                <a:ea typeface="Times New Roman"/>
                <a:cs typeface="Times New Roman"/>
                <a:sym typeface="Times New Roman"/>
              </a:rPr>
              <a:t>S. cerevisiae</a:t>
            </a:r>
            <a:r>
              <a:rPr lang="en" sz="2800" dirty="0">
                <a:solidFill>
                  <a:schemeClr val="dk1"/>
                </a:solidFill>
                <a:latin typeface="Times New Roman"/>
                <a:ea typeface="Times New Roman"/>
                <a:cs typeface="Times New Roman"/>
                <a:sym typeface="Times New Roman"/>
              </a:rPr>
              <a:t>), a yeast that is both engineerable in the lab and safe to provide to households in affected areas. When the antibody presented on the surface of these engineered yeast binds to a lipopolysaccharide (LPS) of </a:t>
            </a:r>
            <a:r>
              <a:rPr lang="en" sz="2800" i="1" dirty="0">
                <a:solidFill>
                  <a:schemeClr val="dk1"/>
                </a:solidFill>
                <a:latin typeface="Times New Roman"/>
                <a:ea typeface="Times New Roman"/>
                <a:cs typeface="Times New Roman"/>
                <a:sym typeface="Times New Roman"/>
              </a:rPr>
              <a:t>S. typhi</a:t>
            </a:r>
            <a:r>
              <a:rPr lang="en" sz="2800" dirty="0">
                <a:solidFill>
                  <a:schemeClr val="dk1"/>
                </a:solidFill>
                <a:latin typeface="Times New Roman"/>
                <a:ea typeface="Times New Roman"/>
                <a:cs typeface="Times New Roman"/>
                <a:sym typeface="Times New Roman"/>
              </a:rPr>
              <a:t>, it will activate the Hog1 pathway. This pathway is naturally present in </a:t>
            </a:r>
            <a:r>
              <a:rPr lang="en" sz="2800" i="1" dirty="0">
                <a:solidFill>
                  <a:schemeClr val="dk1"/>
                </a:solidFill>
                <a:latin typeface="Times New Roman"/>
                <a:ea typeface="Times New Roman"/>
                <a:cs typeface="Times New Roman"/>
                <a:sym typeface="Times New Roman"/>
              </a:rPr>
              <a:t>S. cerevisiae</a:t>
            </a:r>
            <a:r>
              <a:rPr lang="en" sz="2800" dirty="0">
                <a:solidFill>
                  <a:schemeClr val="dk1"/>
                </a:solidFill>
                <a:latin typeface="Times New Roman"/>
                <a:ea typeface="Times New Roman"/>
                <a:cs typeface="Times New Roman"/>
                <a:sym typeface="Times New Roman"/>
              </a:rPr>
              <a:t> and will be engineered to generate a detectable signal that will provide an early warning for food contamination. Our system, if successful, will create a low-cost, self-regenerating detector for </a:t>
            </a:r>
            <a:r>
              <a:rPr lang="en" sz="2800" i="1" dirty="0">
                <a:solidFill>
                  <a:schemeClr val="dk1"/>
                </a:solidFill>
                <a:latin typeface="Times New Roman"/>
                <a:ea typeface="Times New Roman"/>
                <a:cs typeface="Times New Roman"/>
                <a:sym typeface="Times New Roman"/>
              </a:rPr>
              <a:t>S. typhi</a:t>
            </a:r>
            <a:r>
              <a:rPr lang="en" sz="2800" dirty="0">
                <a:solidFill>
                  <a:schemeClr val="dk1"/>
                </a:solidFill>
                <a:latin typeface="Times New Roman"/>
                <a:ea typeface="Times New Roman"/>
                <a:cs typeface="Times New Roman"/>
                <a:sym typeface="Times New Roman"/>
              </a:rPr>
              <a:t>, reducing disease in third-world countries by making food and water safer to consume. </a:t>
            </a:r>
            <a:endParaRPr sz="2800" dirty="0">
              <a:solidFill>
                <a:schemeClr val="dk2"/>
              </a:solidFill>
              <a:latin typeface="Times New Roman"/>
              <a:ea typeface="Times New Roman"/>
              <a:cs typeface="Times New Roman"/>
              <a:sym typeface="Times New Roman"/>
            </a:endParaRPr>
          </a:p>
        </p:txBody>
      </p:sp>
      <p:sp>
        <p:nvSpPr>
          <p:cNvPr id="72" name="Google Shape;72;g1efd191b55a_0_0"/>
          <p:cNvSpPr/>
          <p:nvPr/>
        </p:nvSpPr>
        <p:spPr>
          <a:xfrm>
            <a:off x="19330475" y="12834313"/>
            <a:ext cx="2789400" cy="567000"/>
          </a:xfrm>
          <a:prstGeom prst="leftArrow">
            <a:avLst>
              <a:gd name="adj1" fmla="val 50000"/>
              <a:gd name="adj2" fmla="val 50000"/>
            </a:avLst>
          </a:prstGeom>
          <a:solidFill>
            <a:srgbClr val="D9EAD3"/>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Times New Roman"/>
                <a:ea typeface="Times New Roman"/>
                <a:cs typeface="Times New Roman"/>
                <a:sym typeface="Times New Roman"/>
              </a:rPr>
              <a:t>Glucose</a:t>
            </a:r>
            <a:endParaRPr sz="2800">
              <a:latin typeface="Times New Roman"/>
              <a:ea typeface="Times New Roman"/>
              <a:cs typeface="Times New Roman"/>
              <a:sym typeface="Times New Roman"/>
            </a:endParaRPr>
          </a:p>
        </p:txBody>
      </p:sp>
      <p:pic>
        <p:nvPicPr>
          <p:cNvPr id="73" name="Google Shape;73;g1efd191b55a_0_0"/>
          <p:cNvPicPr preferRelativeResize="0"/>
          <p:nvPr/>
        </p:nvPicPr>
        <p:blipFill rotWithShape="1">
          <a:blip r:embed="rId13">
            <a:alphaModFix/>
          </a:blip>
          <a:srcRect l="11907" t="35860" r="6532" b="54239"/>
          <a:stretch/>
        </p:blipFill>
        <p:spPr>
          <a:xfrm>
            <a:off x="13477525" y="13664363"/>
            <a:ext cx="5270300" cy="1021395"/>
          </a:xfrm>
          <a:prstGeom prst="rect">
            <a:avLst/>
          </a:prstGeom>
          <a:noFill/>
          <a:ln>
            <a:noFill/>
          </a:ln>
        </p:spPr>
      </p:pic>
      <p:sp>
        <p:nvSpPr>
          <p:cNvPr id="74" name="Google Shape;74;g1efd191b55a_0_0"/>
          <p:cNvSpPr/>
          <p:nvPr/>
        </p:nvSpPr>
        <p:spPr>
          <a:xfrm>
            <a:off x="19330475" y="13974575"/>
            <a:ext cx="2789400" cy="567000"/>
          </a:xfrm>
          <a:prstGeom prst="leftArrow">
            <a:avLst>
              <a:gd name="adj1" fmla="val 50000"/>
              <a:gd name="adj2" fmla="val 50000"/>
            </a:avLst>
          </a:prstGeom>
          <a:solidFill>
            <a:srgbClr val="D9EAD3"/>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Times New Roman"/>
                <a:ea typeface="Times New Roman"/>
                <a:cs typeface="Times New Roman"/>
                <a:sym typeface="Times New Roman"/>
              </a:rPr>
              <a:t>NaCl</a:t>
            </a:r>
            <a:endParaRPr sz="2800">
              <a:latin typeface="Times New Roman"/>
              <a:ea typeface="Times New Roman"/>
              <a:cs typeface="Times New Roman"/>
              <a:sym typeface="Times New Roman"/>
            </a:endParaRPr>
          </a:p>
        </p:txBody>
      </p:sp>
      <p:sp>
        <p:nvSpPr>
          <p:cNvPr id="75" name="Google Shape;75;g1efd191b55a_0_0"/>
          <p:cNvSpPr txBox="1"/>
          <p:nvPr/>
        </p:nvSpPr>
        <p:spPr>
          <a:xfrm>
            <a:off x="12894875" y="14876363"/>
            <a:ext cx="6435600" cy="56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dk1"/>
                </a:solidFill>
                <a:latin typeface="Times New Roman"/>
                <a:ea typeface="Times New Roman"/>
                <a:cs typeface="Times New Roman"/>
                <a:sym typeface="Times New Roman"/>
              </a:rPr>
              <a:t>Increasing dilution from left to right. Images taken after three days of incubation</a:t>
            </a:r>
            <a:endParaRPr sz="2800" dirty="0">
              <a:solidFill>
                <a:schemeClr val="dk1"/>
              </a:solidFill>
              <a:latin typeface="Times New Roman"/>
              <a:ea typeface="Times New Roman"/>
              <a:cs typeface="Times New Roman"/>
              <a:sym typeface="Times New Roman"/>
            </a:endParaRPr>
          </a:p>
        </p:txBody>
      </p:sp>
      <p:pic>
        <p:nvPicPr>
          <p:cNvPr id="76" name="Google Shape;76;g1efd191b55a_0_0"/>
          <p:cNvPicPr preferRelativeResize="0"/>
          <p:nvPr/>
        </p:nvPicPr>
        <p:blipFill rotWithShape="1">
          <a:blip r:embed="rId14">
            <a:alphaModFix/>
          </a:blip>
          <a:srcRect r="960"/>
          <a:stretch/>
        </p:blipFill>
        <p:spPr>
          <a:xfrm>
            <a:off x="12621138" y="2690665"/>
            <a:ext cx="10506161" cy="7344125"/>
          </a:xfrm>
          <a:prstGeom prst="rect">
            <a:avLst/>
          </a:prstGeom>
          <a:noFill/>
          <a:ln w="76200" cap="flat" cmpd="sng">
            <a:solidFill>
              <a:srgbClr val="FFE599"/>
            </a:solidFill>
            <a:prstDash val="solid"/>
            <a:round/>
            <a:headEnd type="none" w="sm" len="sm"/>
            <a:tailEnd type="none" w="sm" len="sm"/>
          </a:ln>
        </p:spPr>
      </p:pic>
      <p:sp>
        <p:nvSpPr>
          <p:cNvPr id="77" name="Google Shape;77;g1efd191b55a_0_0"/>
          <p:cNvSpPr txBox="1"/>
          <p:nvPr/>
        </p:nvSpPr>
        <p:spPr>
          <a:xfrm>
            <a:off x="12804975" y="15795175"/>
            <a:ext cx="9619500" cy="252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dk1"/>
                </a:solidFill>
                <a:latin typeface="Times New Roman"/>
                <a:ea typeface="Times New Roman"/>
                <a:cs typeface="Times New Roman"/>
                <a:sym typeface="Times New Roman"/>
              </a:rPr>
              <a:t>Glucose and NaCl had a nearly identical impact on</a:t>
            </a:r>
            <a:r>
              <a:rPr lang="en" sz="2800" i="1" dirty="0">
                <a:solidFill>
                  <a:schemeClr val="dk1"/>
                </a:solidFill>
                <a:latin typeface="Times New Roman"/>
                <a:ea typeface="Times New Roman"/>
                <a:cs typeface="Times New Roman"/>
                <a:sym typeface="Times New Roman"/>
              </a:rPr>
              <a:t> S. cerevisiae </a:t>
            </a:r>
            <a:r>
              <a:rPr lang="en" sz="2800" dirty="0">
                <a:solidFill>
                  <a:schemeClr val="dk1"/>
                </a:solidFill>
                <a:latin typeface="Times New Roman"/>
                <a:ea typeface="Times New Roman"/>
                <a:cs typeface="Times New Roman"/>
                <a:sym typeface="Times New Roman"/>
              </a:rPr>
              <a:t>growth, as seen in comparison to the control. LPS slightly decreased </a:t>
            </a:r>
            <a:r>
              <a:rPr lang="en" sz="2800" i="1" dirty="0">
                <a:solidFill>
                  <a:schemeClr val="dk1"/>
                </a:solidFill>
                <a:latin typeface="Times New Roman"/>
                <a:ea typeface="Times New Roman"/>
                <a:cs typeface="Times New Roman"/>
                <a:sym typeface="Times New Roman"/>
              </a:rPr>
              <a:t>S. cerevisiae</a:t>
            </a:r>
            <a:r>
              <a:rPr lang="en" sz="2800" dirty="0">
                <a:solidFill>
                  <a:schemeClr val="dk1"/>
                </a:solidFill>
                <a:latin typeface="Times New Roman"/>
                <a:ea typeface="Times New Roman"/>
                <a:cs typeface="Times New Roman"/>
                <a:sym typeface="Times New Roman"/>
              </a:rPr>
              <a:t> viability, but yeast growth was not significantly impeded. This preliminary experiment indicates that S. cerevisiae will survive contact with LPS during detection and that</a:t>
            </a:r>
            <a:r>
              <a:rPr lang="en" sz="2800" i="1" dirty="0">
                <a:solidFill>
                  <a:schemeClr val="dk1"/>
                </a:solidFill>
                <a:latin typeface="Times New Roman"/>
                <a:ea typeface="Times New Roman"/>
                <a:cs typeface="Times New Roman"/>
                <a:sym typeface="Times New Roman"/>
              </a:rPr>
              <a:t> S. cerevisiae</a:t>
            </a:r>
            <a:r>
              <a:rPr lang="en" sz="2800" dirty="0">
                <a:solidFill>
                  <a:schemeClr val="dk1"/>
                </a:solidFill>
                <a:latin typeface="Times New Roman"/>
                <a:ea typeface="Times New Roman"/>
                <a:cs typeface="Times New Roman"/>
                <a:sym typeface="Times New Roman"/>
              </a:rPr>
              <a:t> is a suitable chassis for out detector.</a:t>
            </a:r>
            <a:r>
              <a:rPr lang="en" sz="2800" dirty="0">
                <a:solidFill>
                  <a:schemeClr val="dk2"/>
                </a:solidFill>
                <a:latin typeface="Times New Roman"/>
                <a:ea typeface="Times New Roman"/>
                <a:cs typeface="Times New Roman"/>
                <a:sym typeface="Times New Roman"/>
              </a:rPr>
              <a:t> </a:t>
            </a:r>
            <a:endParaRPr sz="2800" dirty="0">
              <a:solidFill>
                <a:schemeClr val="dk2"/>
              </a:solidFill>
              <a:latin typeface="Times New Roman"/>
              <a:ea typeface="Times New Roman"/>
              <a:cs typeface="Times New Roman"/>
              <a:sym typeface="Times New Roman"/>
            </a:endParaRPr>
          </a:p>
        </p:txBody>
      </p:sp>
      <p:pic>
        <p:nvPicPr>
          <p:cNvPr id="78" name="Google Shape;78;g1efd191b55a_0_0"/>
          <p:cNvPicPr preferRelativeResize="0"/>
          <p:nvPr/>
        </p:nvPicPr>
        <p:blipFill>
          <a:blip r:embed="rId15">
            <a:alphaModFix/>
          </a:blip>
          <a:stretch>
            <a:fillRect/>
          </a:stretch>
        </p:blipFill>
        <p:spPr>
          <a:xfrm>
            <a:off x="28451062" y="13778675"/>
            <a:ext cx="3385025" cy="3385000"/>
          </a:xfrm>
          <a:prstGeom prst="rect">
            <a:avLst/>
          </a:prstGeom>
          <a:noFill/>
          <a:ln>
            <a:noFill/>
          </a:ln>
        </p:spPr>
      </p:pic>
      <p:cxnSp>
        <p:nvCxnSpPr>
          <p:cNvPr id="79" name="Google Shape;79;g1efd191b55a_0_0"/>
          <p:cNvCxnSpPr/>
          <p:nvPr/>
        </p:nvCxnSpPr>
        <p:spPr>
          <a:xfrm rot="10800000">
            <a:off x="19359250" y="6938675"/>
            <a:ext cx="338700" cy="300"/>
          </a:xfrm>
          <a:prstGeom prst="straightConnector1">
            <a:avLst/>
          </a:prstGeom>
          <a:noFill/>
          <a:ln w="38100" cap="flat" cmpd="sng">
            <a:solidFill>
              <a:schemeClr val="dk1"/>
            </a:solidFill>
            <a:prstDash val="solid"/>
            <a:round/>
            <a:headEnd type="none" w="med" len="med"/>
            <a:tailEnd type="none" w="med" len="med"/>
          </a:ln>
        </p:spPr>
      </p:cxnSp>
      <p:cxnSp>
        <p:nvCxnSpPr>
          <p:cNvPr id="80" name="Google Shape;80;g1efd191b55a_0_0"/>
          <p:cNvCxnSpPr/>
          <p:nvPr/>
        </p:nvCxnSpPr>
        <p:spPr>
          <a:xfrm rot="10800000">
            <a:off x="19390600" y="7478800"/>
            <a:ext cx="2760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772</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3</cp:revision>
  <dcterms:modified xsi:type="dcterms:W3CDTF">2024-03-07T22:38:20Z</dcterms:modified>
</cp:coreProperties>
</file>