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Lst>
  <p:sldSz cy="21067700" cx="3746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GoogleSlidesCustomDataVersion2">
      <go:slidesCustomData xmlns:go="http://customooxmlschemas.google.com/" r:id="rId8" roundtripDataSignature="AMtx7mg66v26IS7KDZdZtJX+0KueuUxh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efd191b55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efd191b5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6b147ed53e_1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26b147ed53e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4" y="3049771"/>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3"/>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5" name="Google Shape;15;p5"/>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6" name="Google Shape;16;p5"/>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9" name="Google Shape;19;p4"/>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6"/>
          <p:cNvSpPr txBox="1"/>
          <p:nvPr>
            <p:ph idx="1" type="body"/>
          </p:nvPr>
        </p:nvSpPr>
        <p:spPr>
          <a:xfrm>
            <a:off x="1277051"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6"/>
          <p:cNvSpPr txBox="1"/>
          <p:nvPr>
            <p:ph idx="2" type="body"/>
          </p:nvPr>
        </p:nvSpPr>
        <p:spPr>
          <a:xfrm>
            <a:off x="19798579"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6"/>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7"/>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1"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8"/>
          <p:cNvSpPr txBox="1"/>
          <p:nvPr>
            <p:ph idx="1" type="body"/>
          </p:nvPr>
        </p:nvSpPr>
        <p:spPr>
          <a:xfrm>
            <a:off x="1277051"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8"/>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9"/>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896"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10"/>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10"/>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10"/>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1" y="17328384"/>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1"/>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4.png"/><Relationship Id="rId13" Type="http://schemas.openxmlformats.org/officeDocument/2006/relationships/image" Target="../media/image16.png"/><Relationship Id="rId12"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9.jpg"/><Relationship Id="rId9" Type="http://schemas.openxmlformats.org/officeDocument/2006/relationships/image" Target="../media/image1.png"/><Relationship Id="rId5" Type="http://schemas.openxmlformats.org/officeDocument/2006/relationships/image" Target="../media/image12.jpg"/><Relationship Id="rId6" Type="http://schemas.openxmlformats.org/officeDocument/2006/relationships/image" Target="../media/image10.png"/><Relationship Id="rId7" Type="http://schemas.openxmlformats.org/officeDocument/2006/relationships/image" Target="../media/image8.png"/><Relationship Id="rId8" Type="http://schemas.openxmlformats.org/officeDocument/2006/relationships/image" Target="../media/image2.png"/></Relationships>
</file>

<file path=ppt/slides/_rels/slide2.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8.png"/><Relationship Id="rId13" Type="http://schemas.openxmlformats.org/officeDocument/2006/relationships/image" Target="../media/image11.png"/><Relationship Id="rId12"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21.png"/><Relationship Id="rId9" Type="http://schemas.openxmlformats.org/officeDocument/2006/relationships/image" Target="../media/image10.png"/><Relationship Id="rId15" Type="http://schemas.openxmlformats.org/officeDocument/2006/relationships/image" Target="../media/image14.png"/><Relationship Id="rId14" Type="http://schemas.openxmlformats.org/officeDocument/2006/relationships/image" Target="../media/image15.png"/><Relationship Id="rId16" Type="http://schemas.openxmlformats.org/officeDocument/2006/relationships/image" Target="../media/image2.png"/><Relationship Id="rId5" Type="http://schemas.openxmlformats.org/officeDocument/2006/relationships/hyperlink" Target="https://link.springer.com/article/10.1007/s00299-020-02570-8" TargetMode="External"/><Relationship Id="rId6" Type="http://schemas.openxmlformats.org/officeDocument/2006/relationships/hyperlink" Target="https://link.springer.com/article/10.1007/s00299-020-02570-8" TargetMode="External"/><Relationship Id="rId7" Type="http://schemas.openxmlformats.org/officeDocument/2006/relationships/image" Target="../media/image19.jpg"/><Relationship Id="rId8"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pic>
        <p:nvPicPr>
          <p:cNvPr id="54" name="Google Shape;54;g1efd191b55a_0_0"/>
          <p:cNvPicPr preferRelativeResize="0"/>
          <p:nvPr/>
        </p:nvPicPr>
        <p:blipFill rotWithShape="1">
          <a:blip r:embed="rId3">
            <a:alphaModFix/>
          </a:blip>
          <a:srcRect b="-9660" l="0" r="0" t="0"/>
          <a:stretch/>
        </p:blipFill>
        <p:spPr>
          <a:xfrm>
            <a:off x="1431503" y="-697118"/>
            <a:ext cx="7090606" cy="2789977"/>
          </a:xfrm>
          <a:prstGeom prst="rect">
            <a:avLst/>
          </a:prstGeom>
          <a:noFill/>
          <a:ln>
            <a:noFill/>
          </a:ln>
        </p:spPr>
      </p:pic>
      <p:pic>
        <p:nvPicPr>
          <p:cNvPr id="55" name="Google Shape;55;g1efd191b55a_0_0"/>
          <p:cNvPicPr preferRelativeResize="0"/>
          <p:nvPr/>
        </p:nvPicPr>
        <p:blipFill rotWithShape="1">
          <a:blip r:embed="rId4">
            <a:alphaModFix/>
          </a:blip>
          <a:srcRect b="21909" l="9561" r="11287" t="13888"/>
          <a:stretch/>
        </p:blipFill>
        <p:spPr>
          <a:xfrm>
            <a:off x="1781434" y="18396253"/>
            <a:ext cx="5963315" cy="2446248"/>
          </a:xfrm>
          <a:prstGeom prst="rect">
            <a:avLst/>
          </a:prstGeom>
          <a:noFill/>
          <a:ln>
            <a:noFill/>
          </a:ln>
        </p:spPr>
      </p:pic>
      <p:sp>
        <p:nvSpPr>
          <p:cNvPr id="56" name="Google Shape;56;g1efd191b55a_0_0"/>
          <p:cNvSpPr txBox="1"/>
          <p:nvPr/>
        </p:nvSpPr>
        <p:spPr>
          <a:xfrm>
            <a:off x="502925" y="1962025"/>
            <a:ext cx="10782300" cy="5410200"/>
          </a:xfrm>
          <a:prstGeom prst="rect">
            <a:avLst/>
          </a:prstGeom>
          <a:noFill/>
          <a:ln cap="flat" cmpd="sng" w="38100">
            <a:solidFill>
              <a:schemeClr val="accent3"/>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000"/>
              <a:buFont typeface="Arial"/>
              <a:buNone/>
            </a:pPr>
            <a:r>
              <a:rPr b="1" i="0" lang="en" sz="3000" u="none" cap="none" strike="noStrike">
                <a:solidFill>
                  <a:srgbClr val="000000"/>
                </a:solidFill>
                <a:latin typeface="Calibri"/>
                <a:ea typeface="Calibri"/>
                <a:cs typeface="Calibri"/>
                <a:sym typeface="Calibri"/>
              </a:rPr>
              <a:t>We are working on developing an </a:t>
            </a:r>
            <a:r>
              <a:rPr b="1" i="1" lang="en" sz="3000" u="none" cap="none" strike="noStrike">
                <a:solidFill>
                  <a:srgbClr val="000000"/>
                </a:solidFill>
                <a:latin typeface="Calibri"/>
                <a:ea typeface="Calibri"/>
                <a:cs typeface="Calibri"/>
                <a:sym typeface="Calibri"/>
              </a:rPr>
              <a:t>E. coli </a:t>
            </a:r>
            <a:r>
              <a:rPr b="1" i="0" lang="en" sz="3000" u="none" cap="none" strike="noStrike">
                <a:solidFill>
                  <a:srgbClr val="000000"/>
                </a:solidFill>
                <a:latin typeface="Calibri"/>
                <a:ea typeface="Calibri"/>
                <a:cs typeface="Calibri"/>
                <a:sym typeface="Calibri"/>
              </a:rPr>
              <a:t>that uses different Mer proteins to break down the methylmercury found in fish into a less toxic form of mercury. Fish are soaked in this </a:t>
            </a:r>
            <a:r>
              <a:rPr b="1" i="1" lang="en" sz="3000" u="none" cap="none" strike="noStrike">
                <a:solidFill>
                  <a:srgbClr val="000000"/>
                </a:solidFill>
                <a:latin typeface="Calibri"/>
                <a:ea typeface="Calibri"/>
                <a:cs typeface="Calibri"/>
                <a:sym typeface="Calibri"/>
              </a:rPr>
              <a:t>E. coli </a:t>
            </a:r>
            <a:r>
              <a:rPr b="1" i="0" lang="en" sz="3000" u="none" cap="none" strike="noStrike">
                <a:solidFill>
                  <a:srgbClr val="000000"/>
                </a:solidFill>
                <a:latin typeface="Calibri"/>
                <a:ea typeface="Calibri"/>
                <a:cs typeface="Calibri"/>
                <a:sym typeface="Calibri"/>
              </a:rPr>
              <a:t>solution in order to break down the methylmercury and then cooked to remove all the </a:t>
            </a:r>
            <a:r>
              <a:rPr b="1" i="1" lang="en" sz="3000" u="none" cap="none" strike="noStrike">
                <a:solidFill>
                  <a:srgbClr val="000000"/>
                </a:solidFill>
                <a:latin typeface="Calibri"/>
                <a:ea typeface="Calibri"/>
                <a:cs typeface="Calibri"/>
                <a:sym typeface="Calibri"/>
              </a:rPr>
              <a:t>E. coli</a:t>
            </a:r>
            <a:r>
              <a:rPr b="1" i="0" lang="en" sz="3000" u="none" cap="none" strike="noStrike">
                <a:solidFill>
                  <a:srgbClr val="000000"/>
                </a:solidFill>
                <a:latin typeface="Calibri"/>
                <a:ea typeface="Calibri"/>
                <a:cs typeface="Calibri"/>
                <a:sym typeface="Calibri"/>
              </a:rPr>
              <a:t>, as the bacteria are unable to survive in higher temperatures. Our project is used to prevent mercury contamination and mercury poisoning in food. Mercury poisoning is a lethal condition when it isn't addressed, especially in shoreline and fish reliant countries. This plan is an efficient treatment process to ensure food safety.</a:t>
            </a:r>
            <a:endParaRPr b="1"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endParaRPr>
          </a:p>
        </p:txBody>
      </p:sp>
      <p:sp>
        <p:nvSpPr>
          <p:cNvPr id="57" name="Google Shape;57;g1efd191b55a_0_0"/>
          <p:cNvSpPr txBox="1"/>
          <p:nvPr/>
        </p:nvSpPr>
        <p:spPr>
          <a:xfrm>
            <a:off x="10696885" y="119178"/>
            <a:ext cx="15656100" cy="2529000"/>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chemeClr val="dk1"/>
              </a:buClr>
              <a:buSzPts val="500"/>
              <a:buFont typeface="Arial"/>
              <a:buNone/>
            </a:pPr>
            <a:r>
              <a:rPr i="0" lang="en" sz="8300" u="none" cap="none" strike="noStrike">
                <a:solidFill>
                  <a:srgbClr val="A64D79"/>
                </a:solidFill>
                <a:latin typeface="Impact"/>
                <a:ea typeface="Impact"/>
                <a:cs typeface="Impact"/>
                <a:sym typeface="Impact"/>
              </a:rPr>
              <a:t>DETOX-I-FISH</a:t>
            </a:r>
            <a:endParaRPr i="0" sz="8300" u="none" cap="none" strike="noStrike">
              <a:solidFill>
                <a:srgbClr val="A64D79"/>
              </a:solidFill>
              <a:latin typeface="Impact"/>
              <a:ea typeface="Impact"/>
              <a:cs typeface="Impact"/>
              <a:sym typeface="Impact"/>
            </a:endParaRPr>
          </a:p>
          <a:p>
            <a:pPr indent="0" lvl="0" marL="0" marR="0" rtl="0" algn="ctr">
              <a:lnSpc>
                <a:spcPct val="100000"/>
              </a:lnSpc>
              <a:spcBef>
                <a:spcPts val="0"/>
              </a:spcBef>
              <a:spcAft>
                <a:spcPts val="0"/>
              </a:spcAft>
              <a:buClr>
                <a:schemeClr val="dk1"/>
              </a:buClr>
              <a:buSzPts val="400"/>
              <a:buFont typeface="Arial"/>
              <a:buNone/>
            </a:pPr>
            <a:r>
              <a:rPr i="0" lang="en" sz="2100" u="none" cap="none" strike="noStrike">
                <a:solidFill>
                  <a:schemeClr val="dk1"/>
                </a:solidFill>
                <a:latin typeface="Calibri"/>
                <a:ea typeface="Calibri"/>
                <a:cs typeface="Calibri"/>
                <a:sym typeface="Calibri"/>
              </a:rPr>
              <a:t>Tessica Selvaganesan, Aditya Mukker, Ayan Ragunathan, Aditi Pabidi, Daksh Reddy, David Park, Keerthana Anumukonda, Julia Crossen, and Kensley Burke, supervised by Catherine Sharer, Pam Seeley, and Dr. Kristin Jenkins (BioMADE)</a:t>
            </a:r>
            <a:endParaRPr i="0" sz="2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400"/>
              <a:buFont typeface="Arial"/>
              <a:buNone/>
            </a:pPr>
            <a:r>
              <a:rPr b="1" i="0" lang="en" sz="2300" u="none" cap="none" strike="noStrike">
                <a:solidFill>
                  <a:srgbClr val="A64D79"/>
                </a:solidFill>
              </a:rPr>
              <a:t>Lambert High School, Suwanee, Georgia, United States</a:t>
            </a:r>
            <a:endParaRPr b="1" i="0" sz="2300" u="none" cap="none" strike="noStrike">
              <a:solidFill>
                <a:srgbClr val="A64D79"/>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968"/>
              <a:buFont typeface="Arial"/>
              <a:buNone/>
            </a:pPr>
            <a:r>
              <a:t/>
            </a:r>
            <a:endParaRPr b="1" i="0" sz="3968" u="none" cap="none" strike="noStrike">
              <a:solidFill>
                <a:srgbClr val="000000"/>
              </a:solidFill>
              <a:latin typeface="Arial"/>
              <a:ea typeface="Arial"/>
              <a:cs typeface="Arial"/>
              <a:sym typeface="Arial"/>
            </a:endParaRPr>
          </a:p>
        </p:txBody>
      </p:sp>
      <p:sp>
        <p:nvSpPr>
          <p:cNvPr id="58" name="Google Shape;58;g1efd191b55a_0_0"/>
          <p:cNvSpPr txBox="1"/>
          <p:nvPr/>
        </p:nvSpPr>
        <p:spPr>
          <a:xfrm>
            <a:off x="9523675" y="8829850"/>
            <a:ext cx="14698500" cy="9020100"/>
          </a:xfrm>
          <a:prstGeom prst="rect">
            <a:avLst/>
          </a:prstGeom>
          <a:noFill/>
          <a:ln cap="flat" cmpd="sng" w="38100">
            <a:solidFill>
              <a:schemeClr val="accent3"/>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300"/>
              <a:buFont typeface="Arial"/>
              <a:buNone/>
            </a:pPr>
            <a:r>
              <a:rPr b="1" i="0" lang="en" sz="3400" u="none" cap="none" strike="noStrike">
                <a:solidFill>
                  <a:schemeClr val="dk1"/>
                </a:solidFill>
                <a:latin typeface="Calibri"/>
                <a:ea typeface="Calibri"/>
                <a:cs typeface="Calibri"/>
                <a:sym typeface="Calibri"/>
              </a:rPr>
              <a:t>Problem</a:t>
            </a:r>
            <a:endParaRPr b="1" i="0" sz="3400" u="none" cap="none" strike="noStrike">
              <a:solidFill>
                <a:schemeClr val="dk1"/>
              </a:solidFill>
              <a:latin typeface="Calibri"/>
              <a:ea typeface="Calibri"/>
              <a:cs typeface="Calibri"/>
              <a:sym typeface="Calibri"/>
            </a:endParaRPr>
          </a:p>
          <a:p>
            <a:pPr indent="-114300" lvl="0" marL="114300" marR="0" rtl="0" algn="ctr">
              <a:lnSpc>
                <a:spcPct val="100000"/>
              </a:lnSpc>
              <a:spcBef>
                <a:spcPts val="0"/>
              </a:spcBef>
              <a:spcAft>
                <a:spcPts val="0"/>
              </a:spcAft>
              <a:buClr>
                <a:schemeClr val="dk1"/>
              </a:buClr>
              <a:buSzPts val="3300"/>
              <a:buFont typeface="Calibri"/>
              <a:buChar char="●"/>
            </a:pPr>
            <a:r>
              <a:rPr b="0" i="0" lang="en" sz="3300" u="none" cap="none" strike="noStrike">
                <a:solidFill>
                  <a:schemeClr val="dk1"/>
                </a:solidFill>
                <a:latin typeface="Calibri"/>
                <a:ea typeface="Calibri"/>
                <a:cs typeface="Calibri"/>
                <a:sym typeface="Calibri"/>
              </a:rPr>
              <a:t>Biomagnification of materials-specifically mercury in fish </a:t>
            </a:r>
            <a:endParaRPr b="0" i="0" sz="3300" u="none" cap="none" strike="noStrike">
              <a:solidFill>
                <a:schemeClr val="dk1"/>
              </a:solidFill>
              <a:latin typeface="Calibri"/>
              <a:ea typeface="Calibri"/>
              <a:cs typeface="Calibri"/>
              <a:sym typeface="Calibri"/>
            </a:endParaRPr>
          </a:p>
          <a:p>
            <a:pPr indent="-114300" lvl="0" marL="114300" marR="0" rtl="0" algn="ctr">
              <a:lnSpc>
                <a:spcPct val="100000"/>
              </a:lnSpc>
              <a:spcBef>
                <a:spcPts val="0"/>
              </a:spcBef>
              <a:spcAft>
                <a:spcPts val="0"/>
              </a:spcAft>
              <a:buClr>
                <a:schemeClr val="dk1"/>
              </a:buClr>
              <a:buSzPts val="3300"/>
              <a:buFont typeface="Calibri"/>
              <a:buChar char="●"/>
            </a:pPr>
            <a:r>
              <a:rPr b="0" i="0" lang="en" sz="3300" u="none" cap="none" strike="noStrike">
                <a:solidFill>
                  <a:schemeClr val="dk1"/>
                </a:solidFill>
                <a:latin typeface="Calibri"/>
                <a:ea typeface="Calibri"/>
                <a:cs typeface="Calibri"/>
                <a:sym typeface="Calibri"/>
              </a:rPr>
              <a:t>69 studies of 129 food webs confirm that mercury biomagnification in marine ecosystems is steadily worsening. </a:t>
            </a:r>
            <a:endParaRPr b="0" i="0" sz="3300" u="none" cap="none" strike="noStrike">
              <a:solidFill>
                <a:schemeClr val="dk1"/>
              </a:solidFill>
              <a:latin typeface="Calibri"/>
              <a:ea typeface="Calibri"/>
              <a:cs typeface="Calibri"/>
              <a:sym typeface="Calibri"/>
            </a:endParaRPr>
          </a:p>
          <a:p>
            <a:pPr indent="-114300" lvl="0" marL="114300" marR="0" rtl="0" algn="ctr">
              <a:lnSpc>
                <a:spcPct val="100000"/>
              </a:lnSpc>
              <a:spcBef>
                <a:spcPts val="0"/>
              </a:spcBef>
              <a:spcAft>
                <a:spcPts val="0"/>
              </a:spcAft>
              <a:buClr>
                <a:schemeClr val="dk1"/>
              </a:buClr>
              <a:buSzPts val="3300"/>
              <a:buFont typeface="Calibri"/>
              <a:buChar char="●"/>
            </a:pPr>
            <a:r>
              <a:rPr b="0" i="0" lang="en" sz="3300" u="none" cap="none" strike="noStrike">
                <a:solidFill>
                  <a:schemeClr val="dk1"/>
                </a:solidFill>
                <a:latin typeface="Calibri"/>
                <a:ea typeface="Calibri"/>
                <a:cs typeface="Calibri"/>
                <a:sym typeface="Calibri"/>
              </a:rPr>
              <a:t>Issue for people because mercury is toxic and jeopardizes brain development.</a:t>
            </a:r>
            <a:endParaRPr b="0" i="0" sz="33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300"/>
              <a:buFont typeface="Arial"/>
              <a:buNone/>
            </a:pPr>
            <a:r>
              <a:rPr b="1" i="0" lang="en" sz="3400" u="none" cap="none" strike="noStrike">
                <a:solidFill>
                  <a:schemeClr val="dk1"/>
                </a:solidFill>
                <a:latin typeface="Calibri"/>
                <a:ea typeface="Calibri"/>
                <a:cs typeface="Calibri"/>
                <a:sym typeface="Calibri"/>
              </a:rPr>
              <a:t>Solution</a:t>
            </a:r>
            <a:endParaRPr b="1" i="0" sz="3400" u="none" cap="none" strike="noStrike">
              <a:solidFill>
                <a:schemeClr val="dk1"/>
              </a:solidFill>
              <a:latin typeface="Calibri"/>
              <a:ea typeface="Calibri"/>
              <a:cs typeface="Calibri"/>
              <a:sym typeface="Calibri"/>
            </a:endParaRPr>
          </a:p>
          <a:p>
            <a:pPr indent="-114300" lvl="0" marL="114300" marR="0" rtl="0" algn="ctr">
              <a:lnSpc>
                <a:spcPct val="100000"/>
              </a:lnSpc>
              <a:spcBef>
                <a:spcPts val="0"/>
              </a:spcBef>
              <a:spcAft>
                <a:spcPts val="0"/>
              </a:spcAft>
              <a:buClr>
                <a:schemeClr val="dk1"/>
              </a:buClr>
              <a:buSzPts val="3300"/>
              <a:buFont typeface="Calibri"/>
              <a:buChar char="●"/>
            </a:pPr>
            <a:r>
              <a:rPr b="0" i="0" lang="en" sz="3300" u="none" cap="none" strike="noStrike">
                <a:solidFill>
                  <a:schemeClr val="dk1"/>
                </a:solidFill>
                <a:latin typeface="Calibri"/>
                <a:ea typeface="Calibri"/>
                <a:cs typeface="Calibri"/>
                <a:sym typeface="Calibri"/>
              </a:rPr>
              <a:t>Bioengineer </a:t>
            </a:r>
            <a:r>
              <a:rPr b="0" i="1" lang="en" sz="3300" u="none" cap="none" strike="noStrike">
                <a:solidFill>
                  <a:schemeClr val="dk1"/>
                </a:solidFill>
                <a:latin typeface="Calibri"/>
                <a:ea typeface="Calibri"/>
                <a:cs typeface="Calibri"/>
                <a:sym typeface="Calibri"/>
              </a:rPr>
              <a:t>E. coli</a:t>
            </a:r>
            <a:r>
              <a:rPr b="0" i="0" lang="en" sz="3300" u="none" cap="none" strike="noStrike">
                <a:solidFill>
                  <a:schemeClr val="dk1"/>
                </a:solidFill>
                <a:latin typeface="Calibri"/>
                <a:ea typeface="Calibri"/>
                <a:cs typeface="Calibri"/>
                <a:sym typeface="Calibri"/>
              </a:rPr>
              <a:t> and place it in a suspension that fish can be soaked in as they thaw. </a:t>
            </a:r>
            <a:endParaRPr b="0" i="0" sz="3300" u="none" cap="none" strike="noStrike">
              <a:solidFill>
                <a:schemeClr val="dk1"/>
              </a:solidFill>
              <a:latin typeface="Calibri"/>
              <a:ea typeface="Calibri"/>
              <a:cs typeface="Calibri"/>
              <a:sym typeface="Calibri"/>
            </a:endParaRPr>
          </a:p>
          <a:p>
            <a:pPr indent="-114300" lvl="0" marL="114300" marR="0" rtl="0" algn="ctr">
              <a:lnSpc>
                <a:spcPct val="100000"/>
              </a:lnSpc>
              <a:spcBef>
                <a:spcPts val="0"/>
              </a:spcBef>
              <a:spcAft>
                <a:spcPts val="0"/>
              </a:spcAft>
              <a:buClr>
                <a:schemeClr val="dk1"/>
              </a:buClr>
              <a:buSzPts val="3300"/>
              <a:buFont typeface="Calibri"/>
              <a:buChar char="●"/>
            </a:pPr>
            <a:r>
              <a:rPr b="0" i="0" lang="en" sz="3300" u="none" cap="none" strike="noStrike">
                <a:solidFill>
                  <a:schemeClr val="dk1"/>
                </a:solidFill>
                <a:latin typeface="Calibri"/>
                <a:ea typeface="Calibri"/>
                <a:cs typeface="Calibri"/>
                <a:sym typeface="Calibri"/>
              </a:rPr>
              <a:t>This occurs before the fish are sterilized and canned, so it would not affect the safety or quality of the food. </a:t>
            </a:r>
            <a:endParaRPr b="0" i="0" sz="3300" u="none" cap="none" strike="noStrike">
              <a:solidFill>
                <a:schemeClr val="dk1"/>
              </a:solidFill>
              <a:latin typeface="Calibri"/>
              <a:ea typeface="Calibri"/>
              <a:cs typeface="Calibri"/>
              <a:sym typeface="Calibri"/>
            </a:endParaRPr>
          </a:p>
          <a:p>
            <a:pPr indent="-114300" lvl="0" marL="114300" marR="0" rtl="0" algn="ctr">
              <a:lnSpc>
                <a:spcPct val="100000"/>
              </a:lnSpc>
              <a:spcBef>
                <a:spcPts val="0"/>
              </a:spcBef>
              <a:spcAft>
                <a:spcPts val="0"/>
              </a:spcAft>
              <a:buClr>
                <a:schemeClr val="dk1"/>
              </a:buClr>
              <a:buSzPts val="3300"/>
              <a:buFont typeface="Calibri"/>
              <a:buChar char="●"/>
            </a:pPr>
            <a:r>
              <a:rPr b="0" i="0" lang="en" sz="3300" u="none" cap="none" strike="noStrike">
                <a:solidFill>
                  <a:schemeClr val="dk1"/>
                </a:solidFill>
                <a:latin typeface="Calibri"/>
                <a:ea typeface="Calibri"/>
                <a:cs typeface="Calibri"/>
                <a:sym typeface="Calibri"/>
              </a:rPr>
              <a:t>Makes seafood a safer and more sustainable option for consumption.</a:t>
            </a:r>
            <a:endParaRPr b="0" i="0" sz="3300" u="none" cap="none" strike="noStrike">
              <a:solidFill>
                <a:schemeClr val="dk1"/>
              </a:solidFill>
              <a:latin typeface="Calibri"/>
              <a:ea typeface="Calibri"/>
              <a:cs typeface="Calibri"/>
              <a:sym typeface="Calibri"/>
            </a:endParaRPr>
          </a:p>
          <a:p>
            <a:pPr indent="-114300" lvl="0" marL="114300" marR="0" rtl="0" algn="ctr">
              <a:lnSpc>
                <a:spcPct val="100000"/>
              </a:lnSpc>
              <a:spcBef>
                <a:spcPts val="0"/>
              </a:spcBef>
              <a:spcAft>
                <a:spcPts val="0"/>
              </a:spcAft>
              <a:buClr>
                <a:schemeClr val="dk1"/>
              </a:buClr>
              <a:buSzPts val="3300"/>
              <a:buFont typeface="Calibri"/>
              <a:buChar char="●"/>
            </a:pPr>
            <a:r>
              <a:rPr b="0" i="0" lang="en" sz="3300" u="none" cap="none" strike="noStrike">
                <a:solidFill>
                  <a:schemeClr val="dk1"/>
                </a:solidFill>
                <a:latin typeface="Calibri"/>
                <a:ea typeface="Calibri"/>
                <a:cs typeface="Calibri"/>
                <a:sym typeface="Calibri"/>
              </a:rPr>
              <a:t>The process can be replicated for detoxification of other heavy metals in a plethora of meats.</a:t>
            </a:r>
            <a:endParaRPr b="0" i="0" sz="3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pic>
        <p:nvPicPr>
          <p:cNvPr id="59" name="Google Shape;59;g1efd191b55a_0_0"/>
          <p:cNvPicPr preferRelativeResize="0"/>
          <p:nvPr/>
        </p:nvPicPr>
        <p:blipFill rotWithShape="1">
          <a:blip r:embed="rId5">
            <a:alphaModFix/>
          </a:blip>
          <a:srcRect b="0" l="0" r="0" t="0"/>
          <a:stretch/>
        </p:blipFill>
        <p:spPr>
          <a:xfrm>
            <a:off x="15983316" y="18756850"/>
            <a:ext cx="3678297" cy="1792600"/>
          </a:xfrm>
          <a:prstGeom prst="rect">
            <a:avLst/>
          </a:prstGeom>
          <a:noFill/>
          <a:ln>
            <a:noFill/>
          </a:ln>
        </p:spPr>
      </p:pic>
      <p:pic>
        <p:nvPicPr>
          <p:cNvPr id="60" name="Google Shape;60;g1efd191b55a_0_0"/>
          <p:cNvPicPr preferRelativeResize="0"/>
          <p:nvPr/>
        </p:nvPicPr>
        <p:blipFill rotWithShape="1">
          <a:blip r:embed="rId6">
            <a:alphaModFix/>
          </a:blip>
          <a:srcRect b="0" l="0" r="0" t="0"/>
          <a:stretch/>
        </p:blipFill>
        <p:spPr>
          <a:xfrm>
            <a:off x="21690171" y="18851801"/>
            <a:ext cx="4192620" cy="1653309"/>
          </a:xfrm>
          <a:prstGeom prst="rect">
            <a:avLst/>
          </a:prstGeom>
          <a:noFill/>
          <a:ln>
            <a:noFill/>
          </a:ln>
        </p:spPr>
      </p:pic>
      <p:pic>
        <p:nvPicPr>
          <p:cNvPr id="61" name="Google Shape;61;g1efd191b55a_0_0"/>
          <p:cNvPicPr preferRelativeResize="0"/>
          <p:nvPr/>
        </p:nvPicPr>
        <p:blipFill rotWithShape="1">
          <a:blip r:embed="rId7">
            <a:alphaModFix/>
          </a:blip>
          <a:srcRect b="0" l="0" r="0" t="0"/>
          <a:stretch/>
        </p:blipFill>
        <p:spPr>
          <a:xfrm>
            <a:off x="8974352" y="18992903"/>
            <a:ext cx="5524448" cy="1792600"/>
          </a:xfrm>
          <a:prstGeom prst="rect">
            <a:avLst/>
          </a:prstGeom>
          <a:noFill/>
          <a:ln>
            <a:noFill/>
          </a:ln>
        </p:spPr>
      </p:pic>
      <p:pic>
        <p:nvPicPr>
          <p:cNvPr id="62" name="Google Shape;62;g1efd191b55a_0_0"/>
          <p:cNvPicPr preferRelativeResize="0"/>
          <p:nvPr/>
        </p:nvPicPr>
        <p:blipFill rotWithShape="1">
          <a:blip r:embed="rId8">
            <a:alphaModFix/>
          </a:blip>
          <a:srcRect b="0" l="0" r="0" t="0"/>
          <a:stretch/>
        </p:blipFill>
        <p:spPr>
          <a:xfrm>
            <a:off x="30836252" y="196718"/>
            <a:ext cx="5270308" cy="950342"/>
          </a:xfrm>
          <a:prstGeom prst="rect">
            <a:avLst/>
          </a:prstGeom>
          <a:noFill/>
          <a:ln>
            <a:noFill/>
          </a:ln>
        </p:spPr>
      </p:pic>
      <p:pic>
        <p:nvPicPr>
          <p:cNvPr id="63" name="Google Shape;63;g1efd191b55a_0_0"/>
          <p:cNvPicPr preferRelativeResize="0"/>
          <p:nvPr/>
        </p:nvPicPr>
        <p:blipFill rotWithShape="1">
          <a:blip r:embed="rId9">
            <a:alphaModFix/>
          </a:blip>
          <a:srcRect b="0" l="0" r="0" t="0"/>
          <a:stretch/>
        </p:blipFill>
        <p:spPr>
          <a:xfrm>
            <a:off x="27812059" y="18756850"/>
            <a:ext cx="1836814" cy="1843210"/>
          </a:xfrm>
          <a:prstGeom prst="rect">
            <a:avLst/>
          </a:prstGeom>
          <a:noFill/>
          <a:ln>
            <a:noFill/>
          </a:ln>
        </p:spPr>
      </p:pic>
      <p:sp>
        <p:nvSpPr>
          <p:cNvPr id="64" name="Google Shape;64;g1efd191b55a_0_0"/>
          <p:cNvSpPr txBox="1"/>
          <p:nvPr/>
        </p:nvSpPr>
        <p:spPr>
          <a:xfrm>
            <a:off x="24605750" y="1722150"/>
            <a:ext cx="11500800" cy="8481300"/>
          </a:xfrm>
          <a:prstGeom prst="rect">
            <a:avLst/>
          </a:prstGeom>
          <a:noFill/>
          <a:ln cap="flat" cmpd="sng" w="28575">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Arial"/>
              <a:buNone/>
            </a:pPr>
            <a:r>
              <a:rPr b="1" i="0" lang="en" sz="2900" u="none" cap="none" strike="noStrike">
                <a:solidFill>
                  <a:schemeClr val="dk1"/>
                </a:solidFill>
                <a:latin typeface="Calibri"/>
                <a:ea typeface="Calibri"/>
                <a:cs typeface="Calibri"/>
                <a:sym typeface="Calibri"/>
              </a:rPr>
              <a:t>Science Content</a:t>
            </a:r>
            <a:endParaRPr b="1" i="0" sz="2900" u="none" cap="none" strike="noStrike">
              <a:solidFill>
                <a:schemeClr val="dk1"/>
              </a:solidFill>
              <a:latin typeface="Calibri"/>
              <a:ea typeface="Calibri"/>
              <a:cs typeface="Calibri"/>
              <a:sym typeface="Calibri"/>
            </a:endParaRPr>
          </a:p>
          <a:p>
            <a:pPr indent="-76200" lvl="0" marL="76200" marR="0" rtl="0" algn="ctr">
              <a:lnSpc>
                <a:spcPct val="100000"/>
              </a:lnSpc>
              <a:spcBef>
                <a:spcPts val="0"/>
              </a:spcBef>
              <a:spcAft>
                <a:spcPts val="0"/>
              </a:spcAft>
              <a:buClr>
                <a:schemeClr val="dk1"/>
              </a:buClr>
              <a:buSzPts val="2800"/>
              <a:buFont typeface="Calibri"/>
              <a:buChar char="●"/>
            </a:pPr>
            <a:r>
              <a:rPr b="0" i="0" lang="en" sz="2800" u="none" cap="none" strike="noStrike">
                <a:solidFill>
                  <a:schemeClr val="dk1"/>
                </a:solidFill>
                <a:latin typeface="Calibri"/>
                <a:ea typeface="Calibri"/>
                <a:cs typeface="Calibri"/>
                <a:sym typeface="Calibri"/>
              </a:rPr>
              <a:t>Experiment details / plans</a:t>
            </a:r>
            <a:endParaRPr b="0" i="0" sz="2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Calibri"/>
              <a:ea typeface="Calibri"/>
              <a:cs typeface="Calibri"/>
              <a:sym typeface="Calibri"/>
            </a:endParaRPr>
          </a:p>
          <a:p>
            <a:pPr indent="-114300" lvl="0" marL="114300" marR="0" rtl="0" algn="ctr">
              <a:lnSpc>
                <a:spcPct val="100000"/>
              </a:lnSpc>
              <a:spcBef>
                <a:spcPts val="0"/>
              </a:spcBef>
              <a:spcAft>
                <a:spcPts val="0"/>
              </a:spcAft>
              <a:buClr>
                <a:schemeClr val="dk1"/>
              </a:buClr>
              <a:buSzPts val="2800"/>
              <a:buFont typeface="Calibri"/>
              <a:buChar char="●"/>
            </a:pPr>
            <a:r>
              <a:rPr b="0" i="0" lang="en" sz="2800" u="none" cap="none" strike="noStrike">
                <a:solidFill>
                  <a:schemeClr val="dk1"/>
                </a:solidFill>
                <a:latin typeface="Calibri"/>
                <a:ea typeface="Calibri"/>
                <a:cs typeface="Calibri"/>
                <a:sym typeface="Calibri"/>
              </a:rPr>
              <a:t>We plan to genetically modify </a:t>
            </a:r>
            <a:r>
              <a:rPr b="0" i="1" lang="en" sz="2800" u="none" cap="none" strike="noStrike">
                <a:solidFill>
                  <a:schemeClr val="dk1"/>
                </a:solidFill>
                <a:latin typeface="Calibri"/>
                <a:ea typeface="Calibri"/>
                <a:cs typeface="Calibri"/>
                <a:sym typeface="Calibri"/>
              </a:rPr>
              <a:t>E. Coli</a:t>
            </a:r>
            <a:r>
              <a:rPr b="0" i="0" lang="en" sz="2800" u="none" cap="none" strike="noStrike">
                <a:solidFill>
                  <a:schemeClr val="dk1"/>
                </a:solidFill>
                <a:latin typeface="Calibri"/>
                <a:ea typeface="Calibri"/>
                <a:cs typeface="Calibri"/>
                <a:sym typeface="Calibri"/>
              </a:rPr>
              <a:t> to produce MerA and MerB using the IGEM Biobuilder part BBa_K2123202. This bacteria would be grown in a suspension so tuna and other fish can be soaked in it. The bacteria would then break down Methylmercury into Elemental Mercury, a less toxic substance. </a:t>
            </a:r>
            <a:endParaRPr b="0" i="0" sz="2800" u="none" cap="none" strike="noStrike">
              <a:solidFill>
                <a:schemeClr val="dk1"/>
              </a:solidFill>
              <a:latin typeface="Calibri"/>
              <a:ea typeface="Calibri"/>
              <a:cs typeface="Calibri"/>
              <a:sym typeface="Calibri"/>
            </a:endParaRPr>
          </a:p>
          <a:p>
            <a:pPr indent="0" lvl="0" marL="228600" marR="0" rtl="0" algn="ctr">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Calibri"/>
              <a:ea typeface="Calibri"/>
              <a:cs typeface="Calibri"/>
              <a:sym typeface="Calibri"/>
            </a:endParaRPr>
          </a:p>
          <a:p>
            <a:pPr indent="-114300" lvl="0" marL="114300" marR="0" rtl="0" algn="ctr">
              <a:lnSpc>
                <a:spcPct val="100000"/>
              </a:lnSpc>
              <a:spcBef>
                <a:spcPts val="0"/>
              </a:spcBef>
              <a:spcAft>
                <a:spcPts val="0"/>
              </a:spcAft>
              <a:buClr>
                <a:schemeClr val="dk1"/>
              </a:buClr>
              <a:buSzPts val="2800"/>
              <a:buFont typeface="Calibri"/>
              <a:buChar char="●"/>
            </a:pPr>
            <a:r>
              <a:rPr b="0" i="0" lang="en" sz="2800" u="none" cap="none" strike="noStrike">
                <a:solidFill>
                  <a:schemeClr val="dk1"/>
                </a:solidFill>
                <a:latin typeface="Calibri"/>
                <a:ea typeface="Calibri"/>
                <a:cs typeface="Calibri"/>
                <a:sym typeface="Calibri"/>
              </a:rPr>
              <a:t>We would like to run a proof of concept for the rate of dye penetration in fish meat. This would prove that the bacteria can be circulated through the fish by demonstrating the spread of the dye through the fish meat. </a:t>
            </a:r>
            <a:endParaRPr b="0" i="0" sz="2800" u="none" cap="none" strike="noStrike">
              <a:solidFill>
                <a:schemeClr val="dk1"/>
              </a:solidFill>
              <a:latin typeface="Calibri"/>
              <a:ea typeface="Calibri"/>
              <a:cs typeface="Calibri"/>
              <a:sym typeface="Calibri"/>
            </a:endParaRPr>
          </a:p>
          <a:p>
            <a:pPr indent="0" lvl="0" marL="228600" marR="0" rtl="0" algn="ctr">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Calibri"/>
              <a:ea typeface="Calibri"/>
              <a:cs typeface="Calibri"/>
              <a:sym typeface="Calibri"/>
            </a:endParaRPr>
          </a:p>
          <a:p>
            <a:pPr indent="-114300" lvl="0" marL="114300" marR="0" rtl="0" algn="ctr">
              <a:lnSpc>
                <a:spcPct val="100000"/>
              </a:lnSpc>
              <a:spcBef>
                <a:spcPts val="0"/>
              </a:spcBef>
              <a:spcAft>
                <a:spcPts val="0"/>
              </a:spcAft>
              <a:buClr>
                <a:schemeClr val="dk1"/>
              </a:buClr>
              <a:buSzPts val="2800"/>
              <a:buFont typeface="Calibri"/>
              <a:buChar char="●"/>
            </a:pPr>
            <a:r>
              <a:rPr b="0" i="0" lang="en" sz="2800" u="none" cap="none" strike="noStrike">
                <a:solidFill>
                  <a:schemeClr val="dk1"/>
                </a:solidFill>
                <a:latin typeface="Calibri"/>
                <a:ea typeface="Calibri"/>
                <a:cs typeface="Calibri"/>
                <a:sym typeface="Calibri"/>
              </a:rPr>
              <a:t>We would like to modify</a:t>
            </a:r>
            <a:r>
              <a:rPr b="0" i="1" lang="en" sz="2800" u="none" cap="none" strike="noStrike">
                <a:solidFill>
                  <a:schemeClr val="dk1"/>
                </a:solidFill>
                <a:latin typeface="Calibri"/>
                <a:ea typeface="Calibri"/>
                <a:cs typeface="Calibri"/>
                <a:sym typeface="Calibri"/>
              </a:rPr>
              <a:t> E. coli </a:t>
            </a:r>
            <a:r>
              <a:rPr b="0" i="0" lang="en" sz="2800" u="none" cap="none" strike="noStrike">
                <a:solidFill>
                  <a:schemeClr val="dk1"/>
                </a:solidFill>
                <a:latin typeface="Calibri"/>
                <a:ea typeface="Calibri"/>
                <a:cs typeface="Calibri"/>
                <a:sym typeface="Calibri"/>
              </a:rPr>
              <a:t>to produce the operon and suspend it. Then we would soak the fish in the suspension for varying periods of time. After time passes, test the concentration of Hg in the fish. This would determine how long the fish would have to soak and prove the effectiveness of the operon.</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000000"/>
              </a:solidFill>
              <a:latin typeface="Arial"/>
              <a:ea typeface="Arial"/>
              <a:cs typeface="Arial"/>
              <a:sym typeface="Arial"/>
            </a:endParaRPr>
          </a:p>
        </p:txBody>
      </p:sp>
      <p:pic>
        <p:nvPicPr>
          <p:cNvPr descr="A close-up of a logo&#10;&#10;Description automatically generated" id="65" name="Google Shape;65;g1efd191b55a_0_0"/>
          <p:cNvPicPr preferRelativeResize="0"/>
          <p:nvPr/>
        </p:nvPicPr>
        <p:blipFill rotWithShape="1">
          <a:blip r:embed="rId10">
            <a:alphaModFix/>
          </a:blip>
          <a:srcRect b="0" l="0" r="0" t="0"/>
          <a:stretch/>
        </p:blipFill>
        <p:spPr>
          <a:xfrm>
            <a:off x="31578141" y="18826668"/>
            <a:ext cx="3925125" cy="1703574"/>
          </a:xfrm>
          <a:prstGeom prst="rect">
            <a:avLst/>
          </a:prstGeom>
          <a:noFill/>
          <a:ln>
            <a:noFill/>
          </a:ln>
        </p:spPr>
      </p:pic>
      <p:pic>
        <p:nvPicPr>
          <p:cNvPr id="66" name="Google Shape;66;g1efd191b55a_0_0"/>
          <p:cNvPicPr preferRelativeResize="0"/>
          <p:nvPr/>
        </p:nvPicPr>
        <p:blipFill rotWithShape="1">
          <a:blip r:embed="rId11">
            <a:alphaModFix/>
          </a:blip>
          <a:srcRect b="5385" l="7362" r="1698" t="2388"/>
          <a:stretch/>
        </p:blipFill>
        <p:spPr>
          <a:xfrm>
            <a:off x="24630650" y="10534662"/>
            <a:ext cx="11450989" cy="7291112"/>
          </a:xfrm>
          <a:prstGeom prst="rect">
            <a:avLst/>
          </a:prstGeom>
          <a:noFill/>
          <a:ln cap="flat" cmpd="sng" w="38100">
            <a:solidFill>
              <a:schemeClr val="accent3"/>
            </a:solidFill>
            <a:prstDash val="solid"/>
            <a:round/>
            <a:headEnd len="sm" w="sm" type="none"/>
            <a:tailEnd len="sm" w="sm" type="none"/>
          </a:ln>
        </p:spPr>
      </p:pic>
      <p:pic>
        <p:nvPicPr>
          <p:cNvPr id="67" name="Google Shape;67;g1efd191b55a_0_0"/>
          <p:cNvPicPr preferRelativeResize="0"/>
          <p:nvPr/>
        </p:nvPicPr>
        <p:blipFill rotWithShape="1">
          <a:blip r:embed="rId12">
            <a:alphaModFix/>
          </a:blip>
          <a:srcRect b="740" l="0" r="0" t="-740"/>
          <a:stretch/>
        </p:blipFill>
        <p:spPr>
          <a:xfrm>
            <a:off x="893663" y="7601250"/>
            <a:ext cx="8166285" cy="10248700"/>
          </a:xfrm>
          <a:prstGeom prst="rect">
            <a:avLst/>
          </a:prstGeom>
          <a:noFill/>
          <a:ln cap="flat" cmpd="sng" w="38100">
            <a:solidFill>
              <a:schemeClr val="accent3"/>
            </a:solidFill>
            <a:prstDash val="solid"/>
            <a:round/>
            <a:headEnd len="sm" w="sm" type="none"/>
            <a:tailEnd len="sm" w="sm" type="none"/>
          </a:ln>
        </p:spPr>
      </p:pic>
      <p:pic>
        <p:nvPicPr>
          <p:cNvPr id="68" name="Google Shape;68;g1efd191b55a_0_0"/>
          <p:cNvPicPr preferRelativeResize="0"/>
          <p:nvPr/>
        </p:nvPicPr>
        <p:blipFill rotWithShape="1">
          <a:blip r:embed="rId13">
            <a:alphaModFix/>
          </a:blip>
          <a:srcRect b="0" l="0" r="0" t="0"/>
          <a:stretch/>
        </p:blipFill>
        <p:spPr>
          <a:xfrm>
            <a:off x="12849038" y="2648175"/>
            <a:ext cx="9269650" cy="5410325"/>
          </a:xfrm>
          <a:prstGeom prst="rect">
            <a:avLst/>
          </a:prstGeom>
          <a:noFill/>
          <a:ln cap="flat" cmpd="sng" w="19050">
            <a:solidFill>
              <a:schemeClr val="lt1"/>
            </a:solidFill>
            <a:prstDash val="solid"/>
            <a:round/>
            <a:headEnd len="sm" w="sm" type="none"/>
            <a:tailEnd len="sm" w="sm" type="none"/>
          </a:ln>
        </p:spPr>
      </p:pic>
      <p:cxnSp>
        <p:nvCxnSpPr>
          <p:cNvPr id="69" name="Google Shape;69;g1efd191b55a_0_0"/>
          <p:cNvCxnSpPr>
            <a:endCxn id="62" idx="1"/>
          </p:cNvCxnSpPr>
          <p:nvPr/>
        </p:nvCxnSpPr>
        <p:spPr>
          <a:xfrm>
            <a:off x="21153152" y="662889"/>
            <a:ext cx="9683100" cy="9000"/>
          </a:xfrm>
          <a:prstGeom prst="straightConnector1">
            <a:avLst/>
          </a:prstGeom>
          <a:noFill/>
          <a:ln cap="flat" cmpd="sng" w="76200">
            <a:solidFill>
              <a:srgbClr val="C27BA0"/>
            </a:solidFill>
            <a:prstDash val="solid"/>
            <a:round/>
            <a:headEnd len="med" w="med" type="none"/>
            <a:tailEnd len="med" w="med" type="none"/>
          </a:ln>
        </p:spPr>
      </p:cxnSp>
      <p:cxnSp>
        <p:nvCxnSpPr>
          <p:cNvPr id="70" name="Google Shape;70;g1efd191b55a_0_0"/>
          <p:cNvCxnSpPr/>
          <p:nvPr/>
        </p:nvCxnSpPr>
        <p:spPr>
          <a:xfrm>
            <a:off x="36106556" y="717968"/>
            <a:ext cx="1429500" cy="13500"/>
          </a:xfrm>
          <a:prstGeom prst="straightConnector1">
            <a:avLst/>
          </a:prstGeom>
          <a:noFill/>
          <a:ln cap="flat" cmpd="sng" w="76200">
            <a:solidFill>
              <a:srgbClr val="C27BA0"/>
            </a:solidFill>
            <a:prstDash val="solid"/>
            <a:round/>
            <a:headEnd len="med" w="med" type="none"/>
            <a:tailEnd len="med" w="med" type="none"/>
          </a:ln>
        </p:spPr>
      </p:cxnSp>
      <p:cxnSp>
        <p:nvCxnSpPr>
          <p:cNvPr id="71" name="Google Shape;71;g1efd191b55a_0_0"/>
          <p:cNvCxnSpPr/>
          <p:nvPr/>
        </p:nvCxnSpPr>
        <p:spPr>
          <a:xfrm flipH="1" rot="10800000">
            <a:off x="8049884" y="693507"/>
            <a:ext cx="7845300" cy="6600"/>
          </a:xfrm>
          <a:prstGeom prst="straightConnector1">
            <a:avLst/>
          </a:prstGeom>
          <a:noFill/>
          <a:ln cap="flat" cmpd="sng" w="76200">
            <a:solidFill>
              <a:srgbClr val="C27BA0"/>
            </a:solidFill>
            <a:prstDash val="solid"/>
            <a:round/>
            <a:headEnd len="med" w="med" type="none"/>
            <a:tailEnd len="med" w="med" type="none"/>
          </a:ln>
        </p:spPr>
      </p:cxnSp>
      <p:cxnSp>
        <p:nvCxnSpPr>
          <p:cNvPr id="72" name="Google Shape;72;g1efd191b55a_0_0"/>
          <p:cNvCxnSpPr/>
          <p:nvPr/>
        </p:nvCxnSpPr>
        <p:spPr>
          <a:xfrm flipH="1" rot="10800000">
            <a:off x="45725" y="699125"/>
            <a:ext cx="1881000" cy="32400"/>
          </a:xfrm>
          <a:prstGeom prst="straightConnector1">
            <a:avLst/>
          </a:prstGeom>
          <a:noFill/>
          <a:ln cap="flat" cmpd="sng" w="76200">
            <a:solidFill>
              <a:srgbClr val="C27BA0"/>
            </a:solidFill>
            <a:prstDash val="solid"/>
            <a:round/>
            <a:headEnd len="med" w="med" type="none"/>
            <a:tailEnd len="med" w="med" type="none"/>
          </a:ln>
        </p:spPr>
      </p:cxnSp>
      <p:cxnSp>
        <p:nvCxnSpPr>
          <p:cNvPr id="73" name="Google Shape;73;g1efd191b55a_0_0"/>
          <p:cNvCxnSpPr/>
          <p:nvPr/>
        </p:nvCxnSpPr>
        <p:spPr>
          <a:xfrm>
            <a:off x="63500" y="18402375"/>
            <a:ext cx="37338000" cy="38100"/>
          </a:xfrm>
          <a:prstGeom prst="straightConnector1">
            <a:avLst/>
          </a:prstGeom>
          <a:noFill/>
          <a:ln cap="flat" cmpd="sng" w="76200">
            <a:solidFill>
              <a:srgbClr val="C27BA0"/>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g26b147ed53e_1_1"/>
          <p:cNvPicPr preferRelativeResize="0"/>
          <p:nvPr/>
        </p:nvPicPr>
        <p:blipFill rotWithShape="1">
          <a:blip r:embed="rId3">
            <a:alphaModFix/>
          </a:blip>
          <a:srcRect b="0" l="1567" r="4021" t="0"/>
          <a:stretch/>
        </p:blipFill>
        <p:spPr>
          <a:xfrm>
            <a:off x="25725125" y="2200975"/>
            <a:ext cx="9982199" cy="8170474"/>
          </a:xfrm>
          <a:prstGeom prst="rect">
            <a:avLst/>
          </a:prstGeom>
          <a:noFill/>
          <a:ln cap="flat" cmpd="sng" w="28575">
            <a:solidFill>
              <a:schemeClr val="accent3"/>
            </a:solidFill>
            <a:prstDash val="solid"/>
            <a:round/>
            <a:headEnd len="sm" w="sm" type="none"/>
            <a:tailEnd len="sm" w="sm" type="none"/>
          </a:ln>
        </p:spPr>
      </p:pic>
      <p:pic>
        <p:nvPicPr>
          <p:cNvPr id="79" name="Google Shape;79;g26b147ed53e_1_1"/>
          <p:cNvPicPr preferRelativeResize="0"/>
          <p:nvPr/>
        </p:nvPicPr>
        <p:blipFill rotWithShape="1">
          <a:blip r:embed="rId4">
            <a:alphaModFix/>
          </a:blip>
          <a:srcRect b="0" l="0" r="0" t="0"/>
          <a:stretch/>
        </p:blipFill>
        <p:spPr>
          <a:xfrm>
            <a:off x="13360225" y="2648175"/>
            <a:ext cx="10204174" cy="6103325"/>
          </a:xfrm>
          <a:prstGeom prst="rect">
            <a:avLst/>
          </a:prstGeom>
          <a:noFill/>
          <a:ln cap="flat" cmpd="sng" w="28575">
            <a:solidFill>
              <a:schemeClr val="accent3"/>
            </a:solidFill>
            <a:prstDash val="solid"/>
            <a:round/>
            <a:headEnd len="sm" w="sm" type="none"/>
            <a:tailEnd len="sm" w="sm" type="none"/>
          </a:ln>
        </p:spPr>
      </p:pic>
      <p:sp>
        <p:nvSpPr>
          <p:cNvPr id="80" name="Google Shape;80;g26b147ed53e_1_1"/>
          <p:cNvSpPr txBox="1"/>
          <p:nvPr/>
        </p:nvSpPr>
        <p:spPr>
          <a:xfrm>
            <a:off x="24781325" y="12176425"/>
            <a:ext cx="12130200" cy="5899500"/>
          </a:xfrm>
          <a:prstGeom prst="rect">
            <a:avLst/>
          </a:prstGeom>
          <a:noFill/>
          <a:ln cap="flat" cmpd="sng" w="28575">
            <a:solidFill>
              <a:schemeClr val="accent3"/>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dk1"/>
                </a:solidFill>
                <a:latin typeface="Arial"/>
                <a:ea typeface="Arial"/>
                <a:cs typeface="Arial"/>
                <a:sym typeface="Arial"/>
              </a:rPr>
              <a:t>References and acknowledgements</a:t>
            </a:r>
            <a:endParaRPr b="1" i="0" sz="2800" u="none" cap="none" strike="noStrike">
              <a:solidFill>
                <a:schemeClr val="dk1"/>
              </a:solidFill>
              <a:latin typeface="Arial"/>
              <a:ea typeface="Arial"/>
              <a:cs typeface="Arial"/>
              <a:sym typeface="Arial"/>
            </a:endParaRPr>
          </a:p>
          <a:p>
            <a:pPr indent="-114300" lvl="0" marL="114300" marR="0" rtl="0" algn="l">
              <a:lnSpc>
                <a:spcPct val="100000"/>
              </a:lnSpc>
              <a:spcBef>
                <a:spcPts val="300"/>
              </a:spcBef>
              <a:spcAft>
                <a:spcPts val="0"/>
              </a:spcAft>
              <a:buClr>
                <a:schemeClr val="dk1"/>
              </a:buClr>
              <a:buSzPts val="2800"/>
              <a:buFont typeface="Calibri"/>
              <a:buChar char="●"/>
            </a:pPr>
            <a:r>
              <a:rPr b="0" i="0" lang="en" sz="2800" u="none" cap="none" strike="noStrike">
                <a:solidFill>
                  <a:schemeClr val="dk1"/>
                </a:solidFill>
                <a:latin typeface="Calibri"/>
                <a:ea typeface="Calibri"/>
                <a:cs typeface="Calibri"/>
                <a:sym typeface="Calibri"/>
              </a:rPr>
              <a:t>Li, R., Wu, H., Ding, J., Li, N., Fu, W., Gan, L., &amp; Li, Y. (2020, July 25). </a:t>
            </a:r>
            <a:r>
              <a:rPr b="0" i="1" lang="en" sz="2800" u="none" cap="none" strike="noStrike">
                <a:solidFill>
                  <a:schemeClr val="dk1"/>
                </a:solidFill>
                <a:latin typeface="Calibri"/>
                <a:ea typeface="Calibri"/>
                <a:cs typeface="Calibri"/>
                <a:sym typeface="Calibri"/>
              </a:rPr>
              <a:t>Transgenic Mera and Merb expression reduces mercury contamination in vegetables and grains grown in mercury-contaminated soil - plant cell reports</a:t>
            </a:r>
            <a:r>
              <a:rPr b="0" i="0" lang="en" sz="2800" u="none" cap="none" strike="noStrike">
                <a:solidFill>
                  <a:schemeClr val="dk1"/>
                </a:solidFill>
                <a:latin typeface="Calibri"/>
                <a:ea typeface="Calibri"/>
                <a:cs typeface="Calibri"/>
                <a:sym typeface="Calibri"/>
              </a:rPr>
              <a:t>. SpringerLink. https://link.springer.com/article/10.1007/s00299-020</a:t>
            </a:r>
            <a:r>
              <a:rPr b="0" i="0" lang="en" sz="2800" u="sng" cap="none" strike="noStrike">
                <a:solidFill>
                  <a:schemeClr val="accent5"/>
                </a:solidFill>
                <a:latin typeface="Calibri"/>
                <a:ea typeface="Calibri"/>
                <a:cs typeface="Calibri"/>
                <a:sym typeface="Calibri"/>
                <a:hlinkClick r:id="rId5">
                  <a:extLst>
                    <a:ext uri="{A12FA001-AC4F-418D-AE19-62706E023703}">
                      <ahyp:hlinkClr val="tx"/>
                    </a:ext>
                  </a:extLst>
                </a:hlinkClick>
              </a:rPr>
              <a:t>-</a:t>
            </a:r>
            <a:r>
              <a:rPr b="0" i="0" lang="en" sz="2800" u="none" cap="none" strike="noStrike">
                <a:solidFill>
                  <a:schemeClr val="dk1"/>
                </a:solidFill>
                <a:latin typeface="Calibri"/>
                <a:ea typeface="Calibri"/>
                <a:cs typeface="Calibri"/>
                <a:sym typeface="Calibri"/>
              </a:rPr>
              <a:t>02570</a:t>
            </a:r>
            <a:r>
              <a:rPr b="0" i="0" lang="en" sz="2800" u="sng" cap="none" strike="noStrike">
                <a:solidFill>
                  <a:schemeClr val="accent5"/>
                </a:solidFill>
                <a:latin typeface="Calibri"/>
                <a:ea typeface="Calibri"/>
                <a:cs typeface="Calibri"/>
                <a:sym typeface="Calibri"/>
                <a:hlinkClick r:id="rId6">
                  <a:extLst>
                    <a:ext uri="{A12FA001-AC4F-418D-AE19-62706E023703}">
                      <ahyp:hlinkClr val="tx"/>
                    </a:ext>
                  </a:extLst>
                </a:hlinkClick>
              </a:rPr>
              <a:t>-</a:t>
            </a:r>
            <a:r>
              <a:rPr b="0" i="0" lang="en" sz="2800" u="none" cap="none" strike="noStrike">
                <a:solidFill>
                  <a:schemeClr val="dk1"/>
                </a:solidFill>
                <a:latin typeface="Calibri"/>
                <a:ea typeface="Calibri"/>
                <a:cs typeface="Calibri"/>
                <a:sym typeface="Calibri"/>
              </a:rPr>
              <a:t>8</a:t>
            </a:r>
            <a:endParaRPr b="0" i="0" sz="2800" u="none" cap="none" strike="noStrike">
              <a:solidFill>
                <a:schemeClr val="dk1"/>
              </a:solidFill>
              <a:latin typeface="Calibri"/>
              <a:ea typeface="Calibri"/>
              <a:cs typeface="Calibri"/>
              <a:sym typeface="Calibri"/>
            </a:endParaRPr>
          </a:p>
          <a:p>
            <a:pPr indent="-114300" lvl="0" marL="114300" marR="0" rtl="0" algn="l">
              <a:lnSpc>
                <a:spcPct val="100000"/>
              </a:lnSpc>
              <a:spcBef>
                <a:spcPts val="0"/>
              </a:spcBef>
              <a:spcAft>
                <a:spcPts val="0"/>
              </a:spcAft>
              <a:buClr>
                <a:schemeClr val="dk1"/>
              </a:buClr>
              <a:buSzPts val="2800"/>
              <a:buFont typeface="Calibri"/>
              <a:buChar char="●"/>
            </a:pPr>
            <a:r>
              <a:rPr b="0" i="0" lang="en" sz="2800" u="none" cap="none" strike="noStrike">
                <a:solidFill>
                  <a:schemeClr val="dk1"/>
                </a:solidFill>
                <a:latin typeface="Times New Roman"/>
                <a:ea typeface="Times New Roman"/>
                <a:cs typeface="Times New Roman"/>
                <a:sym typeface="Times New Roman"/>
              </a:rPr>
              <a:t>Lavoie, R. A., Jardine, T. D., Chumchal, M. M., Kidd, K. A., &amp; Campbell,L. M. (2013, October 23).</a:t>
            </a:r>
            <a:r>
              <a:rPr b="0" i="1" lang="en" sz="2800" u="none" cap="none" strike="noStrike">
                <a:solidFill>
                  <a:schemeClr val="dk1"/>
                </a:solidFill>
                <a:latin typeface="Times New Roman"/>
                <a:ea typeface="Times New Roman"/>
                <a:cs typeface="Times New Roman"/>
                <a:sym typeface="Times New Roman"/>
              </a:rPr>
              <a:t>Biomagnification of Mercury in Aquatic Food Webs: A Worldwide Meta-Analysis</a:t>
            </a:r>
            <a:r>
              <a:rPr b="0" i="0" lang="en" sz="2800" u="none" cap="none" strike="noStrike">
                <a:solidFill>
                  <a:schemeClr val="dk1"/>
                </a:solidFill>
                <a:latin typeface="Times New Roman"/>
                <a:ea typeface="Times New Roman"/>
                <a:cs typeface="Times New Roman"/>
                <a:sym typeface="Times New Roman"/>
              </a:rPr>
              <a:t>. ACS Publications. Retrieved January 8, 2024, from https://pubs.acs.org/doi/10.1021/es403103t</a:t>
            </a:r>
            <a:endParaRPr b="0" i="0" sz="2800" u="none" cap="none" strike="noStrike">
              <a:solidFill>
                <a:schemeClr val="dk1"/>
              </a:solidFill>
              <a:latin typeface="Times New Roman"/>
              <a:ea typeface="Times New Roman"/>
              <a:cs typeface="Times New Roman"/>
              <a:sym typeface="Times New Roman"/>
            </a:endParaRPr>
          </a:p>
          <a:p>
            <a:pPr indent="0" lvl="0" marL="7620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7620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Calibri"/>
                <a:ea typeface="Calibri"/>
                <a:cs typeface="Calibri"/>
                <a:sym typeface="Calibri"/>
              </a:rPr>
              <a:t>We’d like to thank our club teachers Mrs. Seeley and Ms. Sharer as well as our mentor Dr. Jenkins. Their assistance has been invaluable and we would not have been able to research this project without them.</a:t>
            </a:r>
            <a:endParaRPr b="1" i="0" sz="2800" u="none" cap="none" strike="noStrike">
              <a:solidFill>
                <a:srgbClr val="000000"/>
              </a:solidFill>
              <a:latin typeface="Arial"/>
              <a:ea typeface="Arial"/>
              <a:cs typeface="Arial"/>
              <a:sym typeface="Arial"/>
            </a:endParaRPr>
          </a:p>
        </p:txBody>
      </p:sp>
      <p:pic>
        <p:nvPicPr>
          <p:cNvPr id="81" name="Google Shape;81;g26b147ed53e_1_1"/>
          <p:cNvPicPr preferRelativeResize="0"/>
          <p:nvPr/>
        </p:nvPicPr>
        <p:blipFill rotWithShape="1">
          <a:blip r:embed="rId7">
            <a:alphaModFix/>
          </a:blip>
          <a:srcRect b="21911" l="9561" r="11287" t="13886"/>
          <a:stretch/>
        </p:blipFill>
        <p:spPr>
          <a:xfrm>
            <a:off x="1781434" y="18396253"/>
            <a:ext cx="5963313" cy="2446248"/>
          </a:xfrm>
          <a:prstGeom prst="rect">
            <a:avLst/>
          </a:prstGeom>
          <a:noFill/>
          <a:ln>
            <a:noFill/>
          </a:ln>
        </p:spPr>
      </p:pic>
      <p:pic>
        <p:nvPicPr>
          <p:cNvPr id="82" name="Google Shape;82;g26b147ed53e_1_1"/>
          <p:cNvPicPr preferRelativeResize="0"/>
          <p:nvPr/>
        </p:nvPicPr>
        <p:blipFill rotWithShape="1">
          <a:blip r:embed="rId8">
            <a:alphaModFix/>
          </a:blip>
          <a:srcRect b="0" l="0" r="0" t="0"/>
          <a:stretch/>
        </p:blipFill>
        <p:spPr>
          <a:xfrm>
            <a:off x="15983316" y="18756850"/>
            <a:ext cx="3678297" cy="1792600"/>
          </a:xfrm>
          <a:prstGeom prst="rect">
            <a:avLst/>
          </a:prstGeom>
          <a:noFill/>
          <a:ln>
            <a:noFill/>
          </a:ln>
        </p:spPr>
      </p:pic>
      <p:pic>
        <p:nvPicPr>
          <p:cNvPr id="83" name="Google Shape;83;g26b147ed53e_1_1"/>
          <p:cNvPicPr preferRelativeResize="0"/>
          <p:nvPr/>
        </p:nvPicPr>
        <p:blipFill rotWithShape="1">
          <a:blip r:embed="rId9">
            <a:alphaModFix/>
          </a:blip>
          <a:srcRect b="0" l="0" r="0" t="0"/>
          <a:stretch/>
        </p:blipFill>
        <p:spPr>
          <a:xfrm>
            <a:off x="21690171" y="18851801"/>
            <a:ext cx="4192619" cy="1653309"/>
          </a:xfrm>
          <a:prstGeom prst="rect">
            <a:avLst/>
          </a:prstGeom>
          <a:noFill/>
          <a:ln>
            <a:noFill/>
          </a:ln>
        </p:spPr>
      </p:pic>
      <p:pic>
        <p:nvPicPr>
          <p:cNvPr id="84" name="Google Shape;84;g26b147ed53e_1_1"/>
          <p:cNvPicPr preferRelativeResize="0"/>
          <p:nvPr/>
        </p:nvPicPr>
        <p:blipFill rotWithShape="1">
          <a:blip r:embed="rId10">
            <a:alphaModFix/>
          </a:blip>
          <a:srcRect b="0" l="0" r="0" t="0"/>
          <a:stretch/>
        </p:blipFill>
        <p:spPr>
          <a:xfrm>
            <a:off x="8974352" y="18992903"/>
            <a:ext cx="5524448" cy="1792600"/>
          </a:xfrm>
          <a:prstGeom prst="rect">
            <a:avLst/>
          </a:prstGeom>
          <a:noFill/>
          <a:ln>
            <a:noFill/>
          </a:ln>
        </p:spPr>
      </p:pic>
      <p:pic>
        <p:nvPicPr>
          <p:cNvPr id="85" name="Google Shape;85;g26b147ed53e_1_1"/>
          <p:cNvPicPr preferRelativeResize="0"/>
          <p:nvPr/>
        </p:nvPicPr>
        <p:blipFill rotWithShape="1">
          <a:blip r:embed="rId11">
            <a:alphaModFix/>
          </a:blip>
          <a:srcRect b="0" l="0" r="0" t="0"/>
          <a:stretch/>
        </p:blipFill>
        <p:spPr>
          <a:xfrm>
            <a:off x="27812059" y="18756850"/>
            <a:ext cx="1836813" cy="1843209"/>
          </a:xfrm>
          <a:prstGeom prst="rect">
            <a:avLst/>
          </a:prstGeom>
          <a:noFill/>
          <a:ln>
            <a:noFill/>
          </a:ln>
        </p:spPr>
      </p:pic>
      <p:pic>
        <p:nvPicPr>
          <p:cNvPr descr="A close-up of a logo&#10;&#10;Description automatically generated" id="86" name="Google Shape;86;g26b147ed53e_1_1"/>
          <p:cNvPicPr preferRelativeResize="0"/>
          <p:nvPr/>
        </p:nvPicPr>
        <p:blipFill rotWithShape="1">
          <a:blip r:embed="rId12">
            <a:alphaModFix/>
          </a:blip>
          <a:srcRect b="0" l="0" r="0" t="0"/>
          <a:stretch/>
        </p:blipFill>
        <p:spPr>
          <a:xfrm>
            <a:off x="31578141" y="18826668"/>
            <a:ext cx="3925125" cy="1703574"/>
          </a:xfrm>
          <a:prstGeom prst="rect">
            <a:avLst/>
          </a:prstGeom>
          <a:noFill/>
          <a:ln>
            <a:noFill/>
          </a:ln>
        </p:spPr>
      </p:pic>
      <p:sp>
        <p:nvSpPr>
          <p:cNvPr id="87" name="Google Shape;87;g26b147ed53e_1_1"/>
          <p:cNvSpPr txBox="1"/>
          <p:nvPr/>
        </p:nvSpPr>
        <p:spPr>
          <a:xfrm>
            <a:off x="217400" y="1999750"/>
            <a:ext cx="12130200" cy="16757100"/>
          </a:xfrm>
          <a:prstGeom prst="rect">
            <a:avLst/>
          </a:prstGeom>
          <a:noFill/>
          <a:ln cap="flat" cmpd="sng" w="28575">
            <a:solidFill>
              <a:schemeClr val="accent3"/>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Calibri"/>
                <a:ea typeface="Calibri"/>
                <a:cs typeface="Calibri"/>
                <a:sym typeface="Calibri"/>
              </a:rPr>
              <a:t>Team Content</a:t>
            </a:r>
            <a:endParaRPr b="0" i="0" sz="36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3600"/>
              <a:buFont typeface="Calibri"/>
              <a:buChar char="●"/>
            </a:pPr>
            <a:r>
              <a:rPr b="0" i="0" lang="en" sz="3600" u="none" cap="none" strike="noStrike">
                <a:solidFill>
                  <a:schemeClr val="dk1"/>
                </a:solidFill>
                <a:latin typeface="Calibri"/>
                <a:ea typeface="Calibri"/>
                <a:cs typeface="Calibri"/>
                <a:sym typeface="Calibri"/>
              </a:rPr>
              <a:t>We are a new team with nine members, one of whom is returning from last year.  Our experience with iGEM and BioBuilder has been very inspiring, and we have enjoyed working together to find new solutions. </a:t>
            </a:r>
            <a:endParaRPr b="0"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Calibri"/>
                <a:ea typeface="Calibri"/>
                <a:cs typeface="Calibri"/>
                <a:sym typeface="Calibri"/>
              </a:rPr>
              <a:t>Next steps:</a:t>
            </a:r>
            <a:endParaRPr b="1" i="0" sz="36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3600"/>
              <a:buFont typeface="Calibri"/>
              <a:buChar char="●"/>
            </a:pPr>
            <a:r>
              <a:rPr b="0" i="0" lang="en" sz="3600" u="none" cap="none" strike="noStrike">
                <a:solidFill>
                  <a:schemeClr val="dk1"/>
                </a:solidFill>
                <a:latin typeface="Calibri"/>
                <a:ea typeface="Calibri"/>
                <a:cs typeface="Calibri"/>
                <a:sym typeface="Calibri"/>
              </a:rPr>
              <a:t>We have located a part (BBa_K3470017)  that contains the GFP molecule. It can be attached on to our current promoter sequence, so when we test for penetration we will be able to tell the effects. This promoter sequence also is able to delete merA and merB to show changes between different test groups. We can create multiple groups to show the effectiveness of the Mer proteins by measuring the amount of methylmercury and non volatile mercury in the plasmid with the merA and merB present,  one where only MerB is deleted, and a control with MerA and MerB are deleted. </a:t>
            </a:r>
            <a:endParaRPr b="0" i="0" sz="36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3600"/>
              <a:buFont typeface="Calibri"/>
              <a:buChar char="●"/>
            </a:pPr>
            <a:r>
              <a:rPr b="0" i="0" lang="en" sz="3600" u="none" cap="none" strike="noStrike">
                <a:solidFill>
                  <a:schemeClr val="dk1"/>
                </a:solidFill>
                <a:latin typeface="Calibri"/>
                <a:ea typeface="Calibri"/>
                <a:cs typeface="Calibri"/>
                <a:sym typeface="Calibri"/>
              </a:rPr>
              <a:t>We would like to try our proof of concept to test the penetration and effect of the bacteria. The first step would be to have three bacteria cultures. Transform one of the bacteria cultures to contain </a:t>
            </a:r>
            <a:r>
              <a:rPr b="0" i="1" lang="en" sz="3600" u="none" cap="none" strike="noStrike">
                <a:solidFill>
                  <a:schemeClr val="dk1"/>
                </a:solidFill>
                <a:latin typeface="Calibri"/>
                <a:ea typeface="Calibri"/>
                <a:cs typeface="Calibri"/>
                <a:sym typeface="Calibri"/>
              </a:rPr>
              <a:t>E. coli</a:t>
            </a:r>
            <a:r>
              <a:rPr b="1" i="0" lang="en" sz="3600" u="none" cap="none" strike="noStrike">
                <a:solidFill>
                  <a:schemeClr val="dk1"/>
                </a:solidFill>
                <a:latin typeface="Calibri"/>
                <a:ea typeface="Calibri"/>
                <a:cs typeface="Calibri"/>
                <a:sym typeface="Calibri"/>
              </a:rPr>
              <a:t> </a:t>
            </a:r>
            <a:r>
              <a:rPr b="0" i="0" lang="en" sz="3600" u="none" cap="none" strike="noStrike">
                <a:solidFill>
                  <a:schemeClr val="dk1"/>
                </a:solidFill>
                <a:latin typeface="Calibri"/>
                <a:ea typeface="Calibri"/>
                <a:cs typeface="Calibri"/>
                <a:sym typeface="Calibri"/>
              </a:rPr>
              <a:t>with the plasmid containing part BBa_K2123202 with an attached GFP molecule, one with the plasmid containing part BBa_K3470017, and one </a:t>
            </a:r>
            <a:r>
              <a:rPr b="0" i="1" lang="en" sz="3600" u="none" cap="none" strike="noStrike">
                <a:solidFill>
                  <a:schemeClr val="dk1"/>
                </a:solidFill>
                <a:latin typeface="Calibri"/>
                <a:ea typeface="Calibri"/>
                <a:cs typeface="Calibri"/>
                <a:sym typeface="Calibri"/>
              </a:rPr>
              <a:t>E. coli</a:t>
            </a:r>
            <a:r>
              <a:rPr b="1" i="0" lang="en" sz="3600" u="none" cap="none" strike="noStrike">
                <a:solidFill>
                  <a:schemeClr val="dk1"/>
                </a:solidFill>
                <a:latin typeface="Calibri"/>
                <a:ea typeface="Calibri"/>
                <a:cs typeface="Calibri"/>
                <a:sym typeface="Calibri"/>
              </a:rPr>
              <a:t> </a:t>
            </a:r>
            <a:r>
              <a:rPr b="0" i="0" lang="en" sz="3600" u="none" cap="none" strike="noStrike">
                <a:solidFill>
                  <a:schemeClr val="dk1"/>
                </a:solidFill>
                <a:latin typeface="Calibri"/>
                <a:ea typeface="Calibri"/>
                <a:cs typeface="Calibri"/>
                <a:sym typeface="Calibri"/>
              </a:rPr>
              <a:t>with no changes. Prepare fish samples containing methylmercury at different depths into the skin. Place the fish into each of the </a:t>
            </a:r>
            <a:r>
              <a:rPr b="0" i="1" lang="en" sz="3600" u="none" cap="none" strike="noStrike">
                <a:solidFill>
                  <a:schemeClr val="dk1"/>
                </a:solidFill>
                <a:latin typeface="Calibri"/>
                <a:ea typeface="Calibri"/>
                <a:cs typeface="Calibri"/>
                <a:sym typeface="Calibri"/>
              </a:rPr>
              <a:t>E. coli</a:t>
            </a:r>
            <a:r>
              <a:rPr b="1" i="0" lang="en" sz="3600" u="none" cap="none" strike="noStrike">
                <a:solidFill>
                  <a:schemeClr val="dk1"/>
                </a:solidFill>
                <a:latin typeface="Calibri"/>
                <a:ea typeface="Calibri"/>
                <a:cs typeface="Calibri"/>
                <a:sym typeface="Calibri"/>
              </a:rPr>
              <a:t> </a:t>
            </a:r>
            <a:r>
              <a:rPr b="0" i="0" lang="en" sz="3600" u="none" cap="none" strike="noStrike">
                <a:solidFill>
                  <a:schemeClr val="dk1"/>
                </a:solidFill>
                <a:latin typeface="Calibri"/>
                <a:ea typeface="Calibri"/>
                <a:cs typeface="Calibri"/>
                <a:sym typeface="Calibri"/>
              </a:rPr>
              <a:t>solutions and check for the presence of methylmercury in each of the fish and record to see what level the penetration stops at.</a:t>
            </a:r>
            <a:endParaRPr b="0" i="0" sz="36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3600"/>
              <a:buFont typeface="Calibri"/>
              <a:buChar char="●"/>
            </a:pPr>
            <a:r>
              <a:rPr b="0" i="0" lang="en" sz="3600" u="none" cap="none" strike="noStrike">
                <a:solidFill>
                  <a:schemeClr val="dk1"/>
                </a:solidFill>
                <a:latin typeface="Calibri"/>
                <a:ea typeface="Calibri"/>
                <a:cs typeface="Calibri"/>
                <a:sym typeface="Calibri"/>
              </a:rPr>
              <a:t>From here, we want to contact companies that make canned fish, and talk to them about how we can actually implement this idea.</a:t>
            </a:r>
            <a:endParaRPr b="0" i="0"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p:txBody>
      </p:sp>
      <p:pic>
        <p:nvPicPr>
          <p:cNvPr id="88" name="Google Shape;88;g26b147ed53e_1_1"/>
          <p:cNvPicPr preferRelativeResize="0"/>
          <p:nvPr/>
        </p:nvPicPr>
        <p:blipFill rotWithShape="1">
          <a:blip r:embed="rId13">
            <a:alphaModFix/>
          </a:blip>
          <a:srcRect b="0" l="30166" r="0" t="65734"/>
          <a:stretch/>
        </p:blipFill>
        <p:spPr>
          <a:xfrm>
            <a:off x="12673489" y="9348751"/>
            <a:ext cx="11665050" cy="3246550"/>
          </a:xfrm>
          <a:prstGeom prst="rect">
            <a:avLst/>
          </a:prstGeom>
          <a:noFill/>
          <a:ln cap="flat" cmpd="sng" w="28575">
            <a:solidFill>
              <a:schemeClr val="accent3"/>
            </a:solidFill>
            <a:prstDash val="solid"/>
            <a:round/>
            <a:headEnd len="sm" w="sm" type="none"/>
            <a:tailEnd len="sm" w="sm" type="none"/>
          </a:ln>
        </p:spPr>
      </p:pic>
      <p:pic>
        <p:nvPicPr>
          <p:cNvPr id="89" name="Google Shape;89;g26b147ed53e_1_1"/>
          <p:cNvPicPr preferRelativeResize="0"/>
          <p:nvPr/>
        </p:nvPicPr>
        <p:blipFill rotWithShape="1">
          <a:blip r:embed="rId14">
            <a:alphaModFix/>
          </a:blip>
          <a:srcRect b="0" l="0" r="0" t="0"/>
          <a:stretch/>
        </p:blipFill>
        <p:spPr>
          <a:xfrm>
            <a:off x="13667900" y="12949411"/>
            <a:ext cx="9588825" cy="5605725"/>
          </a:xfrm>
          <a:prstGeom prst="rect">
            <a:avLst/>
          </a:prstGeom>
          <a:noFill/>
          <a:ln cap="flat" cmpd="sng" w="28575">
            <a:solidFill>
              <a:schemeClr val="accent3"/>
            </a:solidFill>
            <a:prstDash val="solid"/>
            <a:round/>
            <a:headEnd len="sm" w="sm" type="none"/>
            <a:tailEnd len="sm" w="sm" type="none"/>
          </a:ln>
        </p:spPr>
      </p:pic>
      <p:pic>
        <p:nvPicPr>
          <p:cNvPr id="90" name="Google Shape;90;g26b147ed53e_1_1"/>
          <p:cNvPicPr preferRelativeResize="0"/>
          <p:nvPr/>
        </p:nvPicPr>
        <p:blipFill rotWithShape="1">
          <a:blip r:embed="rId15">
            <a:alphaModFix/>
          </a:blip>
          <a:srcRect b="-9661" l="0" r="0" t="0"/>
          <a:stretch/>
        </p:blipFill>
        <p:spPr>
          <a:xfrm>
            <a:off x="1431503" y="-697118"/>
            <a:ext cx="7090606" cy="2789977"/>
          </a:xfrm>
          <a:prstGeom prst="rect">
            <a:avLst/>
          </a:prstGeom>
          <a:noFill/>
          <a:ln>
            <a:noFill/>
          </a:ln>
        </p:spPr>
      </p:pic>
      <p:sp>
        <p:nvSpPr>
          <p:cNvPr id="91" name="Google Shape;91;g26b147ed53e_1_1"/>
          <p:cNvSpPr txBox="1"/>
          <p:nvPr/>
        </p:nvSpPr>
        <p:spPr>
          <a:xfrm>
            <a:off x="10696885" y="119178"/>
            <a:ext cx="15656100" cy="2529000"/>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chemeClr val="dk1"/>
              </a:buClr>
              <a:buSzPts val="500"/>
              <a:buFont typeface="Arial"/>
              <a:buNone/>
            </a:pPr>
            <a:r>
              <a:rPr i="0" lang="en" sz="8300" u="none" cap="none" strike="noStrike">
                <a:solidFill>
                  <a:srgbClr val="A64D79"/>
                </a:solidFill>
                <a:latin typeface="Impact"/>
                <a:ea typeface="Impact"/>
                <a:cs typeface="Impact"/>
                <a:sym typeface="Impact"/>
              </a:rPr>
              <a:t>DETOX-I-FISH</a:t>
            </a:r>
            <a:endParaRPr i="0" sz="8300" u="none" cap="none" strike="noStrike">
              <a:solidFill>
                <a:srgbClr val="A64D79"/>
              </a:solidFill>
              <a:latin typeface="Impact"/>
              <a:ea typeface="Impact"/>
              <a:cs typeface="Impact"/>
              <a:sym typeface="Impact"/>
            </a:endParaRPr>
          </a:p>
          <a:p>
            <a:pPr indent="0" lvl="0" marL="0" marR="0" rtl="0" algn="ctr">
              <a:lnSpc>
                <a:spcPct val="100000"/>
              </a:lnSpc>
              <a:spcBef>
                <a:spcPts val="0"/>
              </a:spcBef>
              <a:spcAft>
                <a:spcPts val="0"/>
              </a:spcAft>
              <a:buClr>
                <a:schemeClr val="dk1"/>
              </a:buClr>
              <a:buSzPts val="400"/>
              <a:buFont typeface="Arial"/>
              <a:buNone/>
            </a:pPr>
            <a:r>
              <a:rPr i="0" lang="en" sz="2100" u="none" cap="none" strike="noStrike">
                <a:solidFill>
                  <a:schemeClr val="dk1"/>
                </a:solidFill>
                <a:latin typeface="Calibri"/>
                <a:ea typeface="Calibri"/>
                <a:cs typeface="Calibri"/>
                <a:sym typeface="Calibri"/>
              </a:rPr>
              <a:t>Tessica Selvaganesan, Aditya Mukker, Ayan Ragunathan, Aditi Pabidi, Daksh Reddy, David Park, Keerthana Anumukonda, Julia Crossen, and Kensley Burke, supervised by Catherine Sharer, Pam Seeley, and Dr. Kristin Jenkins (BioMADE)</a:t>
            </a:r>
            <a:endParaRPr i="0" sz="2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400"/>
              <a:buFont typeface="Arial"/>
              <a:buNone/>
            </a:pPr>
            <a:r>
              <a:rPr b="1" i="0" lang="en" sz="2300" u="none" cap="none" strike="noStrike">
                <a:solidFill>
                  <a:srgbClr val="741B47"/>
                </a:solidFill>
              </a:rPr>
              <a:t>Lambert High School, Suwanee, Georgia, United States</a:t>
            </a:r>
            <a:endParaRPr b="1" i="0" sz="2300" u="none" cap="none" strike="noStrike">
              <a:solidFill>
                <a:srgbClr val="741B47"/>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968"/>
              <a:buFont typeface="Arial"/>
              <a:buNone/>
            </a:pPr>
            <a:r>
              <a:t/>
            </a:r>
            <a:endParaRPr b="1" i="0" sz="3968" u="none" cap="none" strike="noStrike">
              <a:solidFill>
                <a:srgbClr val="000000"/>
              </a:solidFill>
              <a:latin typeface="Arial"/>
              <a:ea typeface="Arial"/>
              <a:cs typeface="Arial"/>
              <a:sym typeface="Arial"/>
            </a:endParaRPr>
          </a:p>
        </p:txBody>
      </p:sp>
      <p:pic>
        <p:nvPicPr>
          <p:cNvPr id="92" name="Google Shape;92;g26b147ed53e_1_1"/>
          <p:cNvPicPr preferRelativeResize="0"/>
          <p:nvPr/>
        </p:nvPicPr>
        <p:blipFill rotWithShape="1">
          <a:blip r:embed="rId16">
            <a:alphaModFix/>
          </a:blip>
          <a:srcRect b="0" l="0" r="0" t="0"/>
          <a:stretch/>
        </p:blipFill>
        <p:spPr>
          <a:xfrm>
            <a:off x="30836252" y="196718"/>
            <a:ext cx="5270308" cy="950342"/>
          </a:xfrm>
          <a:prstGeom prst="rect">
            <a:avLst/>
          </a:prstGeom>
          <a:noFill/>
          <a:ln>
            <a:noFill/>
          </a:ln>
        </p:spPr>
      </p:pic>
      <p:cxnSp>
        <p:nvCxnSpPr>
          <p:cNvPr id="93" name="Google Shape;93;g26b147ed53e_1_1"/>
          <p:cNvCxnSpPr>
            <a:endCxn id="92" idx="1"/>
          </p:cNvCxnSpPr>
          <p:nvPr/>
        </p:nvCxnSpPr>
        <p:spPr>
          <a:xfrm>
            <a:off x="21153152" y="662889"/>
            <a:ext cx="9683100" cy="9000"/>
          </a:xfrm>
          <a:prstGeom prst="straightConnector1">
            <a:avLst/>
          </a:prstGeom>
          <a:noFill/>
          <a:ln cap="flat" cmpd="sng" w="76200">
            <a:solidFill>
              <a:srgbClr val="C27BA0"/>
            </a:solidFill>
            <a:prstDash val="solid"/>
            <a:round/>
            <a:headEnd len="med" w="med" type="none"/>
            <a:tailEnd len="med" w="med" type="none"/>
          </a:ln>
        </p:spPr>
      </p:cxnSp>
      <p:cxnSp>
        <p:nvCxnSpPr>
          <p:cNvPr id="94" name="Google Shape;94;g26b147ed53e_1_1"/>
          <p:cNvCxnSpPr/>
          <p:nvPr/>
        </p:nvCxnSpPr>
        <p:spPr>
          <a:xfrm>
            <a:off x="36106556" y="717968"/>
            <a:ext cx="1429500" cy="13500"/>
          </a:xfrm>
          <a:prstGeom prst="straightConnector1">
            <a:avLst/>
          </a:prstGeom>
          <a:noFill/>
          <a:ln cap="flat" cmpd="sng" w="76200">
            <a:solidFill>
              <a:srgbClr val="C27BA0"/>
            </a:solidFill>
            <a:prstDash val="solid"/>
            <a:round/>
            <a:headEnd len="med" w="med" type="none"/>
            <a:tailEnd len="med" w="med" type="none"/>
          </a:ln>
        </p:spPr>
      </p:cxnSp>
      <p:cxnSp>
        <p:nvCxnSpPr>
          <p:cNvPr id="95" name="Google Shape;95;g26b147ed53e_1_1"/>
          <p:cNvCxnSpPr/>
          <p:nvPr/>
        </p:nvCxnSpPr>
        <p:spPr>
          <a:xfrm flipH="1" rot="10800000">
            <a:off x="8049884" y="693507"/>
            <a:ext cx="7845300" cy="6600"/>
          </a:xfrm>
          <a:prstGeom prst="straightConnector1">
            <a:avLst/>
          </a:prstGeom>
          <a:noFill/>
          <a:ln cap="flat" cmpd="sng" w="76200">
            <a:solidFill>
              <a:srgbClr val="C27BA0"/>
            </a:solidFill>
            <a:prstDash val="solid"/>
            <a:round/>
            <a:headEnd len="med" w="med" type="none"/>
            <a:tailEnd len="med" w="med" type="none"/>
          </a:ln>
        </p:spPr>
      </p:cxnSp>
      <p:cxnSp>
        <p:nvCxnSpPr>
          <p:cNvPr id="96" name="Google Shape;96;g26b147ed53e_1_1"/>
          <p:cNvCxnSpPr/>
          <p:nvPr/>
        </p:nvCxnSpPr>
        <p:spPr>
          <a:xfrm flipH="1" rot="10800000">
            <a:off x="45725" y="699125"/>
            <a:ext cx="1881000" cy="32400"/>
          </a:xfrm>
          <a:prstGeom prst="straightConnector1">
            <a:avLst/>
          </a:prstGeom>
          <a:noFill/>
          <a:ln cap="flat" cmpd="sng" w="76200">
            <a:solidFill>
              <a:srgbClr val="C27BA0"/>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