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21067700" cx="37463400"/>
  <p:notesSz cx="6858000" cy="9144000"/>
  <p:embeddedFontLs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http://customooxmlschemas.google.com/">
      <go:slidesCustomData xmlns:go="http://customooxmlschemas.google.com/" r:id="rId12" roundtripDataSignature="AMtx7mikXf+UFw7SCg5ePEdv6QXDAKp+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5533B7-F6EB-46A8-B2CA-6B65294AC235}">
  <a:tblStyle styleId="{A15533B7-F6EB-46A8-B2CA-6B65294AC23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0"/>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0"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8"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0"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683"/>
              <a:buFont typeface="Arial"/>
              <a:buNone/>
            </a:pPr>
            <a:r>
              <a:t/>
            </a:r>
            <a:endParaRPr b="0" i="0" sz="683"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2560"/>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56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9.jpg"/><Relationship Id="rId13" Type="http://schemas.openxmlformats.org/officeDocument/2006/relationships/image" Target="../media/image7.jpg"/><Relationship Id="rId12"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9" Type="http://schemas.openxmlformats.org/officeDocument/2006/relationships/image" Target="../media/image8.jpg"/><Relationship Id="rId5" Type="http://schemas.openxmlformats.org/officeDocument/2006/relationships/hyperlink" Target="https://www.epa.gov/hazardous-air-pollutants-ethylene-oxide/forms/memphis-tennessee-sterilization-services-tennessee" TargetMode="External"/><Relationship Id="rId6" Type="http://schemas.openxmlformats.org/officeDocument/2006/relationships/hyperlink" Target="https://www.epa.gov/hazardous-air-pollutants-ethylene-oxide/forms/memphis-tennessee-sterilization-services-tennessee" TargetMode="External"/><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7165641" y="18008904"/>
            <a:ext cx="5511763" cy="2887754"/>
          </a:xfrm>
          <a:prstGeom prst="rect">
            <a:avLst/>
          </a:prstGeom>
          <a:noFill/>
          <a:ln>
            <a:noFill/>
          </a:ln>
        </p:spPr>
      </p:pic>
      <p:sp>
        <p:nvSpPr>
          <p:cNvPr id="55" name="Google Shape;55;p1"/>
          <p:cNvSpPr txBox="1"/>
          <p:nvPr/>
        </p:nvSpPr>
        <p:spPr>
          <a:xfrm>
            <a:off x="1181500" y="3114900"/>
            <a:ext cx="11334300" cy="50436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Abstract</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 sz="2800"/>
              <a:t>E</a:t>
            </a:r>
            <a:r>
              <a:rPr lang="en" sz="2600"/>
              <a:t>thylene oxide (</a:t>
            </a:r>
            <a:r>
              <a:rPr lang="en" sz="2600">
                <a:solidFill>
                  <a:schemeClr val="dk1"/>
                </a:solidFill>
              </a:rPr>
              <a:t>EO</a:t>
            </a:r>
            <a:r>
              <a:rPr lang="en" sz="2600">
                <a:solidFill>
                  <a:schemeClr val="dk1"/>
                </a:solidFill>
              </a:rPr>
              <a:t>)</a:t>
            </a:r>
            <a:r>
              <a:rPr lang="en" sz="2600"/>
              <a:t> is a </a:t>
            </a:r>
            <a:r>
              <a:rPr lang="en" sz="2600"/>
              <a:t>carcinogenic</a:t>
            </a:r>
            <a:r>
              <a:rPr lang="en" sz="2600"/>
              <a:t> compound utilized in the sterilization of medical </a:t>
            </a:r>
            <a:r>
              <a:rPr lang="en" sz="2600"/>
              <a:t>equipment</a:t>
            </a:r>
            <a:r>
              <a:rPr lang="en" sz="2600"/>
              <a:t>. Health officials are noticing that there is elevated cancer risks in the areas that are being exposed to EO. Sterilization facilities that use ethylene oxide (EO) have been found to be disproportionately located in poor communities and communities of color. This phenomenon is known as environmental racism or environmental injustice, which refers to the unequal distribution of environmental hazards and pollution based on race, ethnicity, and socioeconomic status.We seek to develop a nontoxic biological </a:t>
            </a:r>
            <a:r>
              <a:rPr lang="en" sz="2600"/>
              <a:t>indicator</a:t>
            </a:r>
            <a:r>
              <a:rPr lang="en" sz="2600"/>
              <a:t> using the </a:t>
            </a:r>
            <a:r>
              <a:rPr lang="en" sz="2600"/>
              <a:t>bacteria</a:t>
            </a:r>
            <a:r>
              <a:rPr lang="en" sz="2600"/>
              <a:t>, </a:t>
            </a:r>
            <a:r>
              <a:rPr lang="en" sz="2600">
                <a:solidFill>
                  <a:schemeClr val="dk1"/>
                </a:solidFill>
              </a:rPr>
              <a:t>staphylococcus saprophyticus</a:t>
            </a:r>
            <a:r>
              <a:rPr lang="en" sz="2600"/>
              <a:t>, that will be used to notify the residents of an are when there has been exposure to ethylene oxide. </a:t>
            </a:r>
            <a:endParaRPr i="0" sz="2600" u="none" cap="none" strike="noStrike">
              <a:solidFill>
                <a:srgbClr val="000000"/>
              </a:solidFill>
            </a:endParaRPr>
          </a:p>
        </p:txBody>
      </p:sp>
      <p:pic>
        <p:nvPicPr>
          <p:cNvPr id="56" name="Google Shape;56;p1"/>
          <p:cNvPicPr preferRelativeResize="0"/>
          <p:nvPr/>
        </p:nvPicPr>
        <p:blipFill rotWithShape="1">
          <a:blip r:embed="rId4">
            <a:alphaModFix/>
          </a:blip>
          <a:srcRect b="28524" l="0" r="0" t="29593"/>
          <a:stretch/>
        </p:blipFill>
        <p:spPr>
          <a:xfrm>
            <a:off x="1181511" y="18571309"/>
            <a:ext cx="3990820" cy="1671339"/>
          </a:xfrm>
          <a:prstGeom prst="rect">
            <a:avLst/>
          </a:prstGeom>
          <a:noFill/>
          <a:ln>
            <a:noFill/>
          </a:ln>
        </p:spPr>
      </p:pic>
      <p:sp>
        <p:nvSpPr>
          <p:cNvPr id="57" name="Google Shape;57;p1"/>
          <p:cNvSpPr txBox="1"/>
          <p:nvPr/>
        </p:nvSpPr>
        <p:spPr>
          <a:xfrm>
            <a:off x="5597088" y="342150"/>
            <a:ext cx="264216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3968"/>
              <a:t>THE SUPER SCIENCE LADYBUGS</a:t>
            </a:r>
            <a:endParaRPr b="1" i="0"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Evan Holly, Samuel Sailors, Megan Flowers, Phoebe Plumley Violette Worley, Ella Whitehead </a:t>
            </a:r>
            <a:r>
              <a:rPr b="0" i="0" lang="en" sz="3712" u="none" cap="none" strike="noStrike">
                <a:solidFill>
                  <a:srgbClr val="000000"/>
                </a:solidFill>
                <a:latin typeface="Arial"/>
                <a:ea typeface="Arial"/>
                <a:cs typeface="Arial"/>
                <a:sym typeface="Arial"/>
              </a:rPr>
              <a:t>, </a:t>
            </a:r>
            <a:r>
              <a:rPr lang="en" sz="3712"/>
              <a:t>Nikki Wallace</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Crosstown High</a:t>
            </a:r>
            <a:r>
              <a:rPr b="0" i="0" lang="en" sz="3712" u="none" cap="none" strike="noStrike">
                <a:solidFill>
                  <a:srgbClr val="000000"/>
                </a:solidFill>
                <a:latin typeface="Arial"/>
                <a:ea typeface="Arial"/>
                <a:cs typeface="Arial"/>
                <a:sym typeface="Arial"/>
              </a:rPr>
              <a:t>, </a:t>
            </a:r>
            <a:r>
              <a:rPr lang="en" sz="3712"/>
              <a:t>Memphis</a:t>
            </a:r>
            <a:r>
              <a:rPr b="0" i="0" lang="en" sz="3712" u="none" cap="none" strike="noStrike">
                <a:solidFill>
                  <a:srgbClr val="000000"/>
                </a:solidFill>
                <a:latin typeface="Arial"/>
                <a:ea typeface="Arial"/>
                <a:cs typeface="Arial"/>
                <a:sym typeface="Arial"/>
              </a:rPr>
              <a:t>, </a:t>
            </a:r>
            <a:r>
              <a:rPr lang="en" sz="3712"/>
              <a:t>Tennessee</a:t>
            </a:r>
            <a:r>
              <a:rPr b="0" i="0" lang="en" sz="3712" u="none" cap="none" strike="noStrike">
                <a:solidFill>
                  <a:srgbClr val="000000"/>
                </a:solidFill>
                <a:latin typeface="Arial"/>
                <a:ea typeface="Arial"/>
                <a:cs typeface="Arial"/>
                <a:sym typeface="Arial"/>
              </a:rPr>
              <a:t>, </a:t>
            </a:r>
            <a:r>
              <a:rPr lang="en" sz="3712"/>
              <a:t>United States of America</a:t>
            </a:r>
            <a:endParaRPr b="0" i="0" sz="3712" u="none" cap="none" strike="noStrike">
              <a:solidFill>
                <a:srgbClr val="000000"/>
              </a:solidFill>
              <a:latin typeface="Arial"/>
              <a:ea typeface="Arial"/>
              <a:cs typeface="Arial"/>
              <a:sym typeface="Arial"/>
            </a:endParaRPr>
          </a:p>
        </p:txBody>
      </p:sp>
      <p:sp>
        <p:nvSpPr>
          <p:cNvPr id="58" name="Google Shape;58;p1"/>
          <p:cNvSpPr txBox="1"/>
          <p:nvPr/>
        </p:nvSpPr>
        <p:spPr>
          <a:xfrm>
            <a:off x="1181500" y="8803025"/>
            <a:ext cx="11289900" cy="118473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rtl="0" algn="ctr">
              <a:spcBef>
                <a:spcPts val="0"/>
              </a:spcBef>
              <a:spcAft>
                <a:spcPts val="0"/>
              </a:spcAft>
              <a:buNone/>
            </a:pPr>
            <a:r>
              <a:rPr b="1" lang="en" sz="3200">
                <a:solidFill>
                  <a:schemeClr val="dk1"/>
                </a:solidFill>
              </a:rPr>
              <a:t>I</a:t>
            </a:r>
            <a:r>
              <a:rPr b="1" lang="en" sz="3200">
                <a:solidFill>
                  <a:schemeClr val="dk1"/>
                </a:solidFill>
              </a:rPr>
              <a:t>ntroduction/Background</a:t>
            </a:r>
            <a:endParaRPr b="1" sz="3200">
              <a:solidFill>
                <a:schemeClr val="dk1"/>
              </a:solidFill>
            </a:endParaRPr>
          </a:p>
          <a:p>
            <a:pPr indent="0" lvl="0" marL="0" rtl="0" algn="l">
              <a:spcBef>
                <a:spcPts val="0"/>
              </a:spcBef>
              <a:spcAft>
                <a:spcPts val="0"/>
              </a:spcAft>
              <a:buNone/>
            </a:pPr>
            <a:r>
              <a:rPr lang="en" sz="2600">
                <a:solidFill>
                  <a:schemeClr val="dk1"/>
                </a:solidFill>
              </a:rPr>
              <a:t>Memphis is home to many warehouses and energy plants. On the surface it may not seem like a big deal but when you start to notice citizens in certain areas developing higher incidence of cancer you start to wonder why and investigate. The location of sterilization facilities that use Ethylene Oxide in poor communities is a complex issue that involves multiple factors, including zoning regulations, political power, economic factors, and historical patterns of discrimination. A historical poor community in Memphis called South Memphis, is coming to terms with this reality. Local citizens are dealing with the effects of EO which is an organic compound that is often used in antifreeze and used in sterilization processes. EO can be very damaging to one's DNA and can even cause cancer. EO is a highly reactive and toxic gas that can damage cells through a variety of mechanisms. It is a powerful alkylating agent that can react with cellular macromolecules such as DNA, RNA, and proteins, leading to cellular dysfunction and death. Our team will create a windmill that will detect EO and break it down. Using staphylococcus saprophyticus, a strain of bacteria used in curing meats and cheese, to uptake a plasmid that has been modified to produce green fluorescent protein (GFP) will be inserted through transformation, will allow for a safe living organism that can be used as a monitor that can be easily tracked. A GFP detection device can then be created to indicate when the bacteria stops glowing as it comes in contact with EO due to cellular damage and death that reduces the amount of GFP being expressed. A device that is able to circulate in the air will allow for small amounts of EO to be detected as the device moves.</a:t>
            </a:r>
            <a:endParaRPr sz="2600">
              <a:solidFill>
                <a:schemeClr val="dk1"/>
              </a:solidFill>
            </a:endParaRPr>
          </a:p>
          <a:p>
            <a:pPr indent="0" lvl="0" marL="457200" rtl="0" algn="l">
              <a:spcBef>
                <a:spcPts val="0"/>
              </a:spcBef>
              <a:spcAft>
                <a:spcPts val="0"/>
              </a:spcAft>
              <a:buNone/>
            </a:pPr>
            <a:r>
              <a:t/>
            </a:r>
            <a:endParaRPr sz="2600">
              <a:solidFill>
                <a:schemeClr val="dk1"/>
              </a:solidFill>
              <a:latin typeface="Calibri"/>
              <a:ea typeface="Calibri"/>
              <a:cs typeface="Calibri"/>
              <a:sym typeface="Calibri"/>
            </a:endParaRPr>
          </a:p>
          <a:p>
            <a:pPr indent="0" lvl="0" marL="457200" rtl="0" algn="ctr">
              <a:spcBef>
                <a:spcPts val="0"/>
              </a:spcBef>
              <a:spcAft>
                <a:spcPts val="0"/>
              </a:spcAft>
              <a:buNone/>
            </a:pPr>
            <a:r>
              <a:t/>
            </a:r>
            <a:endParaRPr sz="2400">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
        <p:nvSpPr>
          <p:cNvPr id="59" name="Google Shape;59;p1"/>
          <p:cNvSpPr txBox="1"/>
          <p:nvPr/>
        </p:nvSpPr>
        <p:spPr>
          <a:xfrm>
            <a:off x="12515850" y="3114900"/>
            <a:ext cx="8168100" cy="105081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Science Content</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2572">
                <a:solidFill>
                  <a:schemeClr val="dk1"/>
                </a:solidFill>
              </a:rPr>
              <a:t>Ethylene oxide (EO) is a highly reactive and toxic gas that can have lethal effects on cells. Several studies have investigated the effects of EO on cells. A review by Pottenger et. al (2019), suggests that EO exposure can increase the risk of genetic mutations and cancer in humans due to gas induced DNA and chromosomal damage in a dose-dependent manner. Dellarco et. al. (1990) states that studies demonstrate that exposed cells to EO altered and caused dysfunction the expression of several proteins involved in cellular stress responses, protein folding, and metabolism. Other studies investigated the apoptotic effects of EO on human embryonic kidney cells and found that different concentrations of EO induced apoptosis in a dose-dependent manner, as evidenced by changes in cell morphology, DNA fragmentation, and caspase activation. This suggests that EO exposure can lead to programmed cell death and tissue damage in humans.</a:t>
            </a:r>
            <a:endParaRPr sz="2572">
              <a:solidFill>
                <a:schemeClr val="dk1"/>
              </a:solidFill>
            </a:endParaRPr>
          </a:p>
          <a:p>
            <a:pPr indent="0" lvl="0" marL="0" marR="0" rtl="0" algn="l">
              <a:lnSpc>
                <a:spcPct val="100000"/>
              </a:lnSpc>
              <a:spcBef>
                <a:spcPts val="0"/>
              </a:spcBef>
              <a:spcAft>
                <a:spcPts val="0"/>
              </a:spcAft>
              <a:buNone/>
            </a:pPr>
            <a:r>
              <a:rPr lang="en" sz="2572">
                <a:solidFill>
                  <a:schemeClr val="dk1"/>
                </a:solidFill>
              </a:rPr>
              <a:t>Overall, these studies demonstrate that EO exposure can have detrimental effects on cells through a variety of mechanisms, including DNA damage, protein damage, and apoptosis. It is important to minimize exposure to EO and to develop effective strategies for monitoring and detecting its presence in the environment.</a:t>
            </a:r>
            <a:endParaRPr sz="2572">
              <a:solidFill>
                <a:schemeClr val="dk1"/>
              </a:solidFill>
            </a:endParaRPr>
          </a:p>
        </p:txBody>
      </p:sp>
      <p:sp>
        <p:nvSpPr>
          <p:cNvPr id="60" name="Google Shape;60;p1"/>
          <p:cNvSpPr txBox="1"/>
          <p:nvPr/>
        </p:nvSpPr>
        <p:spPr>
          <a:xfrm>
            <a:off x="20683800" y="3114900"/>
            <a:ext cx="8679000" cy="98658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spAutoFit/>
          </a:bodyPr>
          <a:lstStyle/>
          <a:p>
            <a:pPr indent="0" lvl="0" marL="0" marR="0" rtl="0" algn="ctr">
              <a:lnSpc>
                <a:spcPct val="100000"/>
              </a:lnSpc>
              <a:spcBef>
                <a:spcPts val="0"/>
              </a:spcBef>
              <a:spcAft>
                <a:spcPts val="0"/>
              </a:spcAft>
              <a:buNone/>
            </a:pPr>
            <a:r>
              <a:rPr b="1" i="0" lang="en" sz="2300" u="none" cap="none" strike="noStrike">
                <a:solidFill>
                  <a:srgbClr val="000000"/>
                </a:solidFill>
                <a:latin typeface="Arial"/>
                <a:ea typeface="Arial"/>
                <a:cs typeface="Arial"/>
                <a:sym typeface="Arial"/>
              </a:rPr>
              <a:t>Team Content</a:t>
            </a:r>
            <a:endParaRPr b="1" i="0" sz="2300" u="none" cap="none" strike="noStrike">
              <a:solidFill>
                <a:srgbClr val="000000"/>
              </a:solidFill>
              <a:latin typeface="Arial"/>
              <a:ea typeface="Arial"/>
              <a:cs typeface="Arial"/>
              <a:sym typeface="Arial"/>
            </a:endParaRPr>
          </a:p>
          <a:p>
            <a:pPr indent="-202946" lvl="0" marL="292608" marR="0" rtl="0" algn="l">
              <a:lnSpc>
                <a:spcPct val="100000"/>
              </a:lnSpc>
              <a:spcBef>
                <a:spcPts val="0"/>
              </a:spcBef>
              <a:spcAft>
                <a:spcPts val="0"/>
              </a:spcAft>
              <a:buClr>
                <a:schemeClr val="dk1"/>
              </a:buClr>
              <a:buSzPts val="1900"/>
              <a:buFont typeface="Calibri"/>
              <a:buChar char="●"/>
            </a:pPr>
            <a:r>
              <a:rPr lang="en" sz="2172">
                <a:solidFill>
                  <a:schemeClr val="dk1"/>
                </a:solidFill>
                <a:latin typeface="Calibri"/>
                <a:ea typeface="Calibri"/>
                <a:cs typeface="Calibri"/>
                <a:sym typeface="Calibri"/>
              </a:rPr>
              <a:t>The team consists of students from an AP Biology class at Crosstown High that is a project based high school in Memphis, TN.</a:t>
            </a:r>
            <a:endParaRPr b="0" i="0" sz="2172" u="none" cap="none" strike="noStrike">
              <a:solidFill>
                <a:schemeClr val="dk1"/>
              </a:solidFill>
              <a:latin typeface="Calibri"/>
              <a:ea typeface="Calibri"/>
              <a:cs typeface="Calibri"/>
              <a:sym typeface="Calibri"/>
            </a:endParaRPr>
          </a:p>
          <a:p>
            <a:pPr indent="12191" lvl="0" marL="292608" marR="0" rtl="0" algn="l">
              <a:lnSpc>
                <a:spcPct val="100000"/>
              </a:lnSpc>
              <a:spcBef>
                <a:spcPts val="0"/>
              </a:spcBef>
              <a:spcAft>
                <a:spcPts val="0"/>
              </a:spcAft>
              <a:buClr>
                <a:schemeClr val="dk1"/>
              </a:buClr>
              <a:buSzPts val="4800"/>
              <a:buFont typeface="Calibri"/>
              <a:buNone/>
            </a:pPr>
            <a:r>
              <a:t/>
            </a:r>
            <a:endParaRPr b="0" i="0" sz="2172"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 sz="2300" u="none" cap="none" strike="noStrike">
                <a:solidFill>
                  <a:srgbClr val="000000"/>
                </a:solidFill>
                <a:latin typeface="Arial"/>
                <a:ea typeface="Arial"/>
                <a:cs typeface="Arial"/>
                <a:sym typeface="Arial"/>
              </a:rPr>
              <a:t>And maybe some next steps:</a:t>
            </a:r>
            <a:endParaRPr b="1" i="0" sz="2300" u="none" cap="none" strike="noStrike">
              <a:solidFill>
                <a:srgbClr val="000000"/>
              </a:solidFill>
              <a:latin typeface="Arial"/>
              <a:ea typeface="Arial"/>
              <a:cs typeface="Arial"/>
              <a:sym typeface="Arial"/>
            </a:endParaRPr>
          </a:p>
          <a:p>
            <a:pPr indent="-235458" lvl="0" marL="292608" marR="0" rtl="0" algn="l">
              <a:lnSpc>
                <a:spcPct val="100000"/>
              </a:lnSpc>
              <a:spcBef>
                <a:spcPts val="0"/>
              </a:spcBef>
              <a:spcAft>
                <a:spcPts val="0"/>
              </a:spcAft>
              <a:buClr>
                <a:schemeClr val="dk1"/>
              </a:buClr>
              <a:buSzPts val="1900"/>
              <a:buFont typeface="Calibri"/>
              <a:buChar char="●"/>
            </a:pPr>
            <a:r>
              <a:rPr lang="en" sz="2172">
                <a:solidFill>
                  <a:schemeClr val="dk1"/>
                </a:solidFill>
                <a:latin typeface="Calibri"/>
                <a:ea typeface="Calibri"/>
                <a:cs typeface="Calibri"/>
                <a:sym typeface="Calibri"/>
              </a:rPr>
              <a:t>Create a physical prototype of the windmill style detection system that can keep GFP containing bacteria alive and be utilized for EO detection by alarming when there is </a:t>
            </a:r>
            <a:r>
              <a:rPr lang="en" sz="2172">
                <a:solidFill>
                  <a:schemeClr val="dk1"/>
                </a:solidFill>
                <a:latin typeface="Calibri"/>
                <a:ea typeface="Calibri"/>
                <a:cs typeface="Calibri"/>
                <a:sym typeface="Calibri"/>
              </a:rPr>
              <a:t>evidence</a:t>
            </a:r>
            <a:r>
              <a:rPr lang="en" sz="2172">
                <a:solidFill>
                  <a:schemeClr val="dk1"/>
                </a:solidFill>
                <a:latin typeface="Calibri"/>
                <a:ea typeface="Calibri"/>
                <a:cs typeface="Calibri"/>
                <a:sym typeface="Calibri"/>
              </a:rPr>
              <a:t> of cellular death. </a:t>
            </a:r>
            <a:endParaRPr b="0" i="0" sz="2172" u="none" cap="none" strike="noStrike">
              <a:solidFill>
                <a:schemeClr val="dk1"/>
              </a:solidFill>
              <a:latin typeface="Calibri"/>
              <a:ea typeface="Calibri"/>
              <a:cs typeface="Calibri"/>
              <a:sym typeface="Calibri"/>
            </a:endParaRPr>
          </a:p>
          <a:p>
            <a:pPr indent="-235458" lvl="0" marL="292608" marR="0" rtl="0" algn="l">
              <a:lnSpc>
                <a:spcPct val="100000"/>
              </a:lnSpc>
              <a:spcBef>
                <a:spcPts val="0"/>
              </a:spcBef>
              <a:spcAft>
                <a:spcPts val="0"/>
              </a:spcAft>
              <a:buClr>
                <a:schemeClr val="dk1"/>
              </a:buClr>
              <a:buSzPts val="1900"/>
              <a:buFont typeface="Calibri"/>
              <a:buChar char="●"/>
            </a:pPr>
            <a:r>
              <a:rPr lang="en" sz="2172">
                <a:solidFill>
                  <a:schemeClr val="dk1"/>
                </a:solidFill>
                <a:latin typeface="Calibri"/>
                <a:ea typeface="Calibri"/>
                <a:cs typeface="Calibri"/>
                <a:sym typeface="Calibri"/>
              </a:rPr>
              <a:t>An experiment should be conducted to show GFP expression in bacteria as a function of cell density to test the hypothesis that GFP expression in bacteria will increase with increasing cell density due to the increased availability of nutrients and the potential for cell-to-cell communication.</a:t>
            </a:r>
            <a:endParaRPr sz="2172">
              <a:solidFill>
                <a:schemeClr val="dk1"/>
              </a:solidFill>
              <a:latin typeface="Calibri"/>
              <a:ea typeface="Calibri"/>
              <a:cs typeface="Calibri"/>
              <a:sym typeface="Calibri"/>
            </a:endParaRPr>
          </a:p>
          <a:p>
            <a:pPr indent="-252730" lvl="0" marL="292608" marR="0" rtl="0" algn="l">
              <a:lnSpc>
                <a:spcPct val="100000"/>
              </a:lnSpc>
              <a:spcBef>
                <a:spcPts val="0"/>
              </a:spcBef>
              <a:spcAft>
                <a:spcPts val="0"/>
              </a:spcAft>
              <a:buClr>
                <a:schemeClr val="dk1"/>
              </a:buClr>
              <a:buSzPts val="2172"/>
              <a:buFont typeface="Calibri"/>
              <a:buChar char="●"/>
            </a:pPr>
            <a:r>
              <a:t/>
            </a:r>
            <a:endParaRPr sz="21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 sz="2172">
                <a:solidFill>
                  <a:schemeClr val="dk1"/>
                </a:solidFill>
                <a:latin typeface="Calibri"/>
                <a:ea typeface="Calibri"/>
                <a:cs typeface="Calibri"/>
                <a:sym typeface="Calibri"/>
              </a:rPr>
              <a:t>Example Table:</a:t>
            </a:r>
            <a:endParaRPr sz="30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254508" lvl="0" marL="292608" marR="0" rtl="0" algn="l">
              <a:lnSpc>
                <a:spcPct val="100000"/>
              </a:lnSpc>
              <a:spcBef>
                <a:spcPts val="0"/>
              </a:spcBef>
              <a:spcAft>
                <a:spcPts val="0"/>
              </a:spcAft>
              <a:buClr>
                <a:schemeClr val="dk1"/>
              </a:buClr>
              <a:buSzPts val="2200"/>
              <a:buFont typeface="Calibri"/>
              <a:buChar char="●"/>
            </a:pPr>
            <a:r>
              <a:rPr lang="en" sz="2472">
                <a:solidFill>
                  <a:schemeClr val="dk1"/>
                </a:solidFill>
                <a:latin typeface="Calibri"/>
                <a:ea typeface="Calibri"/>
                <a:cs typeface="Calibri"/>
                <a:sym typeface="Calibri"/>
              </a:rPr>
              <a:t>In this example, the bacterial culture was diluted to different cell densities (OD600) and the GFP expression was measured in arbitrary units (AU) using a fluorescence spectrophotometer. As the cell density increased, there was a corresponding increase in GFP expression, suggesting that the expression of GFP in bacteria is influenced by the number of cells present in the culture. This data could be analyzed statistically.</a:t>
            </a:r>
            <a:endParaRPr sz="3072">
              <a:solidFill>
                <a:schemeClr val="dk1"/>
              </a:solidFill>
              <a:latin typeface="Calibri"/>
              <a:ea typeface="Calibri"/>
              <a:cs typeface="Calibri"/>
              <a:sym typeface="Calibri"/>
            </a:endParaRPr>
          </a:p>
        </p:txBody>
      </p:sp>
      <p:sp>
        <p:nvSpPr>
          <p:cNvPr id="61" name="Google Shape;61;p1"/>
          <p:cNvSpPr txBox="1"/>
          <p:nvPr/>
        </p:nvSpPr>
        <p:spPr>
          <a:xfrm>
            <a:off x="20683800" y="12903800"/>
            <a:ext cx="8679000" cy="56676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References and acknowledgements</a:t>
            </a:r>
            <a:endParaRPr>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Adám B, Bárdos H, Adány R. Increased genotoxic susceptibility of breast epithelial cells to ethylene oxide. Mutat Res. 2005 Aug 1;585(1-2):120-6. doi: 10.1016/j.mrgentox.2005.04.009. PMID: 15970455.</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Dellarco VL, Generoso WM, Sega GA, Fowle JR 3rd, Jacobson-Kram D. Review of the mutagenicity of ethylene oxide. Environ Mol Mutagen. 1990;16(2):85-103. doi: 10.1002/em.2850160207. PMID: 2209569.</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Hartwig A, Arand M, Epe B, Guth S, Jahnke G, Lampen A, Martus HJ, Monien B, Rietjens IMCM, Schmitz-Spanke S, Schriever-Schwemmer G, Steinberg P, Eisenbrand G. Mode of action-based risk assessment of genotoxic carcinogens. Arch Toxicol. 2020 Jun;94(6):1787-1877. doi: 10.1007/s00204-020-02733-2. Epub 2020 Jun 15. Erratum in: Arch Toxicol. 2020 Sep;94(9):3347. PMID: 32542409; PMCID: PMC7303094.</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rgbClr val="374151"/>
                </a:solidFill>
                <a:highlight>
                  <a:srgbClr val="F7F7F8"/>
                </a:highlight>
                <a:latin typeface="Roboto"/>
                <a:ea typeface="Roboto"/>
                <a:cs typeface="Roboto"/>
                <a:sym typeface="Roboto"/>
              </a:rPr>
              <a:t>Memphis, Tennessee Sterilization Services, Tennessee. (n.d.). Hazardous Air Pollutants: Ethylene Oxide Forms. Retrieved March 9, 2023, from</a:t>
            </a:r>
            <a:r>
              <a:rPr lang="en" sz="1500">
                <a:solidFill>
                  <a:srgbClr val="374151"/>
                </a:solidFill>
                <a:highlight>
                  <a:srgbClr val="F7F7F8"/>
                </a:highlight>
                <a:uFill>
                  <a:noFill/>
                </a:uFill>
                <a:latin typeface="Roboto"/>
                <a:ea typeface="Roboto"/>
                <a:cs typeface="Roboto"/>
                <a:sym typeface="Roboto"/>
                <a:hlinkClick r:id="rId5">
                  <a:extLst>
                    <a:ext uri="{A12FA001-AC4F-418D-AE19-62706E023703}">
                      <ahyp:hlinkClr val="tx"/>
                    </a:ext>
                  </a:extLst>
                </a:hlinkClick>
              </a:rPr>
              <a:t> </a:t>
            </a:r>
            <a:r>
              <a:rPr lang="en" sz="1500" u="sng">
                <a:solidFill>
                  <a:schemeClr val="accent5"/>
                </a:solidFill>
                <a:highlight>
                  <a:srgbClr val="F7F7F8"/>
                </a:highlight>
                <a:latin typeface="Roboto"/>
                <a:ea typeface="Roboto"/>
                <a:cs typeface="Roboto"/>
                <a:sym typeface="Roboto"/>
                <a:hlinkClick r:id="rId6">
                  <a:extLst>
                    <a:ext uri="{A12FA001-AC4F-418D-AE19-62706E023703}">
                      <ahyp:hlinkClr val="tx"/>
                    </a:ext>
                  </a:extLst>
                </a:hlinkClick>
              </a:rPr>
              <a:t>https://www.epa.gov/hazardous-air-pollutants-ethylene-oxide/forms/memphis-tennessee-sterilization-services-tennessee</a:t>
            </a:r>
            <a:r>
              <a:rPr lang="en"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accent2"/>
                </a:solidFill>
                <a:highlight>
                  <a:srgbClr val="FFFFFF"/>
                </a:highlight>
                <a:latin typeface="Roboto"/>
                <a:ea typeface="Roboto"/>
                <a:cs typeface="Roboto"/>
                <a:sym typeface="Roboto"/>
              </a:rPr>
              <a:t>Pottenger LH, Boysen G, Brown K, Cadet J, Fuchs RP, Johnson GE, Swenberg JA. Understanding the importance of low-molecular weight (ethylene oxide- and propylene oxide-induced) DNA adducts and mutations in risk assessment: Insights from 15 years of research and collaborative discussions. Environ Mol Mutagen. 2019 Mar;60(2):100-121. doi: 10.1002/em.22248. Epub 2018 Dec 10. PMID: 30536466; PMCID: PMC6590209.</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Preston RJ. Cytogenetic effects of ethylene oxide, with an emphasis on population monitoring. Crit Rev Toxicol. 1999 May;29(3):263-82. doi: 10.1080/10408449991349212. PMID: 10379809.</a:t>
            </a:r>
            <a:endParaRPr b="0" i="0" sz="1500" u="none" cap="none" strike="noStrike">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b="0" i="0" lang="en" sz="2304" u="none" cap="none" strike="noStrike">
                <a:solidFill>
                  <a:schemeClr val="dk1"/>
                </a:solidFill>
                <a:latin typeface="Calibri"/>
                <a:ea typeface="Calibri"/>
                <a:cs typeface="Calibri"/>
                <a:sym typeface="Calibri"/>
              </a:rPr>
              <a:t>We’d like to tha</a:t>
            </a:r>
            <a:r>
              <a:rPr lang="en" sz="2304">
                <a:solidFill>
                  <a:schemeClr val="dk1"/>
                </a:solidFill>
                <a:latin typeface="Calibri"/>
                <a:ea typeface="Calibri"/>
                <a:cs typeface="Calibri"/>
                <a:sym typeface="Calibri"/>
              </a:rPr>
              <a:t>nk Crosstown High, XQ, Biobuilders, </a:t>
            </a:r>
            <a:r>
              <a:rPr lang="en" sz="2304">
                <a:solidFill>
                  <a:schemeClr val="dk1"/>
                </a:solidFill>
                <a:latin typeface="Calibri"/>
                <a:ea typeface="Calibri"/>
                <a:cs typeface="Calibri"/>
                <a:sym typeface="Calibri"/>
              </a:rPr>
              <a:t>and Nikki Wallace</a:t>
            </a:r>
            <a:endParaRPr b="0" i="0" sz="2304" u="none" cap="none" strike="noStrike">
              <a:solidFill>
                <a:schemeClr val="dk1"/>
              </a:solidFill>
              <a:latin typeface="Calibri"/>
              <a:ea typeface="Calibri"/>
              <a:cs typeface="Calibri"/>
              <a:sym typeface="Calibri"/>
            </a:endParaRPr>
          </a:p>
        </p:txBody>
      </p:sp>
      <p:pic>
        <p:nvPicPr>
          <p:cNvPr id="62" name="Google Shape;62;p1"/>
          <p:cNvPicPr preferRelativeResize="0"/>
          <p:nvPr/>
        </p:nvPicPr>
        <p:blipFill rotWithShape="1">
          <a:blip r:embed="rId7">
            <a:alphaModFix/>
          </a:blip>
          <a:srcRect b="0" l="0" r="0" t="0"/>
          <a:stretch/>
        </p:blipFill>
        <p:spPr>
          <a:xfrm>
            <a:off x="31544307" y="18951197"/>
            <a:ext cx="4874304" cy="911565"/>
          </a:xfrm>
          <a:prstGeom prst="rect">
            <a:avLst/>
          </a:prstGeom>
          <a:noFill/>
          <a:ln>
            <a:noFill/>
          </a:ln>
        </p:spPr>
      </p:pic>
      <p:pic>
        <p:nvPicPr>
          <p:cNvPr id="63" name="Google Shape;63;p1"/>
          <p:cNvPicPr preferRelativeResize="0"/>
          <p:nvPr/>
        </p:nvPicPr>
        <p:blipFill rotWithShape="1">
          <a:blip r:embed="rId8">
            <a:alphaModFix/>
          </a:blip>
          <a:srcRect b="0" l="0" r="0" t="0"/>
          <a:stretch/>
        </p:blipFill>
        <p:spPr>
          <a:xfrm>
            <a:off x="481451" y="514596"/>
            <a:ext cx="4834600" cy="1671326"/>
          </a:xfrm>
          <a:prstGeom prst="rect">
            <a:avLst/>
          </a:prstGeom>
          <a:noFill/>
          <a:ln>
            <a:noFill/>
          </a:ln>
        </p:spPr>
      </p:pic>
      <p:pic>
        <p:nvPicPr>
          <p:cNvPr id="64" name="Google Shape;64;p1"/>
          <p:cNvPicPr preferRelativeResize="0"/>
          <p:nvPr/>
        </p:nvPicPr>
        <p:blipFill rotWithShape="1">
          <a:blip r:embed="rId9">
            <a:alphaModFix/>
          </a:blip>
          <a:srcRect b="0" l="0" r="0" t="0"/>
          <a:stretch/>
        </p:blipFill>
        <p:spPr>
          <a:xfrm>
            <a:off x="20169190" y="18758194"/>
            <a:ext cx="2774396" cy="1671323"/>
          </a:xfrm>
          <a:prstGeom prst="rect">
            <a:avLst/>
          </a:prstGeom>
          <a:noFill/>
          <a:ln>
            <a:noFill/>
          </a:ln>
        </p:spPr>
      </p:pic>
      <p:pic>
        <p:nvPicPr>
          <p:cNvPr id="65" name="Google Shape;65;p1"/>
          <p:cNvPicPr preferRelativeResize="0"/>
          <p:nvPr/>
        </p:nvPicPr>
        <p:blipFill rotWithShape="1">
          <a:blip r:embed="rId10">
            <a:alphaModFix/>
          </a:blip>
          <a:srcRect b="0" l="0" r="0" t="0"/>
          <a:stretch/>
        </p:blipFill>
        <p:spPr>
          <a:xfrm>
            <a:off x="13796120" y="18712361"/>
            <a:ext cx="3990820" cy="1176037"/>
          </a:xfrm>
          <a:prstGeom prst="rect">
            <a:avLst/>
          </a:prstGeom>
          <a:noFill/>
          <a:ln>
            <a:noFill/>
          </a:ln>
        </p:spPr>
      </p:pic>
      <p:pic>
        <p:nvPicPr>
          <p:cNvPr id="66" name="Google Shape;66;p1"/>
          <p:cNvPicPr preferRelativeResize="0"/>
          <p:nvPr/>
        </p:nvPicPr>
        <p:blipFill rotWithShape="1">
          <a:blip r:embed="rId11">
            <a:alphaModFix/>
          </a:blip>
          <a:srcRect b="0" l="0" r="0" t="0"/>
          <a:stretch/>
        </p:blipFill>
        <p:spPr>
          <a:xfrm>
            <a:off x="25721022" y="18656670"/>
            <a:ext cx="3641729" cy="1451413"/>
          </a:xfrm>
          <a:prstGeom prst="rect">
            <a:avLst/>
          </a:prstGeom>
          <a:noFill/>
          <a:ln>
            <a:noFill/>
          </a:ln>
        </p:spPr>
      </p:pic>
      <p:pic>
        <p:nvPicPr>
          <p:cNvPr id="67" name="Google Shape;67;p1"/>
          <p:cNvPicPr preferRelativeResize="0"/>
          <p:nvPr/>
        </p:nvPicPr>
        <p:blipFill rotWithShape="1">
          <a:blip r:embed="rId12">
            <a:alphaModFix/>
          </a:blip>
          <a:srcRect b="2290" l="0" r="0" t="2280"/>
          <a:stretch/>
        </p:blipFill>
        <p:spPr>
          <a:xfrm>
            <a:off x="30557427" y="3958294"/>
            <a:ext cx="4874299" cy="5039143"/>
          </a:xfrm>
          <a:prstGeom prst="rect">
            <a:avLst/>
          </a:prstGeom>
          <a:noFill/>
          <a:ln cap="flat" cmpd="sng" w="28575">
            <a:solidFill>
              <a:schemeClr val="dk2"/>
            </a:solidFill>
            <a:prstDash val="solid"/>
            <a:round/>
            <a:headEnd len="sm" w="sm" type="none"/>
            <a:tailEnd len="sm" w="sm" type="none"/>
          </a:ln>
        </p:spPr>
      </p:pic>
      <p:pic>
        <p:nvPicPr>
          <p:cNvPr id="68" name="Google Shape;68;p1"/>
          <p:cNvPicPr preferRelativeResize="0"/>
          <p:nvPr/>
        </p:nvPicPr>
        <p:blipFill rotWithShape="1">
          <a:blip r:embed="rId13">
            <a:alphaModFix/>
          </a:blip>
          <a:srcRect b="6124" l="0" r="0" t="6124"/>
          <a:stretch/>
        </p:blipFill>
        <p:spPr>
          <a:xfrm>
            <a:off x="30293000" y="10313174"/>
            <a:ext cx="5250754" cy="4882199"/>
          </a:xfrm>
          <a:prstGeom prst="rect">
            <a:avLst/>
          </a:prstGeom>
          <a:noFill/>
          <a:ln cap="flat" cmpd="sng" w="19050">
            <a:solidFill>
              <a:schemeClr val="dk2"/>
            </a:solidFill>
            <a:prstDash val="solid"/>
            <a:round/>
            <a:headEnd len="sm" w="sm" type="none"/>
            <a:tailEnd len="sm" w="sm" type="none"/>
          </a:ln>
        </p:spPr>
      </p:pic>
      <p:sp>
        <p:nvSpPr>
          <p:cNvPr id="69" name="Google Shape;69;p1"/>
          <p:cNvSpPr txBox="1"/>
          <p:nvPr/>
        </p:nvSpPr>
        <p:spPr>
          <a:xfrm>
            <a:off x="30055601" y="9332050"/>
            <a:ext cx="6762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Calibri"/>
                <a:ea typeface="Calibri"/>
                <a:cs typeface="Calibri"/>
                <a:sym typeface="Calibri"/>
              </a:rPr>
              <a:t>No ethylene oxide in the soil and air</a:t>
            </a:r>
            <a:endParaRPr b="1" sz="3000">
              <a:latin typeface="Calibri"/>
              <a:ea typeface="Calibri"/>
              <a:cs typeface="Calibri"/>
              <a:sym typeface="Calibri"/>
            </a:endParaRPr>
          </a:p>
        </p:txBody>
      </p:sp>
      <p:sp>
        <p:nvSpPr>
          <p:cNvPr id="70" name="Google Shape;70;p1"/>
          <p:cNvSpPr txBox="1"/>
          <p:nvPr/>
        </p:nvSpPr>
        <p:spPr>
          <a:xfrm>
            <a:off x="29903198" y="15476294"/>
            <a:ext cx="6994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Calibri"/>
                <a:ea typeface="Calibri"/>
                <a:cs typeface="Calibri"/>
                <a:sym typeface="Calibri"/>
              </a:rPr>
              <a:t>Ethylene oxide detected in the soil and air</a:t>
            </a:r>
            <a:endParaRPr b="1" sz="3000">
              <a:latin typeface="Calibri"/>
              <a:ea typeface="Calibri"/>
              <a:cs typeface="Calibri"/>
              <a:sym typeface="Calibri"/>
            </a:endParaRPr>
          </a:p>
        </p:txBody>
      </p:sp>
      <p:graphicFrame>
        <p:nvGraphicFramePr>
          <p:cNvPr id="71" name="Google Shape;71;p1"/>
          <p:cNvGraphicFramePr/>
          <p:nvPr/>
        </p:nvGraphicFramePr>
        <p:xfrm>
          <a:off x="23093775" y="7425563"/>
          <a:ext cx="3000000" cy="3000000"/>
        </p:xfrm>
        <a:graphic>
          <a:graphicData uri="http://schemas.openxmlformats.org/drawingml/2006/table">
            <a:tbl>
              <a:tblPr>
                <a:noFill/>
                <a:tableStyleId>{A15533B7-F6EB-46A8-B2CA-6B65294AC235}</a:tableStyleId>
              </a:tblPr>
              <a:tblGrid>
                <a:gridCol w="1779575"/>
                <a:gridCol w="1779575"/>
              </a:tblGrid>
              <a:tr h="350500">
                <a:tc>
                  <a:txBody>
                    <a:bodyPr/>
                    <a:lstStyle/>
                    <a:p>
                      <a:pPr indent="0" lvl="0" marL="0" rtl="0" algn="l">
                        <a:lnSpc>
                          <a:spcPct val="115000"/>
                        </a:lnSpc>
                        <a:spcBef>
                          <a:spcPts val="0"/>
                        </a:spcBef>
                        <a:spcAft>
                          <a:spcPts val="0"/>
                        </a:spcAft>
                        <a:buNone/>
                      </a:pPr>
                      <a:r>
                        <a:rPr lang="en" sz="1100">
                          <a:solidFill>
                            <a:schemeClr val="dk1"/>
                          </a:solidFill>
                        </a:rPr>
                        <a:t>Cell Density (OD600)</a:t>
                      </a:r>
                      <a:endParaRPr/>
                    </a:p>
                  </a:txBody>
                  <a:tcPr marT="91425" marB="91425" marR="91425" marL="91425"/>
                </a:tc>
                <a:tc>
                  <a:txBody>
                    <a:bodyPr/>
                    <a:lstStyle/>
                    <a:p>
                      <a:pPr indent="0" lvl="0" marL="0" rtl="0" algn="l">
                        <a:lnSpc>
                          <a:spcPct val="115000"/>
                        </a:lnSpc>
                        <a:spcBef>
                          <a:spcPts val="0"/>
                        </a:spcBef>
                        <a:spcAft>
                          <a:spcPts val="0"/>
                        </a:spcAft>
                        <a:buNone/>
                      </a:pPr>
                      <a:r>
                        <a:rPr lang="en" sz="1100">
                          <a:solidFill>
                            <a:schemeClr val="dk1"/>
                          </a:solidFill>
                        </a:rPr>
                        <a:t>GFP Expression (AU)</a:t>
                      </a:r>
                      <a:endParaRPr/>
                    </a:p>
                  </a:txBody>
                  <a:tcPr marT="91425" marB="91425" marR="91425" marL="91425"/>
                </a:tc>
              </a:tr>
              <a:tr h="390875">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0.1</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10.5</a:t>
                      </a:r>
                      <a:endParaRPr/>
                    </a:p>
                  </a:txBody>
                  <a:tcPr marT="91425" marB="91425" marR="91425" marL="91425"/>
                </a:tc>
              </a:tr>
              <a:tr h="360400">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0.2</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12.1</a:t>
                      </a:r>
                      <a:endParaRPr/>
                    </a:p>
                  </a:txBody>
                  <a:tcPr marT="91425" marB="91425" marR="91425" marL="91425"/>
                </a:tc>
              </a:tr>
              <a:tr h="388975">
                <a:tc>
                  <a:txBody>
                    <a:bodyPr/>
                    <a:lstStyle/>
                    <a:p>
                      <a:pPr indent="0" lvl="0" marL="0" rtl="0" algn="l">
                        <a:lnSpc>
                          <a:spcPct val="115000"/>
                        </a:lnSpc>
                        <a:spcBef>
                          <a:spcPts val="0"/>
                        </a:spcBef>
                        <a:spcAft>
                          <a:spcPts val="0"/>
                        </a:spcAft>
                        <a:buNone/>
                      </a:pPr>
                      <a:r>
                        <a:rPr lang="en" sz="1100">
                          <a:solidFill>
                            <a:schemeClr val="dk1"/>
                          </a:solidFill>
                        </a:rPr>
                        <a:t>0.4</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16.3</a:t>
                      </a:r>
                      <a:endParaRPr/>
                    </a:p>
                  </a:txBody>
                  <a:tcPr marT="91425" marB="91425" marR="91425" marL="91425"/>
                </a:tc>
              </a:tr>
              <a:tr h="353625">
                <a:tc>
                  <a:txBody>
                    <a:bodyPr/>
                    <a:lstStyle/>
                    <a:p>
                      <a:pPr indent="0" lvl="0" marL="0" rtl="0" algn="l">
                        <a:lnSpc>
                          <a:spcPct val="115000"/>
                        </a:lnSpc>
                        <a:spcBef>
                          <a:spcPts val="0"/>
                        </a:spcBef>
                        <a:spcAft>
                          <a:spcPts val="0"/>
                        </a:spcAft>
                        <a:buNone/>
                      </a:pPr>
                      <a:r>
                        <a:rPr lang="en" sz="1100">
                          <a:solidFill>
                            <a:schemeClr val="dk1"/>
                          </a:solidFill>
                        </a:rPr>
                        <a:t>0.6	</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19.7</a:t>
                      </a:r>
                      <a:endParaRPr/>
                    </a:p>
                  </a:txBody>
                  <a:tcPr marT="91425" marB="91425" marR="91425" marL="91425"/>
                </a:tc>
              </a:tr>
              <a:tr h="358100">
                <a:tc>
                  <a:txBody>
                    <a:bodyPr/>
                    <a:lstStyle/>
                    <a:p>
                      <a:pPr indent="0" lvl="0" marL="0" rtl="0" algn="l">
                        <a:lnSpc>
                          <a:spcPct val="115000"/>
                        </a:lnSpc>
                        <a:spcBef>
                          <a:spcPts val="0"/>
                        </a:spcBef>
                        <a:spcAft>
                          <a:spcPts val="0"/>
                        </a:spcAft>
                        <a:buNone/>
                      </a:pPr>
                      <a:r>
                        <a:rPr lang="en" sz="1100">
                          <a:solidFill>
                            <a:schemeClr val="dk1"/>
                          </a:solidFill>
                        </a:rPr>
                        <a:t>0.8	</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22.9</a:t>
                      </a:r>
                      <a:endParaRPr/>
                    </a:p>
                  </a:txBody>
                  <a:tcPr marT="91425" marB="91425" marR="91425" marL="91425"/>
                </a:tc>
              </a:tr>
              <a:tr h="350500">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1.0</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25.8</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Stephanie Ovitt</dc:creator>
</cp:coreProperties>
</file>