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21067700" cx="37463400"/>
  <p:notesSz cx="6858000" cy="9144000"/>
  <p:embeddedFontLst>
    <p:embeddedFont>
      <p:font typeface="Playfair Display Medium"/>
      <p:regular r:id="rId7"/>
      <p:bold r:id="rId8"/>
      <p:italic r:id="rId9"/>
      <p:boldItalic r:id="rId10"/>
    </p:embeddedFont>
    <p:embeddedFont>
      <p:font typeface="Playfair Display"/>
      <p:regular r:id="rId11"/>
      <p:bold r:id="rId12"/>
      <p:italic r:id="rId13"/>
      <p:boldItalic r:id="rId14"/>
    </p:embeddedFont>
    <p:embeddedFont>
      <p:font typeface="Playfair Display Black"/>
      <p:bold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GoogleSlidesCustomDataVersion2">
      <go:slidesCustomData xmlns:go="http://customooxmlschemas.google.com/" r:id="rId17" roundtripDataSignature="AMtx7mgcNPXB5ueMcR5pVXVwYavfA56p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layfairDisplay-regular.fntdata"/><Relationship Id="rId10" Type="http://schemas.openxmlformats.org/officeDocument/2006/relationships/font" Target="fonts/PlayfairDisplayMedium-boldItalic.fntdata"/><Relationship Id="rId13" Type="http://schemas.openxmlformats.org/officeDocument/2006/relationships/font" Target="fonts/PlayfairDisplay-italic.fntdata"/><Relationship Id="rId12" Type="http://schemas.openxmlformats.org/officeDocument/2006/relationships/font" Target="fonts/PlayfairDisplay-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layfairDisplayMedium-italic.fntdata"/><Relationship Id="rId15" Type="http://schemas.openxmlformats.org/officeDocument/2006/relationships/font" Target="fonts/PlayfairDisplayBlack-bold.fntdata"/><Relationship Id="rId14" Type="http://schemas.openxmlformats.org/officeDocument/2006/relationships/font" Target="fonts/PlayfairDisplay-boldItalic.fntdata"/><Relationship Id="rId17" Type="http://customschemas.google.com/relationships/presentationmetadata" Target="metadata"/><Relationship Id="rId16" Type="http://schemas.openxmlformats.org/officeDocument/2006/relationships/font" Target="fonts/PlayfairDisplay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PlayfairDisplayMedium-regular.fntdata"/><Relationship Id="rId8" Type="http://schemas.openxmlformats.org/officeDocument/2006/relationships/font" Target="fonts/PlayfairDisplay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abab2161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2babab2161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4" y="3049771"/>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3"/>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5" name="Google Shape;15;p4"/>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8" name="Google Shape;18;p5"/>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9" name="Google Shape;19;p5"/>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6"/>
          <p:cNvSpPr txBox="1"/>
          <p:nvPr>
            <p:ph idx="1" type="body"/>
          </p:nvPr>
        </p:nvSpPr>
        <p:spPr>
          <a:xfrm>
            <a:off x="1277051"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6"/>
          <p:cNvSpPr txBox="1"/>
          <p:nvPr>
            <p:ph idx="2" type="body"/>
          </p:nvPr>
        </p:nvSpPr>
        <p:spPr>
          <a:xfrm>
            <a:off x="19798579"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6"/>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7"/>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1"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8"/>
          <p:cNvSpPr txBox="1"/>
          <p:nvPr>
            <p:ph idx="1" type="body"/>
          </p:nvPr>
        </p:nvSpPr>
        <p:spPr>
          <a:xfrm>
            <a:off x="1277051"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8"/>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9"/>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896"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10"/>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10"/>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10"/>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1" y="17328384"/>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1"/>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5.png"/><Relationship Id="rId13" Type="http://schemas.openxmlformats.org/officeDocument/2006/relationships/image" Target="../media/image7.png"/><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16.png"/><Relationship Id="rId15" Type="http://schemas.openxmlformats.org/officeDocument/2006/relationships/image" Target="../media/image14.png"/><Relationship Id="rId14" Type="http://schemas.openxmlformats.org/officeDocument/2006/relationships/image" Target="../media/image20.png"/><Relationship Id="rId17" Type="http://schemas.openxmlformats.org/officeDocument/2006/relationships/image" Target="../media/image9.png"/><Relationship Id="rId16" Type="http://schemas.openxmlformats.org/officeDocument/2006/relationships/image" Target="../media/image4.png"/><Relationship Id="rId5" Type="http://schemas.openxmlformats.org/officeDocument/2006/relationships/image" Target="../media/image18.png"/><Relationship Id="rId19" Type="http://schemas.openxmlformats.org/officeDocument/2006/relationships/image" Target="../media/image12.png"/><Relationship Id="rId6" Type="http://schemas.openxmlformats.org/officeDocument/2006/relationships/image" Target="../media/image15.png"/><Relationship Id="rId18" Type="http://schemas.openxmlformats.org/officeDocument/2006/relationships/image" Target="../media/image10.png"/><Relationship Id="rId7" Type="http://schemas.openxmlformats.org/officeDocument/2006/relationships/image" Target="../media/image6.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9FE"/>
        </a:solidFill>
      </p:bgPr>
    </p:bg>
    <p:spTree>
      <p:nvGrpSpPr>
        <p:cNvPr id="53" name="Shape 53"/>
        <p:cNvGrpSpPr/>
        <p:nvPr/>
      </p:nvGrpSpPr>
      <p:grpSpPr>
        <a:xfrm>
          <a:off x="0" y="0"/>
          <a:ext cx="0" cy="0"/>
          <a:chOff x="0" y="0"/>
          <a:chExt cx="0" cy="0"/>
        </a:xfrm>
      </p:grpSpPr>
      <p:sp>
        <p:nvSpPr>
          <p:cNvPr id="54" name="Google Shape;54;g2babab21618_0_0"/>
          <p:cNvSpPr txBox="1"/>
          <p:nvPr/>
        </p:nvSpPr>
        <p:spPr>
          <a:xfrm>
            <a:off x="27696375" y="16627350"/>
            <a:ext cx="9331200" cy="2723700"/>
          </a:xfrm>
          <a:prstGeom prst="rect">
            <a:avLst/>
          </a:prstGeom>
          <a:noFill/>
          <a:ln cap="flat" cmpd="sng" w="19050">
            <a:solidFill>
              <a:srgbClr val="1F497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2800" u="none" cap="none" strike="noStrike">
              <a:solidFill>
                <a:schemeClr val="dk2"/>
              </a:solidFill>
              <a:latin typeface="Times New Roman"/>
              <a:ea typeface="Times New Roman"/>
              <a:cs typeface="Times New Roman"/>
              <a:sym typeface="Times New Roman"/>
            </a:endParaRPr>
          </a:p>
        </p:txBody>
      </p:sp>
      <p:pic>
        <p:nvPicPr>
          <p:cNvPr id="55" name="Google Shape;55;g2babab21618_0_0"/>
          <p:cNvPicPr preferRelativeResize="0"/>
          <p:nvPr/>
        </p:nvPicPr>
        <p:blipFill rotWithShape="1">
          <a:blip r:embed="rId3">
            <a:alphaModFix/>
          </a:blip>
          <a:srcRect b="0" l="1758" r="0" t="13111"/>
          <a:stretch/>
        </p:blipFill>
        <p:spPr>
          <a:xfrm>
            <a:off x="15752975" y="19422000"/>
            <a:ext cx="3993224" cy="1594225"/>
          </a:xfrm>
          <a:prstGeom prst="rect">
            <a:avLst/>
          </a:prstGeom>
          <a:noFill/>
          <a:ln>
            <a:noFill/>
          </a:ln>
        </p:spPr>
      </p:pic>
      <p:pic>
        <p:nvPicPr>
          <p:cNvPr id="56" name="Google Shape;56;g2babab21618_0_0"/>
          <p:cNvPicPr preferRelativeResize="0"/>
          <p:nvPr/>
        </p:nvPicPr>
        <p:blipFill rotWithShape="1">
          <a:blip r:embed="rId4">
            <a:alphaModFix/>
          </a:blip>
          <a:srcRect b="22673" l="11333" r="12189" t="16242"/>
          <a:stretch/>
        </p:blipFill>
        <p:spPr>
          <a:xfrm>
            <a:off x="2677625" y="19428475"/>
            <a:ext cx="5725800" cy="1594200"/>
          </a:xfrm>
          <a:prstGeom prst="rect">
            <a:avLst/>
          </a:prstGeom>
          <a:noFill/>
          <a:ln>
            <a:noFill/>
          </a:ln>
        </p:spPr>
      </p:pic>
      <p:pic>
        <p:nvPicPr>
          <p:cNvPr id="57" name="Google Shape;57;g2babab21618_0_0"/>
          <p:cNvPicPr preferRelativeResize="0"/>
          <p:nvPr/>
        </p:nvPicPr>
        <p:blipFill rotWithShape="1">
          <a:blip r:embed="rId5">
            <a:alphaModFix/>
          </a:blip>
          <a:srcRect b="-9660" l="0" r="0" t="0"/>
          <a:stretch/>
        </p:blipFill>
        <p:spPr>
          <a:xfrm>
            <a:off x="162950" y="-1031371"/>
            <a:ext cx="8240475" cy="3242421"/>
          </a:xfrm>
          <a:prstGeom prst="rect">
            <a:avLst/>
          </a:prstGeom>
          <a:noFill/>
          <a:ln>
            <a:noFill/>
          </a:ln>
        </p:spPr>
      </p:pic>
      <p:pic>
        <p:nvPicPr>
          <p:cNvPr id="58" name="Google Shape;58;g2babab21618_0_0"/>
          <p:cNvPicPr preferRelativeResize="0"/>
          <p:nvPr/>
        </p:nvPicPr>
        <p:blipFill rotWithShape="1">
          <a:blip r:embed="rId6">
            <a:alphaModFix/>
          </a:blip>
          <a:srcRect b="23612" l="9633" r="0" t="16348"/>
          <a:stretch/>
        </p:blipFill>
        <p:spPr>
          <a:xfrm>
            <a:off x="21213700" y="12726875"/>
            <a:ext cx="6137100" cy="5436300"/>
          </a:xfrm>
          <a:prstGeom prst="ellipse">
            <a:avLst/>
          </a:prstGeom>
          <a:noFill/>
          <a:ln>
            <a:noFill/>
          </a:ln>
        </p:spPr>
      </p:pic>
      <p:sp>
        <p:nvSpPr>
          <p:cNvPr id="59" name="Google Shape;59;g2babab21618_0_0"/>
          <p:cNvSpPr txBox="1"/>
          <p:nvPr/>
        </p:nvSpPr>
        <p:spPr>
          <a:xfrm>
            <a:off x="411900" y="8302100"/>
            <a:ext cx="4999200" cy="11049300"/>
          </a:xfrm>
          <a:prstGeom prst="rect">
            <a:avLst/>
          </a:prstGeom>
          <a:noFill/>
          <a:ln cap="flat" cmpd="sng" w="19050">
            <a:solidFill>
              <a:srgbClr val="1F497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Playfair Display Medium"/>
              <a:ea typeface="Playfair Display Medium"/>
              <a:cs typeface="Playfair Display Medium"/>
              <a:sym typeface="Playfair Display Medium"/>
            </a:endParaRPr>
          </a:p>
        </p:txBody>
      </p:sp>
      <p:pic>
        <p:nvPicPr>
          <p:cNvPr id="60" name="Google Shape;60;g2babab21618_0_0"/>
          <p:cNvPicPr preferRelativeResize="0"/>
          <p:nvPr/>
        </p:nvPicPr>
        <p:blipFill rotWithShape="1">
          <a:blip r:embed="rId7">
            <a:alphaModFix/>
          </a:blip>
          <a:srcRect b="18487" l="0" r="0" t="0"/>
          <a:stretch/>
        </p:blipFill>
        <p:spPr>
          <a:xfrm>
            <a:off x="11125925" y="13069163"/>
            <a:ext cx="10005899" cy="5709362"/>
          </a:xfrm>
          <a:prstGeom prst="rect">
            <a:avLst/>
          </a:prstGeom>
          <a:noFill/>
          <a:ln>
            <a:noFill/>
          </a:ln>
        </p:spPr>
      </p:pic>
      <p:sp>
        <p:nvSpPr>
          <p:cNvPr id="61" name="Google Shape;61;g2babab21618_0_0"/>
          <p:cNvSpPr txBox="1"/>
          <p:nvPr/>
        </p:nvSpPr>
        <p:spPr>
          <a:xfrm>
            <a:off x="11662525" y="1854200"/>
            <a:ext cx="15942300" cy="17496900"/>
          </a:xfrm>
          <a:prstGeom prst="rect">
            <a:avLst/>
          </a:prstGeom>
          <a:noFill/>
          <a:ln cap="flat" cmpd="sng" w="19050">
            <a:solidFill>
              <a:srgbClr val="1F497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1" i="0" lang="en" sz="5000" u="none" cap="none" strike="noStrike">
                <a:solidFill>
                  <a:srgbClr val="1F497D"/>
                </a:solidFill>
                <a:latin typeface="Times New Roman"/>
                <a:ea typeface="Times New Roman"/>
                <a:cs typeface="Times New Roman"/>
                <a:sym typeface="Times New Roman"/>
              </a:rPr>
              <a:t>Workflow of Genetic Engineering to Application of AFPs</a:t>
            </a:r>
            <a:endParaRPr b="1" i="0" sz="5000" u="none" cap="none" strike="noStrike">
              <a:solidFill>
                <a:srgbClr val="1F497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rgbClr val="1F497D"/>
                </a:solidFill>
                <a:latin typeface="Times New Roman"/>
                <a:ea typeface="Times New Roman"/>
                <a:cs typeface="Times New Roman"/>
                <a:sym typeface="Times New Roman"/>
              </a:rPr>
              <a:t>Three Components for Super AFP</a:t>
            </a:r>
            <a:endParaRPr b="0" i="0" sz="2800" u="none" cap="none" strike="noStrike">
              <a:solidFill>
                <a:schemeClr val="dk2"/>
              </a:solidFill>
              <a:latin typeface="Times New Roman"/>
              <a:ea typeface="Times New Roman"/>
              <a:cs typeface="Times New Roman"/>
              <a:sym typeface="Times New Roman"/>
            </a:endParaRPr>
          </a:p>
          <a:p>
            <a:pPr indent="-368300" lvl="0" marL="914400" marR="0" rtl="0" algn="l">
              <a:lnSpc>
                <a:spcPct val="100000"/>
              </a:lnSpc>
              <a:spcBef>
                <a:spcPts val="0"/>
              </a:spcBef>
              <a:spcAft>
                <a:spcPts val="0"/>
              </a:spcAft>
              <a:buClr>
                <a:schemeClr val="dk1"/>
              </a:buClr>
              <a:buSzPts val="2200"/>
              <a:buFont typeface="Times New Roman"/>
              <a:buChar char="●"/>
            </a:pPr>
            <a:r>
              <a:rPr b="0" i="1" lang="en" sz="2800" u="none" cap="none" strike="noStrike">
                <a:solidFill>
                  <a:schemeClr val="dk2"/>
                </a:solidFill>
                <a:latin typeface="Times New Roman"/>
                <a:ea typeface="Times New Roman"/>
                <a:cs typeface="Times New Roman"/>
                <a:sym typeface="Times New Roman"/>
              </a:rPr>
              <a:t>T</a:t>
            </a:r>
            <a:r>
              <a:rPr b="0" i="1" lang="en" sz="2800" u="none" cap="none" strike="noStrike">
                <a:solidFill>
                  <a:schemeClr val="dk1"/>
                </a:solidFill>
                <a:latin typeface="Times New Roman"/>
                <a:ea typeface="Times New Roman"/>
                <a:cs typeface="Times New Roman"/>
                <a:sym typeface="Times New Roman"/>
              </a:rPr>
              <a:t>enebrio molitor</a:t>
            </a:r>
            <a:r>
              <a:rPr b="0" i="0" lang="en" sz="2800" u="none" cap="none" strike="noStrike">
                <a:solidFill>
                  <a:schemeClr val="dk1"/>
                </a:solidFill>
                <a:latin typeface="Times New Roman"/>
                <a:ea typeface="Times New Roman"/>
                <a:cs typeface="Times New Roman"/>
                <a:sym typeface="Times New Roman"/>
              </a:rPr>
              <a:t> is a freeze-susceptible mealworm that survives the cold winter by producing AFPs. We can introduce a thermal hysteresis gene from this species to enable the production of AFP in yeast.</a:t>
            </a:r>
            <a:endParaRPr b="0" i="0" sz="2800" u="none" cap="none" strike="noStrike">
              <a:solidFill>
                <a:schemeClr val="dk1"/>
              </a:solidFill>
              <a:latin typeface="Times New Roman"/>
              <a:ea typeface="Times New Roman"/>
              <a:cs typeface="Times New Roman"/>
              <a:sym typeface="Times New Roman"/>
            </a:endParaRPr>
          </a:p>
          <a:p>
            <a:pPr indent="-368300" lvl="0" marL="914400" marR="0" rtl="0" algn="l">
              <a:lnSpc>
                <a:spcPct val="100000"/>
              </a:lnSpc>
              <a:spcBef>
                <a:spcPts val="0"/>
              </a:spcBef>
              <a:spcAft>
                <a:spcPts val="0"/>
              </a:spcAft>
              <a:buClr>
                <a:schemeClr val="dk1"/>
              </a:buClr>
              <a:buSzPts val="2200"/>
              <a:buFont typeface="Times New Roman"/>
              <a:buChar char="●"/>
            </a:pPr>
            <a:r>
              <a:rPr b="0" i="1" lang="en" sz="2800" u="none" cap="none" strike="noStrike">
                <a:solidFill>
                  <a:schemeClr val="dk1"/>
                </a:solidFill>
                <a:latin typeface="Times New Roman"/>
                <a:ea typeface="Times New Roman"/>
                <a:cs typeface="Times New Roman"/>
                <a:sym typeface="Times New Roman"/>
              </a:rPr>
              <a:t>Leucosporidium sp. </a:t>
            </a:r>
            <a:r>
              <a:rPr b="0" i="0" lang="en" sz="2800" u="none" cap="none" strike="noStrike">
                <a:solidFill>
                  <a:schemeClr val="dk1"/>
                </a:solidFill>
                <a:latin typeface="Times New Roman"/>
                <a:ea typeface="Times New Roman"/>
                <a:cs typeface="Times New Roman"/>
                <a:sym typeface="Times New Roman"/>
              </a:rPr>
              <a:t>strain 30 is a yeast strain known for producing a glycosylated ice-binding protein (LeIBP). </a:t>
            </a:r>
            <a:endParaRPr b="0" i="0" sz="2800" u="none" cap="none" strike="noStrike">
              <a:solidFill>
                <a:schemeClr val="dk1"/>
              </a:solidFill>
              <a:latin typeface="Times New Roman"/>
              <a:ea typeface="Times New Roman"/>
              <a:cs typeface="Times New Roman"/>
              <a:sym typeface="Times New Roman"/>
            </a:endParaRPr>
          </a:p>
          <a:p>
            <a:pPr indent="-368300" lvl="0" marL="914400" marR="0" rtl="0" algn="l">
              <a:lnSpc>
                <a:spcPct val="100000"/>
              </a:lnSpc>
              <a:spcBef>
                <a:spcPts val="0"/>
              </a:spcBef>
              <a:spcAft>
                <a:spcPts val="0"/>
              </a:spcAft>
              <a:buClr>
                <a:schemeClr val="dk1"/>
              </a:buClr>
              <a:buSzPts val="2200"/>
              <a:buFont typeface="Times New Roman"/>
              <a:buChar char="●"/>
            </a:pPr>
            <a:r>
              <a:rPr b="0" i="0" lang="en" sz="2800" u="none" cap="none" strike="noStrike">
                <a:solidFill>
                  <a:schemeClr val="dk1"/>
                </a:solidFill>
                <a:latin typeface="Times New Roman"/>
                <a:ea typeface="Times New Roman"/>
                <a:cs typeface="Times New Roman"/>
                <a:sym typeface="Times New Roman"/>
              </a:rPr>
              <a:t>Perennial ryegrass (</a:t>
            </a:r>
            <a:r>
              <a:rPr b="0" i="1" lang="en" sz="2800" u="none" cap="none" strike="noStrike">
                <a:solidFill>
                  <a:schemeClr val="dk1"/>
                </a:solidFill>
                <a:latin typeface="Times New Roman"/>
                <a:ea typeface="Times New Roman"/>
                <a:cs typeface="Times New Roman"/>
                <a:sym typeface="Times New Roman"/>
              </a:rPr>
              <a:t>Lolium perenne</a:t>
            </a:r>
            <a:r>
              <a:rPr b="0" i="0" lang="en" sz="2800" u="none" cap="none" strike="noStrike">
                <a:solidFill>
                  <a:schemeClr val="dk1"/>
                </a:solidFill>
                <a:latin typeface="Times New Roman"/>
                <a:ea typeface="Times New Roman"/>
                <a:cs typeface="Times New Roman"/>
                <a:sym typeface="Times New Roman"/>
              </a:rPr>
              <a:t>) produces antifreeze proteins to protect itself against the cold. Its gene encoding an ice recrystallization inhibition protein-like protein can be incorporated alongside the other genes to produce super AFPs.</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rgbClr val="1F497D"/>
                </a:solidFill>
                <a:latin typeface="Times New Roman"/>
                <a:ea typeface="Times New Roman"/>
                <a:cs typeface="Times New Roman"/>
                <a:sym typeface="Times New Roman"/>
              </a:rPr>
              <a:t>Chassis</a:t>
            </a:r>
            <a:r>
              <a:rPr b="1" i="0" lang="en" sz="2800" u="none" cap="none" strike="noStrike">
                <a:solidFill>
                  <a:schemeClr val="dk1"/>
                </a:solidFill>
                <a:latin typeface="Times New Roman"/>
                <a:ea typeface="Times New Roman"/>
                <a:cs typeface="Times New Roman"/>
                <a:sym typeface="Times New Roman"/>
              </a:rPr>
              <a:t> - </a:t>
            </a:r>
            <a:r>
              <a:rPr b="0" i="1" lang="en" sz="2800" u="none" cap="none" strike="noStrike">
                <a:solidFill>
                  <a:schemeClr val="dk1"/>
                </a:solidFill>
                <a:latin typeface="Times New Roman"/>
                <a:ea typeface="Times New Roman"/>
                <a:cs typeface="Times New Roman"/>
                <a:sym typeface="Times New Roman"/>
              </a:rPr>
              <a:t>P. pastoris </a:t>
            </a:r>
            <a:r>
              <a:rPr b="0" i="0" lang="en" sz="2800" u="none" cap="none" strike="noStrike">
                <a:solidFill>
                  <a:schemeClr val="dk1"/>
                </a:solidFill>
                <a:latin typeface="Times New Roman"/>
                <a:ea typeface="Times New Roman"/>
                <a:cs typeface="Times New Roman"/>
                <a:sym typeface="Times New Roman"/>
              </a:rPr>
              <a:t>- for its demonstrated efficiency in the pilot-scale production of AFP in several publications.</a:t>
            </a:r>
            <a:endParaRPr b="0" i="0" sz="2800" u="none" cap="none" strike="noStrike">
              <a:solidFill>
                <a:schemeClr val="dk1"/>
              </a:solidFill>
              <a:latin typeface="Times New Roman"/>
              <a:ea typeface="Times New Roman"/>
              <a:cs typeface="Times New Roman"/>
              <a:sym typeface="Times New Roman"/>
            </a:endParaRPr>
          </a:p>
        </p:txBody>
      </p:sp>
      <p:sp>
        <p:nvSpPr>
          <p:cNvPr id="62" name="Google Shape;62;g2babab21618_0_0"/>
          <p:cNvSpPr txBox="1"/>
          <p:nvPr/>
        </p:nvSpPr>
        <p:spPr>
          <a:xfrm>
            <a:off x="411900" y="1255400"/>
            <a:ext cx="11159100" cy="6971700"/>
          </a:xfrm>
          <a:prstGeom prst="rect">
            <a:avLst/>
          </a:prstGeom>
          <a:noFill/>
          <a:ln cap="flat" cmpd="sng" w="19050">
            <a:solidFill>
              <a:srgbClr val="1F497D"/>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1100"/>
              <a:buFont typeface="Arial"/>
              <a:buNone/>
            </a:pPr>
            <a:r>
              <a:rPr b="1" i="0" lang="en" sz="5000" u="none" cap="none" strike="noStrike">
                <a:solidFill>
                  <a:srgbClr val="1F497D"/>
                </a:solidFill>
                <a:latin typeface="Times New Roman"/>
                <a:ea typeface="Times New Roman"/>
                <a:cs typeface="Times New Roman"/>
                <a:sym typeface="Times New Roman"/>
              </a:rPr>
              <a:t>Abstract</a:t>
            </a:r>
            <a:endParaRPr b="1" i="0" sz="5000" u="none" cap="none" strike="noStrike">
              <a:solidFill>
                <a:srgbClr val="1F497D"/>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100"/>
              <a:buFont typeface="Arial"/>
              <a:buNone/>
            </a:pP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0"/>
                  </a:ext>
                </a:extLst>
              </a:rPr>
              <a:t>Every winter, drivers are threatened by hazardous icy roads. Among methods to prevent snow-related traffic accidents, the most common measure is road salt. However, the application of road salt causes many problems, such as its corrosion, as well as its harmful impacts on the environment. The negative effects of road salt necessitate an alternative solution to treating winter roads. Our plan involves inserting three AFP gene sequences into </a:t>
            </a: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1"/>
                  </a:ext>
                </a:extLst>
              </a:rPr>
              <a:t>plasmids</a:t>
            </a: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2"/>
                  </a:ext>
                </a:extLst>
              </a:rPr>
              <a:t>, </a:t>
            </a: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3"/>
                  </a:ext>
                </a:extLst>
              </a:rPr>
              <a:t>transforming the</a:t>
            </a: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4"/>
                  </a:ext>
                </a:extLst>
              </a:rPr>
              <a:t> plasmids into </a:t>
            </a:r>
            <a:r>
              <a:rPr b="0" i="1"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5"/>
                  </a:ext>
                </a:extLst>
              </a:rPr>
              <a:t>Pichia pastoris</a:t>
            </a: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6"/>
                  </a:ext>
                </a:extLst>
              </a:rPr>
              <a:t>, and harvesting three AFPs from mealworms, plants, and arctic yeast genes. These AFPs adhere to the surface of newly formed ice crystals, inhibiting ice crystal formation in sub-zero temperatures. By harvesting the AFPs from yeast, we can apply the product as a cost-effective road salt alternative. This innovative solution addresses environmental concerns and uses a more eco-friendly approach. Testing this design's efficacy and safety will prove its feasibility as a replacement for road salt.</a:t>
            </a:r>
            <a:endParaRPr b="0" i="0" sz="2800" u="none" cap="none" strike="noStrike">
              <a:solidFill>
                <a:schemeClr val="dk1"/>
              </a:solidFill>
              <a:latin typeface="Times New Roman"/>
              <a:ea typeface="Times New Roman"/>
              <a:cs typeface="Times New Roman"/>
              <a:sym typeface="Times New Roman"/>
            </a:endParaRPr>
          </a:p>
        </p:txBody>
      </p:sp>
      <p:sp>
        <p:nvSpPr>
          <p:cNvPr id="63" name="Google Shape;63;g2babab21618_0_0"/>
          <p:cNvSpPr txBox="1"/>
          <p:nvPr/>
        </p:nvSpPr>
        <p:spPr>
          <a:xfrm>
            <a:off x="8706550" y="54500"/>
            <a:ext cx="19391700" cy="1639200"/>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chemeClr val="dk1"/>
              </a:buClr>
              <a:buSzPts val="2000"/>
              <a:buFont typeface="Arial"/>
              <a:buNone/>
            </a:pPr>
            <a:r>
              <a:rPr b="1" i="0" lang="en" sz="6100" u="none" cap="none" strike="noStrike">
                <a:solidFill>
                  <a:srgbClr val="1F497D"/>
                </a:solidFill>
                <a:latin typeface="Playfair Display"/>
                <a:ea typeface="Playfair Display"/>
                <a:cs typeface="Playfair Display"/>
                <a:sym typeface="Playfair Display"/>
              </a:rPr>
              <a:t>Road Salt Alternative Using AFPs</a:t>
            </a:r>
            <a:endParaRPr b="1" i="0" sz="6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500"/>
              <a:buFont typeface="Arial"/>
              <a:buNone/>
            </a:pPr>
            <a:r>
              <a:rPr b="0" i="0" lang="en" sz="2500" u="none" cap="none" strike="noStrike">
                <a:solidFill>
                  <a:schemeClr val="dk1"/>
                </a:solidFill>
                <a:latin typeface="Playfair Display"/>
                <a:ea typeface="Playfair Display"/>
                <a:cs typeface="Playfair Display"/>
                <a:sym typeface="Playfair Display"/>
              </a:rPr>
              <a:t>Loretta Wang, Paige Dix, Nicole Pae, Taylor Strilesky, Min Roh, </a:t>
            </a:r>
            <a:endParaRPr b="0" i="0" sz="2500" u="none" cap="none" strike="noStrike">
              <a:solidFill>
                <a:schemeClr val="dk1"/>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chemeClr val="dk1"/>
              </a:buClr>
              <a:buSzPts val="1500"/>
              <a:buFont typeface="Arial"/>
              <a:buNone/>
            </a:pPr>
            <a:r>
              <a:rPr b="0" i="0" lang="en" sz="2500" u="none" cap="none" strike="noStrike">
                <a:solidFill>
                  <a:schemeClr val="dk1"/>
                </a:solidFill>
                <a:latin typeface="Playfair Display"/>
                <a:ea typeface="Playfair Display"/>
                <a:cs typeface="Playfair Display"/>
                <a:sym typeface="Playfair Display"/>
              </a:rPr>
              <a:t>Dr. Beth Pethel, </a:t>
            </a:r>
            <a:r>
              <a:rPr b="0" i="0" lang="en" sz="2500" u="none" cap="none" strike="noStrike">
                <a:solidFill>
                  <a:schemeClr val="dk1"/>
                </a:solidFill>
                <a:latin typeface="Playfair Display"/>
                <a:ea typeface="Playfair Display"/>
                <a:cs typeface="Playfair Display"/>
                <a:sym typeface="Playfair Display"/>
                <a:extLst>
                  <a:ext uri="http://customooxmlschemas.google.com/">
                    <go:slidesCustomData xmlns:go="http://customooxmlschemas.google.com/" textRoundtripDataId="7"/>
                  </a:ext>
                </a:extLst>
              </a:rPr>
              <a:t>Vicki </a:t>
            </a:r>
            <a:r>
              <a:rPr b="0" i="0" lang="en" sz="2500" u="none" cap="none" strike="noStrike">
                <a:solidFill>
                  <a:schemeClr val="dk1"/>
                </a:solidFill>
                <a:latin typeface="Playfair Display"/>
                <a:ea typeface="Playfair Display"/>
                <a:cs typeface="Playfair Display"/>
                <a:sym typeface="Playfair Display"/>
              </a:rPr>
              <a:t>Liu (Lanza Tech) Western Reserve Academy, Hudson, OH, USA</a:t>
            </a:r>
            <a:endParaRPr b="1" i="0" sz="5000" u="none" cap="none" strike="noStrike">
              <a:solidFill>
                <a:srgbClr val="1F497D"/>
              </a:solidFill>
              <a:latin typeface="Times New Roman"/>
              <a:ea typeface="Times New Roman"/>
              <a:cs typeface="Times New Roman"/>
              <a:sym typeface="Times New Roman"/>
            </a:endParaRPr>
          </a:p>
        </p:txBody>
      </p:sp>
      <p:sp>
        <p:nvSpPr>
          <p:cNvPr id="64" name="Google Shape;64;g2babab21618_0_0"/>
          <p:cNvSpPr txBox="1"/>
          <p:nvPr/>
        </p:nvSpPr>
        <p:spPr>
          <a:xfrm>
            <a:off x="27696375" y="1255400"/>
            <a:ext cx="9331200" cy="7046700"/>
          </a:xfrm>
          <a:prstGeom prst="rect">
            <a:avLst/>
          </a:prstGeom>
          <a:noFill/>
          <a:ln cap="flat" cmpd="sng" w="19050">
            <a:solidFill>
              <a:srgbClr val="1F497D"/>
            </a:solidFill>
            <a:prstDash val="solid"/>
            <a:round/>
            <a:headEnd len="sm" w="sm" type="none"/>
            <a:tailEnd len="sm" w="sm" type="none"/>
          </a:ln>
        </p:spPr>
        <p:txBody>
          <a:bodyPr anchorCtr="0" anchor="ctr" bIns="58500" lIns="58500" spcFirstLastPara="1" rIns="58500" wrap="square" tIns="58500">
            <a:noAutofit/>
          </a:bodyPr>
          <a:lstStyle/>
          <a:p>
            <a:pPr indent="0" lvl="0" marL="457200" marR="0" rtl="0" algn="l">
              <a:lnSpc>
                <a:spcPct val="100000"/>
              </a:lnSpc>
              <a:spcBef>
                <a:spcPts val="0"/>
              </a:spcBef>
              <a:spcAft>
                <a:spcPts val="0"/>
              </a:spcAft>
              <a:buClr>
                <a:srgbClr val="000000"/>
              </a:buClr>
              <a:buSzPts val="3072"/>
              <a:buFont typeface="Arial"/>
              <a:buNone/>
            </a:pPr>
            <a:r>
              <a:t/>
            </a:r>
            <a:endParaRPr b="0" i="0" sz="3072" u="none" cap="none" strike="noStrike">
              <a:solidFill>
                <a:schemeClr val="dk1"/>
              </a:solidFill>
              <a:latin typeface="Calibri"/>
              <a:ea typeface="Calibri"/>
              <a:cs typeface="Calibri"/>
              <a:sym typeface="Calibri"/>
            </a:endParaRPr>
          </a:p>
          <a:p>
            <a:pPr indent="-97536" lvl="0" marL="292608" marR="0" rtl="0" algn="l">
              <a:lnSpc>
                <a:spcPct val="100000"/>
              </a:lnSpc>
              <a:spcBef>
                <a:spcPts val="0"/>
              </a:spcBef>
              <a:spcAft>
                <a:spcPts val="0"/>
              </a:spcAft>
              <a:buClr>
                <a:srgbClr val="000000"/>
              </a:buClr>
              <a:buSzPts val="3072"/>
              <a:buFont typeface="Arial"/>
              <a:buNone/>
            </a:pPr>
            <a:r>
              <a:t/>
            </a:r>
            <a:endParaRPr b="0" i="0" sz="3072"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rgbClr val="000000"/>
                </a:solidFill>
                <a:latin typeface="Arial"/>
                <a:ea typeface="Arial"/>
                <a:cs typeface="Arial"/>
                <a:sym typeface="Arial"/>
              </a:rPr>
              <a:t>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Times New Roman"/>
                <a:ea typeface="Times New Roman"/>
                <a:cs typeface="Times New Roman"/>
                <a:sym typeface="Times New Roman"/>
              </a:rPr>
              <a:t>In order : Min Roh, Nicole Pae, Paige Dix, Loretta Wang, Taylor Strilesky </a:t>
            </a:r>
            <a:endParaRPr b="0" i="0" sz="2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chemeClr val="dk1"/>
              </a:buClr>
              <a:buSzPts val="1100"/>
              <a:buFont typeface="Arial"/>
              <a:buNone/>
            </a:pPr>
            <a:r>
              <a:t/>
            </a:r>
            <a:endParaRPr b="0" i="0" sz="23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chemeClr val="dk1"/>
                </a:solidFill>
                <a:latin typeface="Arial"/>
                <a:ea typeface="Arial"/>
                <a:cs typeface="Arial"/>
                <a:sym typeface="Arial"/>
              </a:rPr>
              <a:t>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rgbClr val="000000"/>
                </a:solidFill>
                <a:latin typeface="Arial"/>
                <a:ea typeface="Arial"/>
                <a:cs typeface="Arial"/>
                <a:sym typeface="Arial"/>
              </a:rPr>
              <a:t> </a:t>
            </a:r>
            <a:endParaRPr b="0" i="0" sz="3200" u="none" cap="none" strike="noStrike">
              <a:solidFill>
                <a:srgbClr val="000000"/>
              </a:solidFill>
              <a:latin typeface="Arial"/>
              <a:ea typeface="Arial"/>
              <a:cs typeface="Arial"/>
              <a:sym typeface="Arial"/>
            </a:endParaRPr>
          </a:p>
        </p:txBody>
      </p:sp>
      <p:sp>
        <p:nvSpPr>
          <p:cNvPr id="65" name="Google Shape;65;g2babab21618_0_0"/>
          <p:cNvSpPr txBox="1"/>
          <p:nvPr/>
        </p:nvSpPr>
        <p:spPr>
          <a:xfrm>
            <a:off x="21975702" y="16435059"/>
            <a:ext cx="1307100" cy="27206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2"/>
                </a:solidFill>
                <a:latin typeface="Playfair Display"/>
                <a:ea typeface="Playfair Display"/>
                <a:cs typeface="Playfair Display"/>
                <a:sym typeface="Playfair Display"/>
              </a:rPr>
              <a:t>AFPs</a:t>
            </a:r>
            <a:endParaRPr b="1" i="0" sz="1500" u="none" cap="none" strike="noStrike">
              <a:solidFill>
                <a:schemeClr val="dk2"/>
              </a:solidFill>
              <a:latin typeface="Playfair Display"/>
              <a:ea typeface="Playfair Display"/>
              <a:cs typeface="Playfair Display"/>
              <a:sym typeface="Playfair Display"/>
            </a:endParaRPr>
          </a:p>
        </p:txBody>
      </p:sp>
      <p:pic>
        <p:nvPicPr>
          <p:cNvPr id="66" name="Google Shape;66;g2babab21618_0_0"/>
          <p:cNvPicPr preferRelativeResize="0"/>
          <p:nvPr/>
        </p:nvPicPr>
        <p:blipFill rotWithShape="1">
          <a:blip r:embed="rId8">
            <a:alphaModFix/>
          </a:blip>
          <a:srcRect b="0" l="0" r="0" t="0"/>
          <a:stretch/>
        </p:blipFill>
        <p:spPr>
          <a:xfrm>
            <a:off x="21442293" y="19525921"/>
            <a:ext cx="4126364" cy="1470339"/>
          </a:xfrm>
          <a:prstGeom prst="rect">
            <a:avLst/>
          </a:prstGeom>
          <a:noFill/>
          <a:ln>
            <a:noFill/>
          </a:ln>
        </p:spPr>
      </p:pic>
      <p:pic>
        <p:nvPicPr>
          <p:cNvPr id="67" name="Google Shape;67;g2babab21618_0_0"/>
          <p:cNvPicPr preferRelativeResize="0"/>
          <p:nvPr/>
        </p:nvPicPr>
        <p:blipFill rotWithShape="1">
          <a:blip r:embed="rId9">
            <a:alphaModFix/>
          </a:blip>
          <a:srcRect b="0" l="0" r="0" t="0"/>
          <a:stretch/>
        </p:blipFill>
        <p:spPr>
          <a:xfrm>
            <a:off x="30798152" y="146718"/>
            <a:ext cx="5270308" cy="950342"/>
          </a:xfrm>
          <a:prstGeom prst="rect">
            <a:avLst/>
          </a:prstGeom>
          <a:noFill/>
          <a:ln>
            <a:noFill/>
          </a:ln>
        </p:spPr>
      </p:pic>
      <p:pic>
        <p:nvPicPr>
          <p:cNvPr id="68" name="Google Shape;68;g2babab21618_0_0"/>
          <p:cNvPicPr preferRelativeResize="0"/>
          <p:nvPr/>
        </p:nvPicPr>
        <p:blipFill rotWithShape="1">
          <a:blip r:embed="rId10">
            <a:alphaModFix/>
          </a:blip>
          <a:srcRect b="0" l="0" r="0" t="0"/>
          <a:stretch/>
        </p:blipFill>
        <p:spPr>
          <a:xfrm>
            <a:off x="27696262" y="19365265"/>
            <a:ext cx="1807785" cy="1639224"/>
          </a:xfrm>
          <a:prstGeom prst="rect">
            <a:avLst/>
          </a:prstGeom>
          <a:noFill/>
          <a:ln>
            <a:noFill/>
          </a:ln>
        </p:spPr>
      </p:pic>
      <p:sp>
        <p:nvSpPr>
          <p:cNvPr id="69" name="Google Shape;69;g2babab21618_0_0"/>
          <p:cNvSpPr txBox="1"/>
          <p:nvPr/>
        </p:nvSpPr>
        <p:spPr>
          <a:xfrm>
            <a:off x="28912300" y="1290513"/>
            <a:ext cx="6899100" cy="9543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000"/>
              <a:buFont typeface="Arial"/>
              <a:buNone/>
            </a:pPr>
            <a:r>
              <a:rPr b="1" i="0" lang="en" sz="5000" u="none" cap="none" strike="noStrike">
                <a:solidFill>
                  <a:srgbClr val="1F497D"/>
                </a:solidFill>
                <a:latin typeface="Times New Roman"/>
                <a:ea typeface="Times New Roman"/>
                <a:cs typeface="Times New Roman"/>
                <a:sym typeface="Times New Roman"/>
              </a:rPr>
              <a:t>Meet the Team</a:t>
            </a:r>
            <a:endParaRPr b="1" i="0" sz="5400" u="none" cap="none" strike="noStrike">
              <a:solidFill>
                <a:srgbClr val="1F497D"/>
              </a:solidFill>
              <a:latin typeface="Playfair Display"/>
              <a:ea typeface="Playfair Display"/>
              <a:cs typeface="Playfair Display"/>
              <a:sym typeface="Playfair Display"/>
            </a:endParaRPr>
          </a:p>
        </p:txBody>
      </p:sp>
      <p:sp>
        <p:nvSpPr>
          <p:cNvPr id="70" name="Google Shape;70;g2babab21618_0_0"/>
          <p:cNvSpPr txBox="1"/>
          <p:nvPr/>
        </p:nvSpPr>
        <p:spPr>
          <a:xfrm>
            <a:off x="412825" y="16879225"/>
            <a:ext cx="5270400" cy="18192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 sz="2800" u="none" cap="none" strike="noStrike">
                <a:solidFill>
                  <a:schemeClr val="dk2"/>
                </a:solidFill>
                <a:latin typeface="Times New Roman"/>
                <a:ea typeface="Times New Roman"/>
                <a:cs typeface="Times New Roman"/>
                <a:sym typeface="Times New Roman"/>
              </a:rPr>
              <a:t>Figure 2. AFPs bind to the ice nucleus, inhibiting ice crystal growth, and increasing the curvature of the ice surface which creates an unfavorable shape for the accumulation of additional water molecules</a:t>
            </a:r>
            <a:endParaRPr b="0" i="0" sz="2800" u="none" cap="none" strike="noStrike">
              <a:solidFill>
                <a:schemeClr val="dk1"/>
              </a:solidFill>
              <a:latin typeface="Times New Roman"/>
              <a:ea typeface="Times New Roman"/>
              <a:cs typeface="Times New Roman"/>
              <a:sym typeface="Times New Roman"/>
            </a:endParaRPr>
          </a:p>
          <a:p>
            <a:pPr indent="0" lvl="0" marL="0" marR="0" rtl="0" algn="ctr">
              <a:lnSpc>
                <a:spcPct val="50000"/>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pic>
        <p:nvPicPr>
          <p:cNvPr id="71" name="Google Shape;71;g2babab21618_0_0"/>
          <p:cNvPicPr preferRelativeResize="0"/>
          <p:nvPr/>
        </p:nvPicPr>
        <p:blipFill rotWithShape="1">
          <a:blip r:embed="rId11">
            <a:alphaModFix/>
          </a:blip>
          <a:srcRect b="8565" l="15176" r="25954" t="9694"/>
          <a:stretch/>
        </p:blipFill>
        <p:spPr>
          <a:xfrm>
            <a:off x="660425" y="8227150"/>
            <a:ext cx="4349750" cy="4305909"/>
          </a:xfrm>
          <a:prstGeom prst="rect">
            <a:avLst/>
          </a:prstGeom>
          <a:noFill/>
          <a:ln>
            <a:noFill/>
          </a:ln>
        </p:spPr>
      </p:pic>
      <p:sp>
        <p:nvSpPr>
          <p:cNvPr id="72" name="Google Shape;72;g2babab21618_0_0"/>
          <p:cNvSpPr txBox="1"/>
          <p:nvPr/>
        </p:nvSpPr>
        <p:spPr>
          <a:xfrm>
            <a:off x="5434000" y="8302000"/>
            <a:ext cx="6137100" cy="11049300"/>
          </a:xfrm>
          <a:prstGeom prst="rect">
            <a:avLst/>
          </a:prstGeom>
          <a:noFill/>
          <a:ln cap="flat" cmpd="sng" w="19050">
            <a:solidFill>
              <a:srgbClr val="1F497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1" i="0" lang="en" sz="5000" u="none" cap="none" strike="noStrike">
                <a:solidFill>
                  <a:srgbClr val="1F497D"/>
                </a:solidFill>
                <a:latin typeface="Times New Roman"/>
                <a:ea typeface="Times New Roman"/>
                <a:cs typeface="Times New Roman"/>
                <a:sym typeface="Times New Roman"/>
                <a:extLst>
                  <a:ext uri="http://customooxmlschemas.google.com/">
                    <go:slidesCustomData xmlns:go="http://customooxmlschemas.google.com/" textRoundtripDataId="8"/>
                  </a:ext>
                </a:extLst>
              </a:rPr>
              <a:t>Background</a:t>
            </a:r>
            <a:endParaRPr b="1" i="0" sz="5000" u="none" cap="none" strike="noStrike">
              <a:solidFill>
                <a:srgbClr val="1F497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rgbClr val="1F497D"/>
                </a:solidFill>
                <a:latin typeface="Times New Roman"/>
                <a:ea typeface="Times New Roman"/>
                <a:cs typeface="Times New Roman"/>
                <a:sym typeface="Times New Roman"/>
              </a:rPr>
              <a:t>Road Salt's Negative Impact:</a:t>
            </a:r>
            <a:r>
              <a:rPr b="1" i="0" lang="en" sz="2800" u="none" cap="none" strike="noStrike">
                <a:solidFill>
                  <a:schemeClr val="dk1"/>
                </a:solidFill>
                <a:latin typeface="Times New Roman"/>
                <a:ea typeface="Times New Roman"/>
                <a:cs typeface="Times New Roman"/>
                <a:sym typeface="Times New Roman"/>
              </a:rPr>
              <a:t> </a:t>
            </a:r>
            <a:r>
              <a:rPr b="0" i="0" lang="en" sz="2800" u="none" cap="none" strike="noStrike">
                <a:solidFill>
                  <a:schemeClr val="dk1"/>
                </a:solidFill>
                <a:latin typeface="Times New Roman"/>
                <a:ea typeface="Times New Roman"/>
                <a:cs typeface="Times New Roman"/>
                <a:sym typeface="Times New Roman"/>
              </a:rPr>
              <a:t>Due to the harmful effects of road salt, including the corrosion of vehicles and infrastructure as well as the infiltration of salt in ecosystems and well water, we are creating an environmentally safe alternative road salt.</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rgbClr val="1F497D"/>
                </a:solidFill>
                <a:latin typeface="Times New Roman"/>
                <a:ea typeface="Times New Roman"/>
                <a:cs typeface="Times New Roman"/>
                <a:sym typeface="Times New Roman"/>
              </a:rPr>
              <a:t>Limitations of Sand:</a:t>
            </a:r>
            <a:r>
              <a:rPr b="1" i="0" lang="en" sz="2900" u="none" cap="none" strike="noStrike">
                <a:solidFill>
                  <a:schemeClr val="dk1"/>
                </a:solidFill>
                <a:latin typeface="Playfair Display"/>
                <a:ea typeface="Playfair Display"/>
                <a:cs typeface="Playfair Display"/>
                <a:sym typeface="Playfair Display"/>
              </a:rPr>
              <a:t> </a:t>
            </a:r>
            <a:r>
              <a:rPr b="0" i="0" lang="en" sz="2800" u="none" cap="none" strike="noStrike">
                <a:solidFill>
                  <a:schemeClr val="dk1"/>
                </a:solidFill>
                <a:latin typeface="Times New Roman"/>
                <a:ea typeface="Times New Roman"/>
                <a:cs typeface="Times New Roman"/>
                <a:sym typeface="Times New Roman"/>
              </a:rPr>
              <a:t>Sand is utilized on icy roads as it mitigates the negative environmental impacts associated with road salts. However, this approach has several limitations. Sand is employed solely to enhance traction; it does not possess the capacity to melt ice or snow.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rgbClr val="1F497D"/>
                </a:solidFill>
                <a:latin typeface="Times New Roman"/>
                <a:ea typeface="Times New Roman"/>
                <a:cs typeface="Times New Roman"/>
                <a:sym typeface="Times New Roman"/>
              </a:rPr>
              <a:t>Mechanism of AFPs</a:t>
            </a:r>
            <a:r>
              <a:rPr b="1" i="0" lang="en" sz="3400" u="none" cap="none" strike="noStrike">
                <a:solidFill>
                  <a:srgbClr val="1F497D"/>
                </a:solidFill>
                <a:latin typeface="Playfair Display"/>
                <a:ea typeface="Playfair Display"/>
                <a:cs typeface="Playfair Display"/>
                <a:sym typeface="Playfair Display"/>
              </a:rPr>
              <a:t>:</a:t>
            </a:r>
            <a:r>
              <a:rPr b="0" i="0" lang="en" sz="3400" u="none" cap="none" strike="noStrike">
                <a:solidFill>
                  <a:schemeClr val="dk1"/>
                </a:solidFill>
                <a:latin typeface="Playfair Display Medium"/>
                <a:ea typeface="Playfair Display Medium"/>
                <a:cs typeface="Playfair Display Medium"/>
                <a:sym typeface="Playfair Display Medium"/>
              </a:rPr>
              <a:t> </a:t>
            </a:r>
            <a:r>
              <a:rPr b="0" i="0" lang="en" sz="2800" u="none" cap="none" strike="noStrike">
                <a:solidFill>
                  <a:schemeClr val="dk1"/>
                </a:solidFill>
                <a:latin typeface="Times New Roman"/>
                <a:ea typeface="Times New Roman"/>
                <a:cs typeface="Times New Roman"/>
                <a:sym typeface="Times New Roman"/>
              </a:rPr>
              <a:t>AFPs adhere to the surface of forming ice crystals, as depicted in the </a:t>
            </a: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9"/>
                  </a:ext>
                </a:extLst>
              </a:rPr>
              <a:t>figure</a:t>
            </a:r>
            <a:r>
              <a:rPr b="0" i="0" lang="en" sz="2800" u="none" cap="none" strike="noStrike">
                <a:solidFill>
                  <a:schemeClr val="dk1"/>
                </a:solidFill>
                <a:latin typeface="Times New Roman"/>
                <a:ea typeface="Times New Roman"/>
                <a:cs typeface="Times New Roman"/>
                <a:sym typeface="Times New Roman"/>
              </a:rPr>
              <a:t> 2, preventing water molecules from joining the ice nucleus at the attachment sites. This interaction alters ice crystal growth and shape, creating a convex surface on the liquid-facing side where AFPs bind, thus modifying the ice's growth pattern.</a:t>
            </a:r>
            <a:endParaRPr b="0" i="0" sz="2800" u="none" cap="none" strike="noStrike">
              <a:solidFill>
                <a:schemeClr val="dk1"/>
              </a:solidFill>
              <a:latin typeface="Times New Roman"/>
              <a:ea typeface="Times New Roman"/>
              <a:cs typeface="Times New Roman"/>
              <a:sym typeface="Times New Roman"/>
            </a:endParaRPr>
          </a:p>
        </p:txBody>
      </p:sp>
      <p:sp>
        <p:nvSpPr>
          <p:cNvPr id="73" name="Google Shape;73;g2babab21618_0_0"/>
          <p:cNvSpPr txBox="1"/>
          <p:nvPr/>
        </p:nvSpPr>
        <p:spPr>
          <a:xfrm>
            <a:off x="411900" y="12241175"/>
            <a:ext cx="5347500" cy="8868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 sz="2800" u="none" cap="none" strike="noStrike">
                <a:solidFill>
                  <a:schemeClr val="dk2"/>
                </a:solidFill>
                <a:latin typeface="Times New Roman"/>
                <a:ea typeface="Times New Roman"/>
                <a:cs typeface="Times New Roman"/>
                <a:sym typeface="Times New Roman"/>
              </a:rPr>
              <a:t>Figure 1.The negative effects of road salts to human health, environments, and infrastructures.</a:t>
            </a:r>
            <a:endParaRPr b="0" i="0" sz="2800" u="none" cap="none" strike="noStrike">
              <a:solidFill>
                <a:schemeClr val="dk2"/>
              </a:solidFill>
              <a:latin typeface="Times New Roman"/>
              <a:ea typeface="Times New Roman"/>
              <a:cs typeface="Times New Roman"/>
              <a:sym typeface="Times New Roman"/>
            </a:endParaRPr>
          </a:p>
        </p:txBody>
      </p:sp>
      <p:grpSp>
        <p:nvGrpSpPr>
          <p:cNvPr id="74" name="Google Shape;74;g2babab21618_0_0"/>
          <p:cNvGrpSpPr/>
          <p:nvPr/>
        </p:nvGrpSpPr>
        <p:grpSpPr>
          <a:xfrm>
            <a:off x="993923" y="13463199"/>
            <a:ext cx="3747592" cy="3461811"/>
            <a:chOff x="914278" y="14782283"/>
            <a:chExt cx="3747592" cy="2919389"/>
          </a:xfrm>
        </p:grpSpPr>
        <p:grpSp>
          <p:nvGrpSpPr>
            <p:cNvPr id="75" name="Google Shape;75;g2babab21618_0_0"/>
            <p:cNvGrpSpPr/>
            <p:nvPr/>
          </p:nvGrpSpPr>
          <p:grpSpPr>
            <a:xfrm>
              <a:off x="914278" y="14782283"/>
              <a:ext cx="3747592" cy="2919389"/>
              <a:chOff x="814725" y="15042550"/>
              <a:chExt cx="3863099" cy="3128699"/>
            </a:xfrm>
          </p:grpSpPr>
          <p:cxnSp>
            <p:nvCxnSpPr>
              <p:cNvPr id="76" name="Google Shape;76;g2babab21618_0_0"/>
              <p:cNvCxnSpPr/>
              <p:nvPr/>
            </p:nvCxnSpPr>
            <p:spPr>
              <a:xfrm>
                <a:off x="2525955" y="15703613"/>
                <a:ext cx="441000" cy="0"/>
              </a:xfrm>
              <a:prstGeom prst="straightConnector1">
                <a:avLst/>
              </a:prstGeom>
              <a:noFill/>
              <a:ln cap="flat" cmpd="sng" w="19050">
                <a:solidFill>
                  <a:srgbClr val="4F81BD"/>
                </a:solidFill>
                <a:prstDash val="solid"/>
                <a:round/>
                <a:headEnd len="sm" w="sm" type="none"/>
                <a:tailEnd len="med" w="med" type="triangle"/>
              </a:ln>
            </p:spPr>
          </p:cxnSp>
          <p:pic>
            <p:nvPicPr>
              <p:cNvPr id="77" name="Google Shape;77;g2babab21618_0_0"/>
              <p:cNvPicPr preferRelativeResize="0"/>
              <p:nvPr/>
            </p:nvPicPr>
            <p:blipFill rotWithShape="1">
              <a:blip r:embed="rId12">
                <a:alphaModFix/>
              </a:blip>
              <a:srcRect b="42432" l="2191" r="79002" t="32483"/>
              <a:stretch/>
            </p:blipFill>
            <p:spPr>
              <a:xfrm>
                <a:off x="814725" y="15060940"/>
                <a:ext cx="1538361" cy="1285364"/>
              </a:xfrm>
              <a:prstGeom prst="rect">
                <a:avLst/>
              </a:prstGeom>
              <a:noFill/>
              <a:ln cap="flat" cmpd="sng" w="9525">
                <a:solidFill>
                  <a:srgbClr val="1F497D"/>
                </a:solidFill>
                <a:prstDash val="solid"/>
                <a:round/>
                <a:headEnd len="sm" w="sm" type="none"/>
                <a:tailEnd len="sm" w="sm" type="none"/>
              </a:ln>
            </p:spPr>
          </p:pic>
          <p:pic>
            <p:nvPicPr>
              <p:cNvPr id="78" name="Google Shape;78;g2babab21618_0_0"/>
              <p:cNvPicPr preferRelativeResize="0"/>
              <p:nvPr/>
            </p:nvPicPr>
            <p:blipFill rotWithShape="1">
              <a:blip r:embed="rId12">
                <a:alphaModFix/>
              </a:blip>
              <a:srcRect b="43663" l="28004" r="53128" t="30456"/>
              <a:stretch/>
            </p:blipFill>
            <p:spPr>
              <a:xfrm>
                <a:off x="3139440" y="15042550"/>
                <a:ext cx="1538384" cy="1322137"/>
              </a:xfrm>
              <a:prstGeom prst="rect">
                <a:avLst/>
              </a:prstGeom>
              <a:noFill/>
              <a:ln cap="flat" cmpd="sng" w="9525">
                <a:solidFill>
                  <a:srgbClr val="1F497D"/>
                </a:solidFill>
                <a:prstDash val="solid"/>
                <a:round/>
                <a:headEnd len="sm" w="sm" type="none"/>
                <a:tailEnd len="sm" w="sm" type="none"/>
              </a:ln>
            </p:spPr>
          </p:pic>
          <p:pic>
            <p:nvPicPr>
              <p:cNvPr id="79" name="Google Shape;79;g2babab21618_0_0"/>
              <p:cNvPicPr preferRelativeResize="0"/>
              <p:nvPr/>
            </p:nvPicPr>
            <p:blipFill rotWithShape="1">
              <a:blip r:embed="rId12">
                <a:alphaModFix/>
              </a:blip>
              <a:srcRect b="43500" l="52616" r="28761" t="31608"/>
              <a:stretch/>
            </p:blipFill>
            <p:spPr>
              <a:xfrm>
                <a:off x="3145707" y="16869009"/>
                <a:ext cx="1485639" cy="1302240"/>
              </a:xfrm>
              <a:prstGeom prst="rect">
                <a:avLst/>
              </a:prstGeom>
              <a:noFill/>
              <a:ln cap="flat" cmpd="sng" w="9525">
                <a:solidFill>
                  <a:srgbClr val="1F497D"/>
                </a:solidFill>
                <a:prstDash val="solid"/>
                <a:round/>
                <a:headEnd len="sm" w="sm" type="none"/>
                <a:tailEnd len="sm" w="sm" type="none"/>
              </a:ln>
            </p:spPr>
          </p:pic>
          <p:pic>
            <p:nvPicPr>
              <p:cNvPr id="80" name="Google Shape;80;g2babab21618_0_0"/>
              <p:cNvPicPr preferRelativeResize="0"/>
              <p:nvPr/>
            </p:nvPicPr>
            <p:blipFill rotWithShape="1">
              <a:blip r:embed="rId12">
                <a:alphaModFix/>
              </a:blip>
              <a:srcRect b="42471" l="78359" r="2179" t="31573"/>
              <a:stretch/>
            </p:blipFill>
            <p:spPr>
              <a:xfrm>
                <a:off x="841059" y="16883655"/>
                <a:ext cx="1538361" cy="1285366"/>
              </a:xfrm>
              <a:prstGeom prst="rect">
                <a:avLst/>
              </a:prstGeom>
              <a:noFill/>
              <a:ln cap="flat" cmpd="sng" w="9525">
                <a:solidFill>
                  <a:srgbClr val="1F497D"/>
                </a:solidFill>
                <a:prstDash val="solid"/>
                <a:round/>
                <a:headEnd len="sm" w="sm" type="none"/>
                <a:tailEnd len="sm" w="sm" type="none"/>
              </a:ln>
            </p:spPr>
          </p:pic>
          <p:cxnSp>
            <p:nvCxnSpPr>
              <p:cNvPr id="81" name="Google Shape;81;g2babab21618_0_0"/>
              <p:cNvCxnSpPr/>
              <p:nvPr/>
            </p:nvCxnSpPr>
            <p:spPr>
              <a:xfrm rot="10800000">
                <a:off x="2558926" y="17520114"/>
                <a:ext cx="453600" cy="0"/>
              </a:xfrm>
              <a:prstGeom prst="straightConnector1">
                <a:avLst/>
              </a:prstGeom>
              <a:noFill/>
              <a:ln cap="flat" cmpd="sng" w="19050">
                <a:solidFill>
                  <a:srgbClr val="4F81BD"/>
                </a:solidFill>
                <a:prstDash val="solid"/>
                <a:round/>
                <a:headEnd len="sm" w="sm" type="none"/>
                <a:tailEnd len="med" w="med" type="triangle"/>
              </a:ln>
            </p:spPr>
          </p:cxnSp>
          <p:cxnSp>
            <p:nvCxnSpPr>
              <p:cNvPr id="82" name="Google Shape;82;g2babab21618_0_0"/>
              <p:cNvCxnSpPr/>
              <p:nvPr/>
            </p:nvCxnSpPr>
            <p:spPr>
              <a:xfrm>
                <a:off x="3903387" y="16420111"/>
                <a:ext cx="10200" cy="393600"/>
              </a:xfrm>
              <a:prstGeom prst="straightConnector1">
                <a:avLst/>
              </a:prstGeom>
              <a:noFill/>
              <a:ln cap="flat" cmpd="sng" w="19050">
                <a:solidFill>
                  <a:srgbClr val="4F81BD"/>
                </a:solidFill>
                <a:prstDash val="solid"/>
                <a:round/>
                <a:headEnd len="sm" w="sm" type="none"/>
                <a:tailEnd len="med" w="med" type="triangle"/>
              </a:ln>
            </p:spPr>
          </p:cxnSp>
        </p:grpSp>
        <p:cxnSp>
          <p:nvCxnSpPr>
            <p:cNvPr id="83" name="Google Shape;83;g2babab21618_0_0"/>
            <p:cNvCxnSpPr/>
            <p:nvPr/>
          </p:nvCxnSpPr>
          <p:spPr>
            <a:xfrm flipH="1">
              <a:off x="1398200" y="15418059"/>
              <a:ext cx="147300" cy="713100"/>
            </a:xfrm>
            <a:prstGeom prst="straightConnector1">
              <a:avLst/>
            </a:prstGeom>
            <a:noFill/>
            <a:ln cap="flat" cmpd="sng" w="9525">
              <a:solidFill>
                <a:srgbClr val="888888"/>
              </a:solidFill>
              <a:prstDash val="solid"/>
              <a:round/>
              <a:headEnd len="sm" w="sm" type="none"/>
              <a:tailEnd len="sm" w="sm" type="none"/>
            </a:ln>
          </p:spPr>
        </p:cxnSp>
        <p:sp>
          <p:nvSpPr>
            <p:cNvPr id="84" name="Google Shape;84;g2babab21618_0_0"/>
            <p:cNvSpPr txBox="1"/>
            <p:nvPr/>
          </p:nvSpPr>
          <p:spPr>
            <a:xfrm>
              <a:off x="958100" y="16067688"/>
              <a:ext cx="768300" cy="22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Playfair Display"/>
                  <a:ea typeface="Playfair Display"/>
                  <a:cs typeface="Playfair Display"/>
                  <a:sym typeface="Playfair Display"/>
                </a:rPr>
                <a:t>ice nucleus</a:t>
              </a:r>
              <a:endParaRPr b="0" i="0" sz="800" u="none" cap="none" strike="noStrike">
                <a:solidFill>
                  <a:srgbClr val="000000"/>
                </a:solidFill>
                <a:latin typeface="Playfair Display"/>
                <a:ea typeface="Playfair Display"/>
                <a:cs typeface="Playfair Display"/>
                <a:sym typeface="Playfair Display"/>
              </a:endParaRPr>
            </a:p>
          </p:txBody>
        </p:sp>
        <p:cxnSp>
          <p:nvCxnSpPr>
            <p:cNvPr id="85" name="Google Shape;85;g2babab21618_0_0"/>
            <p:cNvCxnSpPr/>
            <p:nvPr/>
          </p:nvCxnSpPr>
          <p:spPr>
            <a:xfrm flipH="1" rot="10800000">
              <a:off x="2145201" y="15951197"/>
              <a:ext cx="119400" cy="216900"/>
            </a:xfrm>
            <a:prstGeom prst="straightConnector1">
              <a:avLst/>
            </a:prstGeom>
            <a:noFill/>
            <a:ln cap="flat" cmpd="sng" w="9525">
              <a:solidFill>
                <a:srgbClr val="888888"/>
              </a:solidFill>
              <a:prstDash val="solid"/>
              <a:round/>
              <a:headEnd len="sm" w="sm" type="none"/>
              <a:tailEnd len="sm" w="sm" type="none"/>
            </a:ln>
          </p:spPr>
        </p:cxnSp>
        <p:cxnSp>
          <p:nvCxnSpPr>
            <p:cNvPr id="86" name="Google Shape;86;g2babab21618_0_0"/>
            <p:cNvCxnSpPr/>
            <p:nvPr/>
          </p:nvCxnSpPr>
          <p:spPr>
            <a:xfrm rot="10800000">
              <a:off x="1726401" y="15936691"/>
              <a:ext cx="418800" cy="228000"/>
            </a:xfrm>
            <a:prstGeom prst="straightConnector1">
              <a:avLst/>
            </a:prstGeom>
            <a:noFill/>
            <a:ln cap="flat" cmpd="sng" w="9525">
              <a:solidFill>
                <a:srgbClr val="888888"/>
              </a:solidFill>
              <a:prstDash val="solid"/>
              <a:round/>
              <a:headEnd len="sm" w="sm" type="none"/>
              <a:tailEnd len="sm" w="sm" type="none"/>
            </a:ln>
          </p:spPr>
        </p:cxnSp>
        <p:cxnSp>
          <p:nvCxnSpPr>
            <p:cNvPr id="87" name="Google Shape;87;g2babab21618_0_0"/>
            <p:cNvCxnSpPr/>
            <p:nvPr/>
          </p:nvCxnSpPr>
          <p:spPr>
            <a:xfrm rot="10800000">
              <a:off x="2136370" y="15699876"/>
              <a:ext cx="6600" cy="471300"/>
            </a:xfrm>
            <a:prstGeom prst="straightConnector1">
              <a:avLst/>
            </a:prstGeom>
            <a:noFill/>
            <a:ln cap="flat" cmpd="sng" w="9525">
              <a:solidFill>
                <a:srgbClr val="888888"/>
              </a:solidFill>
              <a:prstDash val="solid"/>
              <a:round/>
              <a:headEnd len="sm" w="sm" type="none"/>
              <a:tailEnd len="sm" w="sm" type="none"/>
            </a:ln>
          </p:spPr>
        </p:cxnSp>
        <p:sp>
          <p:nvSpPr>
            <p:cNvPr id="88" name="Google Shape;88;g2babab21618_0_0"/>
            <p:cNvSpPr txBox="1"/>
            <p:nvPr/>
          </p:nvSpPr>
          <p:spPr>
            <a:xfrm>
              <a:off x="1951378" y="16082905"/>
              <a:ext cx="451200" cy="2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Playfair Display"/>
                  <a:ea typeface="Playfair Display"/>
                  <a:cs typeface="Playfair Display"/>
                  <a:sym typeface="Playfair Display"/>
                </a:rPr>
                <a:t>AFPs</a:t>
              </a:r>
              <a:endParaRPr b="0" i="0" sz="800" u="none" cap="none" strike="noStrike">
                <a:solidFill>
                  <a:srgbClr val="000000"/>
                </a:solidFill>
                <a:latin typeface="Playfair Display"/>
                <a:ea typeface="Playfair Display"/>
                <a:cs typeface="Playfair Display"/>
                <a:sym typeface="Playfair Display"/>
              </a:endParaRPr>
            </a:p>
          </p:txBody>
        </p:sp>
      </p:grpSp>
      <p:sp>
        <p:nvSpPr>
          <p:cNvPr id="89" name="Google Shape;89;g2babab21618_0_0"/>
          <p:cNvSpPr txBox="1"/>
          <p:nvPr/>
        </p:nvSpPr>
        <p:spPr>
          <a:xfrm>
            <a:off x="21442300" y="18217275"/>
            <a:ext cx="5789100" cy="778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2800" u="none" cap="none" strike="noStrike">
                <a:solidFill>
                  <a:schemeClr val="dk2"/>
                </a:solidFill>
                <a:latin typeface="Times New Roman"/>
                <a:ea typeface="Times New Roman"/>
                <a:cs typeface="Times New Roman"/>
                <a:sym typeface="Times New Roman"/>
              </a:rPr>
              <a:t>Application of AFPs on road surfaces to prevent ice formation</a:t>
            </a:r>
            <a:endParaRPr b="0" i="0" sz="2800" u="none" cap="none" strike="noStrike">
              <a:solidFill>
                <a:schemeClr val="dk2"/>
              </a:solidFill>
              <a:latin typeface="Times New Roman"/>
              <a:ea typeface="Times New Roman"/>
              <a:cs typeface="Times New Roman"/>
              <a:sym typeface="Times New Roman"/>
            </a:endParaRPr>
          </a:p>
        </p:txBody>
      </p:sp>
      <p:pic>
        <p:nvPicPr>
          <p:cNvPr id="90" name="Google Shape;90;g2babab21618_0_0"/>
          <p:cNvPicPr preferRelativeResize="0"/>
          <p:nvPr/>
        </p:nvPicPr>
        <p:blipFill rotWithShape="1">
          <a:blip r:embed="rId13">
            <a:alphaModFix/>
          </a:blip>
          <a:srcRect b="6150" l="10220" r="11581" t="17331"/>
          <a:stretch/>
        </p:blipFill>
        <p:spPr>
          <a:xfrm>
            <a:off x="27902550" y="2514510"/>
            <a:ext cx="3620175" cy="1218790"/>
          </a:xfrm>
          <a:prstGeom prst="rect">
            <a:avLst/>
          </a:prstGeom>
          <a:noFill/>
          <a:ln>
            <a:noFill/>
          </a:ln>
        </p:spPr>
      </p:pic>
      <p:pic>
        <p:nvPicPr>
          <p:cNvPr id="91" name="Google Shape;91;g2babab21618_0_0"/>
          <p:cNvPicPr preferRelativeResize="0"/>
          <p:nvPr/>
        </p:nvPicPr>
        <p:blipFill rotWithShape="1">
          <a:blip r:embed="rId14">
            <a:alphaModFix/>
          </a:blip>
          <a:srcRect b="0" l="0" r="0" t="0"/>
          <a:stretch/>
        </p:blipFill>
        <p:spPr>
          <a:xfrm>
            <a:off x="32082775" y="2839038"/>
            <a:ext cx="4869299" cy="4113222"/>
          </a:xfrm>
          <a:prstGeom prst="rect">
            <a:avLst/>
          </a:prstGeom>
          <a:noFill/>
          <a:ln>
            <a:noFill/>
          </a:ln>
        </p:spPr>
      </p:pic>
      <p:sp>
        <p:nvSpPr>
          <p:cNvPr id="92" name="Google Shape;92;g2babab21618_0_0"/>
          <p:cNvSpPr txBox="1"/>
          <p:nvPr/>
        </p:nvSpPr>
        <p:spPr>
          <a:xfrm flipH="1">
            <a:off x="27696375" y="14091476"/>
            <a:ext cx="9331200" cy="2383500"/>
          </a:xfrm>
          <a:prstGeom prst="rect">
            <a:avLst/>
          </a:prstGeom>
          <a:noFill/>
          <a:ln cap="flat" cmpd="sng" w="19050">
            <a:solidFill>
              <a:srgbClr val="1F497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 sz="5000" u="none" cap="none" strike="noStrike">
                <a:solidFill>
                  <a:srgbClr val="1F497D"/>
                </a:solidFill>
                <a:latin typeface="Times New Roman"/>
                <a:ea typeface="Times New Roman"/>
                <a:cs typeface="Times New Roman"/>
                <a:sym typeface="Times New Roman"/>
              </a:rPr>
              <a:t>Acknowledgements </a:t>
            </a:r>
            <a:endParaRPr b="1" i="0" sz="5000" u="none" cap="none" strike="noStrike">
              <a:solidFill>
                <a:srgbClr val="1F497D"/>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100"/>
              <a:buFont typeface="Arial"/>
              <a:buNone/>
            </a:pPr>
            <a:r>
              <a:rPr b="0" i="0" lang="en" sz="2800" u="none" cap="none" strike="noStrike">
                <a:solidFill>
                  <a:schemeClr val="dk1"/>
                </a:solidFill>
                <a:latin typeface="Times New Roman"/>
                <a:ea typeface="Times New Roman"/>
                <a:cs typeface="Times New Roman"/>
                <a:sym typeface="Times New Roman"/>
              </a:rPr>
              <a:t>We extend our gratitude to Dr. Beth Pethel for her support and guidance throughout our project and to our mentor Vicki Liu for sharing her valuable knowledge and experiences.</a:t>
            </a:r>
            <a:endParaRPr b="0" i="0" sz="2800" u="none" cap="none" strike="noStrike">
              <a:solidFill>
                <a:schemeClr val="dk2"/>
              </a:solidFill>
              <a:latin typeface="Times New Roman"/>
              <a:ea typeface="Times New Roman"/>
              <a:cs typeface="Times New Roman"/>
              <a:sym typeface="Times New Roman"/>
            </a:endParaRPr>
          </a:p>
        </p:txBody>
      </p:sp>
      <p:sp>
        <p:nvSpPr>
          <p:cNvPr id="93" name="Google Shape;93;g2babab21618_0_0"/>
          <p:cNvSpPr txBox="1"/>
          <p:nvPr/>
        </p:nvSpPr>
        <p:spPr>
          <a:xfrm>
            <a:off x="14138050" y="18579575"/>
            <a:ext cx="6137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2"/>
                </a:solidFill>
                <a:latin typeface="Times New Roman"/>
                <a:ea typeface="Times New Roman"/>
                <a:cs typeface="Times New Roman"/>
                <a:sym typeface="Times New Roman"/>
              </a:rPr>
              <a:t>Protein Harvesting Procedure</a:t>
            </a:r>
            <a:endParaRPr b="0" i="0" sz="2200" u="none" cap="none" strike="noStrike">
              <a:solidFill>
                <a:schemeClr val="dk2"/>
              </a:solidFill>
              <a:latin typeface="Arial"/>
              <a:ea typeface="Arial"/>
              <a:cs typeface="Arial"/>
              <a:sym typeface="Arial"/>
            </a:endParaRPr>
          </a:p>
        </p:txBody>
      </p:sp>
      <p:sp>
        <p:nvSpPr>
          <p:cNvPr id="94" name="Google Shape;94;g2babab21618_0_0"/>
          <p:cNvSpPr txBox="1"/>
          <p:nvPr/>
        </p:nvSpPr>
        <p:spPr>
          <a:xfrm>
            <a:off x="27620150" y="4008688"/>
            <a:ext cx="4621200" cy="238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Our team has constructed this super AFP design with a passion for synthetic biology. We hope our design can be employed to address the prevailing challenges associated with road salts.</a:t>
            </a:r>
            <a:endParaRPr b="0" i="0" sz="2800" u="none" cap="none" strike="noStrike">
              <a:solidFill>
                <a:schemeClr val="dk1"/>
              </a:solidFill>
              <a:latin typeface="Times New Roman"/>
              <a:ea typeface="Times New Roman"/>
              <a:cs typeface="Times New Roman"/>
              <a:sym typeface="Times New Roman"/>
            </a:endParaRPr>
          </a:p>
        </p:txBody>
      </p:sp>
      <p:sp>
        <p:nvSpPr>
          <p:cNvPr id="95" name="Google Shape;95;g2babab21618_0_0"/>
          <p:cNvSpPr txBox="1"/>
          <p:nvPr/>
        </p:nvSpPr>
        <p:spPr>
          <a:xfrm>
            <a:off x="27696375" y="8420900"/>
            <a:ext cx="9331200" cy="5518200"/>
          </a:xfrm>
          <a:prstGeom prst="rect">
            <a:avLst/>
          </a:prstGeom>
          <a:noFill/>
          <a:ln cap="flat" cmpd="sng" w="1905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1F497D"/>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100"/>
              <a:buFont typeface="Arial"/>
              <a:buNone/>
            </a:pPr>
            <a:r>
              <a:rPr b="1" i="0" lang="en" sz="5000" u="none" cap="none" strike="noStrike">
                <a:solidFill>
                  <a:srgbClr val="1F497D"/>
                </a:solidFill>
                <a:latin typeface="Times New Roman"/>
                <a:ea typeface="Times New Roman"/>
                <a:cs typeface="Times New Roman"/>
                <a:sym typeface="Times New Roman"/>
              </a:rPr>
              <a:t>Next Steps</a:t>
            </a:r>
            <a:endParaRPr b="1" i="0" sz="5000" u="none" cap="none" strike="noStrike">
              <a:solidFill>
                <a:srgbClr val="1F497D"/>
              </a:solidFill>
              <a:latin typeface="Times New Roman"/>
              <a:ea typeface="Times New Roman"/>
              <a:cs typeface="Times New Roman"/>
              <a:sym typeface="Times New Roman"/>
            </a:endParaRPr>
          </a:p>
          <a:p>
            <a:pPr indent="-4064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Confirm the functionality of the newly created plasmids.</a:t>
            </a:r>
            <a:endParaRPr b="0" i="0" sz="2800" u="none" cap="none" strike="noStrike">
              <a:solidFill>
                <a:schemeClr val="dk1"/>
              </a:solidFill>
              <a:latin typeface="Times New Roman"/>
              <a:ea typeface="Times New Roman"/>
              <a:cs typeface="Times New Roman"/>
              <a:sym typeface="Times New Roman"/>
            </a:endParaRPr>
          </a:p>
          <a:p>
            <a:pPr indent="-4064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Isolate the target proteins from the yeast cell lysate.</a:t>
            </a:r>
            <a:endParaRPr b="0" i="0" sz="2800" u="none" cap="none" strike="noStrike">
              <a:solidFill>
                <a:schemeClr val="dk1"/>
              </a:solidFill>
              <a:latin typeface="Times New Roman"/>
              <a:ea typeface="Times New Roman"/>
              <a:cs typeface="Times New Roman"/>
              <a:sym typeface="Times New Roman"/>
            </a:endParaRPr>
          </a:p>
          <a:p>
            <a:pPr indent="-4064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Proceed with protein quality assessments to ensure integrity and purity.</a:t>
            </a:r>
            <a:endParaRPr b="0" i="0" sz="2800" u="none" cap="none" strike="noStrike">
              <a:solidFill>
                <a:schemeClr val="dk1"/>
              </a:solidFill>
              <a:latin typeface="Times New Roman"/>
              <a:ea typeface="Times New Roman"/>
              <a:cs typeface="Times New Roman"/>
              <a:sym typeface="Times New Roman"/>
            </a:endParaRPr>
          </a:p>
          <a:p>
            <a:pPr indent="-4064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Perform functionality tests to verify the effectiveness of the AFPs.</a:t>
            </a:r>
            <a:endParaRPr b="0" i="0" sz="2800" u="none" cap="none" strike="noStrike">
              <a:solidFill>
                <a:schemeClr val="dk1"/>
              </a:solidFill>
              <a:latin typeface="Times New Roman"/>
              <a:ea typeface="Times New Roman"/>
              <a:cs typeface="Times New Roman"/>
              <a:sym typeface="Times New Roman"/>
            </a:endParaRPr>
          </a:p>
          <a:p>
            <a:pPr indent="-4064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Gather performance data from samples in simulated icy road conditions.</a:t>
            </a:r>
            <a:endParaRPr b="0" i="0" sz="2800" u="none" cap="none" strike="noStrike">
              <a:solidFill>
                <a:schemeClr val="dk1"/>
              </a:solidFill>
              <a:latin typeface="Times New Roman"/>
              <a:ea typeface="Times New Roman"/>
              <a:cs typeface="Times New Roman"/>
              <a:sym typeface="Times New Roman"/>
            </a:endParaRPr>
          </a:p>
          <a:p>
            <a:pPr indent="-4064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Identify cost-efficient methods for the bioengineered </a:t>
            </a:r>
            <a:r>
              <a:rPr b="0" i="1" lang="en" sz="2800" u="none" cap="none" strike="noStrike">
                <a:solidFill>
                  <a:schemeClr val="dk1"/>
                </a:solidFill>
                <a:latin typeface="Times New Roman"/>
                <a:ea typeface="Times New Roman"/>
                <a:cs typeface="Times New Roman"/>
                <a:sym typeface="Times New Roman"/>
              </a:rPr>
              <a:t>P. pastoris </a:t>
            </a:r>
            <a:r>
              <a:rPr b="0" i="0" lang="en" sz="2800" u="none" cap="none" strike="noStrike">
                <a:solidFill>
                  <a:schemeClr val="dk1"/>
                </a:solidFill>
                <a:latin typeface="Times New Roman"/>
                <a:ea typeface="Times New Roman"/>
                <a:cs typeface="Times New Roman"/>
                <a:sym typeface="Times New Roman"/>
              </a:rPr>
              <a:t>production.</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Times New Roman"/>
              <a:ea typeface="Times New Roman"/>
              <a:cs typeface="Times New Roman"/>
              <a:sym typeface="Times New Roman"/>
            </a:endParaRPr>
          </a:p>
        </p:txBody>
      </p:sp>
      <p:pic>
        <p:nvPicPr>
          <p:cNvPr id="96" name="Google Shape;96;g2babab21618_0_0"/>
          <p:cNvPicPr preferRelativeResize="0"/>
          <p:nvPr/>
        </p:nvPicPr>
        <p:blipFill rotWithShape="1">
          <a:blip r:embed="rId15">
            <a:alphaModFix/>
          </a:blip>
          <a:srcRect b="0" l="0" r="0" t="0"/>
          <a:stretch/>
        </p:blipFill>
        <p:spPr>
          <a:xfrm>
            <a:off x="9322875" y="19554047"/>
            <a:ext cx="4999200" cy="1430540"/>
          </a:xfrm>
          <a:prstGeom prst="rect">
            <a:avLst/>
          </a:prstGeom>
          <a:noFill/>
          <a:ln>
            <a:noFill/>
          </a:ln>
        </p:spPr>
      </p:pic>
      <p:pic>
        <p:nvPicPr>
          <p:cNvPr id="97" name="Google Shape;97;g2babab21618_0_0"/>
          <p:cNvPicPr preferRelativeResize="0"/>
          <p:nvPr/>
        </p:nvPicPr>
        <p:blipFill rotWithShape="1">
          <a:blip r:embed="rId16">
            <a:alphaModFix/>
          </a:blip>
          <a:srcRect b="0" l="0" r="0" t="0"/>
          <a:stretch/>
        </p:blipFill>
        <p:spPr>
          <a:xfrm>
            <a:off x="31111750" y="19365274"/>
            <a:ext cx="3993225" cy="1713501"/>
          </a:xfrm>
          <a:prstGeom prst="rect">
            <a:avLst/>
          </a:prstGeom>
          <a:noFill/>
          <a:ln>
            <a:noFill/>
          </a:ln>
        </p:spPr>
      </p:pic>
      <p:sp>
        <p:nvSpPr>
          <p:cNvPr id="98" name="Google Shape;98;g2babab21618_0_0"/>
          <p:cNvSpPr txBox="1"/>
          <p:nvPr/>
        </p:nvSpPr>
        <p:spPr>
          <a:xfrm>
            <a:off x="13796053" y="12653000"/>
            <a:ext cx="120357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chemeClr val="dk2"/>
                </a:solidFill>
                <a:latin typeface="Times New Roman"/>
                <a:ea typeface="Times New Roman"/>
                <a:cs typeface="Times New Roman"/>
                <a:sym typeface="Times New Roman"/>
              </a:rPr>
              <a:t>Cotransformation of Three Plasmids for AFP Production in </a:t>
            </a:r>
            <a:r>
              <a:rPr b="0" i="1" lang="en" sz="2800" u="none" cap="none" strike="noStrike">
                <a:solidFill>
                  <a:schemeClr val="dk2"/>
                </a:solidFill>
                <a:latin typeface="Times New Roman"/>
                <a:ea typeface="Times New Roman"/>
                <a:cs typeface="Times New Roman"/>
                <a:sym typeface="Times New Roman"/>
              </a:rPr>
              <a:t>P. pastoris</a:t>
            </a:r>
            <a:endParaRPr b="0" i="1" sz="2800" u="none" cap="none" strike="noStrike">
              <a:solidFill>
                <a:schemeClr val="dk2"/>
              </a:solidFill>
              <a:latin typeface="Times New Roman"/>
              <a:ea typeface="Times New Roman"/>
              <a:cs typeface="Times New Roman"/>
              <a:sym typeface="Times New Roman"/>
            </a:endParaRPr>
          </a:p>
        </p:txBody>
      </p:sp>
      <p:pic>
        <p:nvPicPr>
          <p:cNvPr id="99" name="Google Shape;99;g2babab21618_0_0"/>
          <p:cNvPicPr preferRelativeResize="0"/>
          <p:nvPr/>
        </p:nvPicPr>
        <p:blipFill rotWithShape="1">
          <a:blip r:embed="rId17">
            <a:alphaModFix/>
          </a:blip>
          <a:srcRect b="13146" l="7023" r="3274" t="8458"/>
          <a:stretch/>
        </p:blipFill>
        <p:spPr>
          <a:xfrm>
            <a:off x="13846775" y="6596912"/>
            <a:ext cx="11654899" cy="6111050"/>
          </a:xfrm>
          <a:prstGeom prst="rect">
            <a:avLst/>
          </a:prstGeom>
          <a:noFill/>
          <a:ln>
            <a:noFill/>
          </a:ln>
        </p:spPr>
      </p:pic>
      <p:cxnSp>
        <p:nvCxnSpPr>
          <p:cNvPr id="100" name="Google Shape;100;g2babab21618_0_0"/>
          <p:cNvCxnSpPr/>
          <p:nvPr/>
        </p:nvCxnSpPr>
        <p:spPr>
          <a:xfrm rot="10800000">
            <a:off x="22736752" y="17534979"/>
            <a:ext cx="1468200" cy="357626"/>
          </a:xfrm>
          <a:prstGeom prst="straightConnector1">
            <a:avLst/>
          </a:prstGeom>
          <a:noFill/>
          <a:ln cap="flat" cmpd="sng" w="38100">
            <a:solidFill>
              <a:schemeClr val="dk2"/>
            </a:solidFill>
            <a:prstDash val="solid"/>
            <a:round/>
            <a:headEnd len="sm" w="sm" type="none"/>
            <a:tailEnd len="sm" w="sm" type="none"/>
          </a:ln>
        </p:spPr>
      </p:cxnSp>
      <p:cxnSp>
        <p:nvCxnSpPr>
          <p:cNvPr id="101" name="Google Shape;101;g2babab21618_0_0"/>
          <p:cNvCxnSpPr/>
          <p:nvPr/>
        </p:nvCxnSpPr>
        <p:spPr>
          <a:xfrm rot="10800000">
            <a:off x="22886552" y="17045360"/>
            <a:ext cx="1321500" cy="870669"/>
          </a:xfrm>
          <a:prstGeom prst="straightConnector1">
            <a:avLst/>
          </a:prstGeom>
          <a:noFill/>
          <a:ln cap="flat" cmpd="sng" w="38100">
            <a:solidFill>
              <a:schemeClr val="dk2"/>
            </a:solidFill>
            <a:prstDash val="solid"/>
            <a:round/>
            <a:headEnd len="sm" w="sm" type="none"/>
            <a:tailEnd len="sm" w="sm" type="none"/>
          </a:ln>
        </p:spPr>
      </p:cxnSp>
      <p:pic>
        <p:nvPicPr>
          <p:cNvPr id="102" name="Google Shape;102;g2babab21618_0_0"/>
          <p:cNvPicPr preferRelativeResize="0"/>
          <p:nvPr/>
        </p:nvPicPr>
        <p:blipFill rotWithShape="1">
          <a:blip r:embed="rId18">
            <a:alphaModFix/>
          </a:blip>
          <a:srcRect b="10329" l="13348" r="13348" t="10330"/>
          <a:stretch/>
        </p:blipFill>
        <p:spPr>
          <a:xfrm>
            <a:off x="21585135" y="16435050"/>
            <a:ext cx="1834800" cy="1470300"/>
          </a:xfrm>
          <a:prstGeom prst="ellipse">
            <a:avLst/>
          </a:prstGeom>
          <a:noFill/>
          <a:ln cap="flat" cmpd="sng" w="28575">
            <a:solidFill>
              <a:schemeClr val="dk2"/>
            </a:solidFill>
            <a:prstDash val="solid"/>
            <a:round/>
            <a:headEnd len="sm" w="sm" type="none"/>
            <a:tailEnd len="sm" w="sm" type="none"/>
          </a:ln>
        </p:spPr>
      </p:pic>
      <p:sp>
        <p:nvSpPr>
          <p:cNvPr id="103" name="Google Shape;103;g2babab21618_0_0"/>
          <p:cNvSpPr txBox="1"/>
          <p:nvPr/>
        </p:nvSpPr>
        <p:spPr>
          <a:xfrm>
            <a:off x="22071550" y="16435050"/>
            <a:ext cx="976200" cy="3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dk2"/>
                </a:solidFill>
                <a:latin typeface="Playfair Display Black"/>
                <a:ea typeface="Playfair Display Black"/>
                <a:cs typeface="Playfair Display Black"/>
                <a:sym typeface="Playfair Display Black"/>
              </a:rPr>
              <a:t>AFPs</a:t>
            </a:r>
            <a:endParaRPr b="0" i="0" sz="1500" u="none" cap="none" strike="noStrike">
              <a:solidFill>
                <a:schemeClr val="dk2"/>
              </a:solidFill>
              <a:latin typeface="Playfair Display Black"/>
              <a:ea typeface="Playfair Display Black"/>
              <a:cs typeface="Playfair Display Black"/>
              <a:sym typeface="Playfair Display Black"/>
            </a:endParaRPr>
          </a:p>
        </p:txBody>
      </p:sp>
      <p:cxnSp>
        <p:nvCxnSpPr>
          <p:cNvPr id="104" name="Google Shape;104;g2babab21618_0_0"/>
          <p:cNvCxnSpPr/>
          <p:nvPr/>
        </p:nvCxnSpPr>
        <p:spPr>
          <a:xfrm>
            <a:off x="11676650" y="13322300"/>
            <a:ext cx="15928200" cy="0"/>
          </a:xfrm>
          <a:prstGeom prst="straightConnector1">
            <a:avLst/>
          </a:prstGeom>
          <a:noFill/>
          <a:ln cap="flat" cmpd="sng" w="9525">
            <a:solidFill>
              <a:srgbClr val="4F81BD"/>
            </a:solidFill>
            <a:prstDash val="solid"/>
            <a:round/>
            <a:headEnd len="sm" w="sm" type="none"/>
            <a:tailEnd len="sm" w="sm" type="none"/>
          </a:ln>
        </p:spPr>
      </p:cxnSp>
      <p:pic>
        <p:nvPicPr>
          <p:cNvPr id="105" name="Google Shape;105;g2babab21618_0_0"/>
          <p:cNvPicPr preferRelativeResize="0"/>
          <p:nvPr/>
        </p:nvPicPr>
        <p:blipFill rotWithShape="1">
          <a:blip r:embed="rId19">
            <a:alphaModFix/>
          </a:blip>
          <a:srcRect b="0" l="0" r="0" t="0"/>
          <a:stretch/>
        </p:blipFill>
        <p:spPr>
          <a:xfrm>
            <a:off x="34716070" y="16985901"/>
            <a:ext cx="2039880" cy="2022425"/>
          </a:xfrm>
          <a:prstGeom prst="rect">
            <a:avLst/>
          </a:prstGeom>
          <a:noFill/>
          <a:ln>
            <a:noFill/>
          </a:ln>
        </p:spPr>
      </p:pic>
      <p:sp>
        <p:nvSpPr>
          <p:cNvPr id="106" name="Google Shape;106;g2babab21618_0_0"/>
          <p:cNvSpPr txBox="1"/>
          <p:nvPr/>
        </p:nvSpPr>
        <p:spPr>
          <a:xfrm>
            <a:off x="28022050" y="17442963"/>
            <a:ext cx="6899100" cy="9543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000"/>
              <a:buFont typeface="Arial"/>
              <a:buNone/>
            </a:pPr>
            <a:r>
              <a:rPr b="1" i="0" lang="en" sz="5000" u="none" cap="none" strike="noStrike">
                <a:solidFill>
                  <a:srgbClr val="1F497D"/>
                </a:solidFill>
                <a:latin typeface="Times New Roman"/>
                <a:ea typeface="Times New Roman"/>
                <a:cs typeface="Times New Roman"/>
                <a:sym typeface="Times New Roman"/>
              </a:rPr>
              <a:t>References</a:t>
            </a:r>
            <a:endParaRPr b="1" i="0" sz="5000" u="none" cap="none" strike="noStrike">
              <a:solidFill>
                <a:srgbClr val="1F497D"/>
              </a:solidFill>
              <a:latin typeface="Playfair Display"/>
              <a:ea typeface="Playfair Display"/>
              <a:cs typeface="Playfair Display"/>
              <a:sym typeface="Playfair Display"/>
            </a:endParaRPr>
          </a:p>
        </p:txBody>
      </p:sp>
      <p:cxnSp>
        <p:nvCxnSpPr>
          <p:cNvPr id="107" name="Google Shape;107;g2babab21618_0_0"/>
          <p:cNvCxnSpPr/>
          <p:nvPr/>
        </p:nvCxnSpPr>
        <p:spPr>
          <a:xfrm>
            <a:off x="21050400" y="13313300"/>
            <a:ext cx="0" cy="6042900"/>
          </a:xfrm>
          <a:prstGeom prst="straightConnector1">
            <a:avLst/>
          </a:prstGeom>
          <a:noFill/>
          <a:ln cap="flat" cmpd="sng" w="9525">
            <a:solidFill>
              <a:srgbClr val="4F81BD"/>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