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37463413" cy="210677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6">
          <p15:clr>
            <a:srgbClr val="A4A3A4"/>
          </p15:clr>
        </p15:guide>
        <p15:guide id="2" pos="1180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BTYHRMt6p3rSAjnnnNPU0ITT2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878" y="77"/>
      </p:cViewPr>
      <p:guideLst>
        <p:guide orient="horz" pos="6636"/>
        <p:guide pos="118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efd191b55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g1efd191b55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26aa54eefdf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g26aa54eefdf_0_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1277084" y="3049771"/>
            <a:ext cx="34909415" cy="8407463"/>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a:endParaRPr/>
          </a:p>
        </p:txBody>
      </p:sp>
      <p:sp>
        <p:nvSpPr>
          <p:cNvPr id="11" name="Google Shape;11;p3"/>
          <p:cNvSpPr txBox="1">
            <a:spLocks noGrp="1"/>
          </p:cNvSpPr>
          <p:nvPr>
            <p:ph type="subTitle" idx="1"/>
          </p:nvPr>
        </p:nvSpPr>
        <p:spPr>
          <a:xfrm>
            <a:off x="1277050" y="11608541"/>
            <a:ext cx="34909415" cy="3246518"/>
          </a:xfrm>
          <a:prstGeom prst="rect">
            <a:avLst/>
          </a:prstGeom>
          <a:noFill/>
          <a:ln>
            <a:noFill/>
          </a:ln>
        </p:spPr>
        <p:txBody>
          <a:bodyPr spcFirstLastPara="1" wrap="square" lIns="371025" tIns="371025" rIns="371025" bIns="371025" anchor="t" anchorCtr="0">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a:endParaRPr/>
          </a:p>
        </p:txBody>
      </p:sp>
      <p:sp>
        <p:nvSpPr>
          <p:cNvPr id="12" name="Google Shape;12;p3"/>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1277050" y="4530674"/>
            <a:ext cx="34909415" cy="8042472"/>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a:spLocks noGrp="1"/>
          </p:cNvSpPr>
          <p:nvPr>
            <p:ph type="body" idx="1"/>
          </p:nvPr>
        </p:nvSpPr>
        <p:spPr>
          <a:xfrm>
            <a:off x="1277050" y="12911475"/>
            <a:ext cx="34909415" cy="5327984"/>
          </a:xfrm>
          <a:prstGeom prst="rect">
            <a:avLst/>
          </a:prstGeom>
          <a:noFill/>
          <a:ln>
            <a:noFill/>
          </a:ln>
        </p:spPr>
        <p:txBody>
          <a:bodyPr spcFirstLastPara="1" wrap="square" lIns="371025" tIns="371025" rIns="371025" bIns="371025" anchor="t" anchorCtr="0">
            <a:normAutofit/>
          </a:bodyPr>
          <a:lstStyle>
            <a:lvl1pPr marL="457200" lvl="0" indent="-692150" algn="ctr">
              <a:lnSpc>
                <a:spcPct val="115000"/>
              </a:lnSpc>
              <a:spcBef>
                <a:spcPts val="0"/>
              </a:spcBef>
              <a:spcAft>
                <a:spcPts val="0"/>
              </a:spcAft>
              <a:buSzPts val="7300"/>
              <a:buChar char="●"/>
              <a:defRPr/>
            </a:lvl1pPr>
            <a:lvl2pPr marL="914400" lvl="1" indent="-590550" algn="ctr">
              <a:lnSpc>
                <a:spcPct val="115000"/>
              </a:lnSpc>
              <a:spcBef>
                <a:spcPts val="0"/>
              </a:spcBef>
              <a:spcAft>
                <a:spcPts val="0"/>
              </a:spcAft>
              <a:buSzPts val="5700"/>
              <a:buChar char="○"/>
              <a:defRPr/>
            </a:lvl2pPr>
            <a:lvl3pPr marL="1371600" lvl="2" indent="-590550" algn="ctr">
              <a:lnSpc>
                <a:spcPct val="115000"/>
              </a:lnSpc>
              <a:spcBef>
                <a:spcPts val="0"/>
              </a:spcBef>
              <a:spcAft>
                <a:spcPts val="0"/>
              </a:spcAft>
              <a:buSzPts val="5700"/>
              <a:buChar char="■"/>
              <a:defRPr/>
            </a:lvl3pPr>
            <a:lvl4pPr marL="1828800" lvl="3" indent="-590550" algn="ctr">
              <a:lnSpc>
                <a:spcPct val="115000"/>
              </a:lnSpc>
              <a:spcBef>
                <a:spcPts val="0"/>
              </a:spcBef>
              <a:spcAft>
                <a:spcPts val="0"/>
              </a:spcAft>
              <a:buSzPts val="5700"/>
              <a:buChar char="●"/>
              <a:defRPr/>
            </a:lvl4pPr>
            <a:lvl5pPr marL="2286000" lvl="4" indent="-590550" algn="ctr">
              <a:lnSpc>
                <a:spcPct val="115000"/>
              </a:lnSpc>
              <a:spcBef>
                <a:spcPts val="0"/>
              </a:spcBef>
              <a:spcAft>
                <a:spcPts val="0"/>
              </a:spcAft>
              <a:buSzPts val="5700"/>
              <a:buChar char="○"/>
              <a:defRPr/>
            </a:lvl5pPr>
            <a:lvl6pPr marL="2743200" lvl="5" indent="-590550" algn="ctr">
              <a:lnSpc>
                <a:spcPct val="115000"/>
              </a:lnSpc>
              <a:spcBef>
                <a:spcPts val="0"/>
              </a:spcBef>
              <a:spcAft>
                <a:spcPts val="0"/>
              </a:spcAft>
              <a:buSzPts val="5700"/>
              <a:buChar char="■"/>
              <a:defRPr/>
            </a:lvl6pPr>
            <a:lvl7pPr marL="3200400" lvl="6" indent="-590550" algn="ctr">
              <a:lnSpc>
                <a:spcPct val="115000"/>
              </a:lnSpc>
              <a:spcBef>
                <a:spcPts val="0"/>
              </a:spcBef>
              <a:spcAft>
                <a:spcPts val="0"/>
              </a:spcAft>
              <a:buSzPts val="5700"/>
              <a:buChar char="●"/>
              <a:defRPr/>
            </a:lvl7pPr>
            <a:lvl8pPr marL="3657600" lvl="7" indent="-590550" algn="ctr">
              <a:lnSpc>
                <a:spcPct val="115000"/>
              </a:lnSpc>
              <a:spcBef>
                <a:spcPts val="0"/>
              </a:spcBef>
              <a:spcAft>
                <a:spcPts val="0"/>
              </a:spcAft>
              <a:buSzPts val="5700"/>
              <a:buChar char="○"/>
              <a:defRPr/>
            </a:lvl8pPr>
            <a:lvl9pPr marL="4114800" lvl="8" indent="-590550" algn="ctr">
              <a:lnSpc>
                <a:spcPct val="115000"/>
              </a:lnSpc>
              <a:spcBef>
                <a:spcPts val="0"/>
              </a:spcBef>
              <a:spcAft>
                <a:spcPts val="0"/>
              </a:spcAft>
              <a:buSzPts val="5700"/>
              <a:buChar char="■"/>
              <a:defRPr/>
            </a:lvl9pPr>
          </a:lstStyle>
          <a:p>
            <a:endParaRPr/>
          </a:p>
        </p:txBody>
      </p:sp>
      <p:sp>
        <p:nvSpPr>
          <p:cNvPr id="47" name="Google Shape;47;p12"/>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1277050" y="8809855"/>
            <a:ext cx="34909415" cy="3447926"/>
          </a:xfrm>
          <a:prstGeom prst="rect">
            <a:avLst/>
          </a:prstGeom>
          <a:noFill/>
          <a:ln>
            <a:noFill/>
          </a:ln>
        </p:spPr>
        <p:txBody>
          <a:bodyPr spcFirstLastPara="1" wrap="square" lIns="371025" tIns="371025" rIns="371025" bIns="371025" anchor="ctr" anchorCtr="0">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a:endParaRPr/>
          </a:p>
        </p:txBody>
      </p:sp>
      <p:sp>
        <p:nvSpPr>
          <p:cNvPr id="15" name="Google Shape;15;p4"/>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18" name="Google Shape;18;p5"/>
          <p:cNvSpPr txBox="1">
            <a:spLocks noGrp="1"/>
          </p:cNvSpPr>
          <p:nvPr>
            <p:ph type="body" idx="1"/>
          </p:nvPr>
        </p:nvSpPr>
        <p:spPr>
          <a:xfrm>
            <a:off x="1277050" y="4720524"/>
            <a:ext cx="34909415" cy="13993494"/>
          </a:xfrm>
          <a:prstGeom prst="rect">
            <a:avLst/>
          </a:prstGeom>
          <a:noFill/>
          <a:ln>
            <a:noFill/>
          </a:ln>
        </p:spPr>
        <p:txBody>
          <a:bodyPr spcFirstLastPara="1" wrap="square" lIns="371025" tIns="371025" rIns="371025" bIns="371025" anchor="t" anchorCtr="0">
            <a:normAutofit/>
          </a:bodyPr>
          <a:lstStyle>
            <a:lvl1pPr marL="457200" lvl="0" indent="-692150" algn="l">
              <a:lnSpc>
                <a:spcPct val="115000"/>
              </a:lnSpc>
              <a:spcBef>
                <a:spcPts val="0"/>
              </a:spcBef>
              <a:spcAft>
                <a:spcPts val="0"/>
              </a:spcAft>
              <a:buSzPts val="7300"/>
              <a:buChar char="●"/>
              <a:defRPr/>
            </a:lvl1pPr>
            <a:lvl2pPr marL="914400" lvl="1" indent="-590550" algn="l">
              <a:lnSpc>
                <a:spcPct val="115000"/>
              </a:lnSpc>
              <a:spcBef>
                <a:spcPts val="0"/>
              </a:spcBef>
              <a:spcAft>
                <a:spcPts val="0"/>
              </a:spcAft>
              <a:buSzPts val="5700"/>
              <a:buChar char="○"/>
              <a:defRPr/>
            </a:lvl2pPr>
            <a:lvl3pPr marL="1371600" lvl="2" indent="-590550" algn="l">
              <a:lnSpc>
                <a:spcPct val="115000"/>
              </a:lnSpc>
              <a:spcBef>
                <a:spcPts val="0"/>
              </a:spcBef>
              <a:spcAft>
                <a:spcPts val="0"/>
              </a:spcAft>
              <a:buSzPts val="5700"/>
              <a:buChar char="■"/>
              <a:defRPr/>
            </a:lvl3pPr>
            <a:lvl4pPr marL="1828800" lvl="3" indent="-590550" algn="l">
              <a:lnSpc>
                <a:spcPct val="115000"/>
              </a:lnSpc>
              <a:spcBef>
                <a:spcPts val="0"/>
              </a:spcBef>
              <a:spcAft>
                <a:spcPts val="0"/>
              </a:spcAft>
              <a:buSzPts val="5700"/>
              <a:buChar char="●"/>
              <a:defRPr/>
            </a:lvl4pPr>
            <a:lvl5pPr marL="2286000" lvl="4" indent="-590550" algn="l">
              <a:lnSpc>
                <a:spcPct val="115000"/>
              </a:lnSpc>
              <a:spcBef>
                <a:spcPts val="0"/>
              </a:spcBef>
              <a:spcAft>
                <a:spcPts val="0"/>
              </a:spcAft>
              <a:buSzPts val="5700"/>
              <a:buChar char="○"/>
              <a:defRPr/>
            </a:lvl5pPr>
            <a:lvl6pPr marL="2743200" lvl="5" indent="-590550" algn="l">
              <a:lnSpc>
                <a:spcPct val="115000"/>
              </a:lnSpc>
              <a:spcBef>
                <a:spcPts val="0"/>
              </a:spcBef>
              <a:spcAft>
                <a:spcPts val="0"/>
              </a:spcAft>
              <a:buSzPts val="5700"/>
              <a:buChar char="■"/>
              <a:defRPr/>
            </a:lvl6pPr>
            <a:lvl7pPr marL="3200400" lvl="6" indent="-590550" algn="l">
              <a:lnSpc>
                <a:spcPct val="115000"/>
              </a:lnSpc>
              <a:spcBef>
                <a:spcPts val="0"/>
              </a:spcBef>
              <a:spcAft>
                <a:spcPts val="0"/>
              </a:spcAft>
              <a:buSzPts val="5700"/>
              <a:buChar char="●"/>
              <a:defRPr/>
            </a:lvl7pPr>
            <a:lvl8pPr marL="3657600" lvl="7" indent="-590550" algn="l">
              <a:lnSpc>
                <a:spcPct val="115000"/>
              </a:lnSpc>
              <a:spcBef>
                <a:spcPts val="0"/>
              </a:spcBef>
              <a:spcAft>
                <a:spcPts val="0"/>
              </a:spcAft>
              <a:buSzPts val="5700"/>
              <a:buChar char="○"/>
              <a:defRPr/>
            </a:lvl8pPr>
            <a:lvl9pPr marL="4114800" lvl="8" indent="-590550" algn="l">
              <a:lnSpc>
                <a:spcPct val="115000"/>
              </a:lnSpc>
              <a:spcBef>
                <a:spcPts val="0"/>
              </a:spcBef>
              <a:spcAft>
                <a:spcPts val="0"/>
              </a:spcAft>
              <a:buSzPts val="5700"/>
              <a:buChar char="■"/>
              <a:defRPr/>
            </a:lvl9pPr>
          </a:lstStyle>
          <a:p>
            <a:endParaRPr/>
          </a:p>
        </p:txBody>
      </p:sp>
      <p:sp>
        <p:nvSpPr>
          <p:cNvPr id="19" name="Google Shape;19;p5"/>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22" name="Google Shape;22;p6"/>
          <p:cNvSpPr txBox="1">
            <a:spLocks noGrp="1"/>
          </p:cNvSpPr>
          <p:nvPr>
            <p:ph type="body" idx="1"/>
          </p:nvPr>
        </p:nvSpPr>
        <p:spPr>
          <a:xfrm>
            <a:off x="1277051" y="4720524"/>
            <a:ext cx="16387939" cy="13993494"/>
          </a:xfrm>
          <a:prstGeom prst="rect">
            <a:avLst/>
          </a:prstGeom>
          <a:noFill/>
          <a:ln>
            <a:noFill/>
          </a:ln>
        </p:spPr>
        <p:txBody>
          <a:bodyPr spcFirstLastPara="1" wrap="square" lIns="371025" tIns="371025" rIns="371025" bIns="371025" anchor="t" anchorCtr="0">
            <a:normAutofit/>
          </a:bodyPr>
          <a:lstStyle>
            <a:lvl1pPr marL="457200" lvl="0" indent="-590550" algn="l">
              <a:lnSpc>
                <a:spcPct val="115000"/>
              </a:lnSpc>
              <a:spcBef>
                <a:spcPts val="0"/>
              </a:spcBef>
              <a:spcAft>
                <a:spcPts val="0"/>
              </a:spcAft>
              <a:buSzPts val="5700"/>
              <a:buChar char="●"/>
              <a:defRPr sz="3648"/>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23" name="Google Shape;23;p6"/>
          <p:cNvSpPr txBox="1">
            <a:spLocks noGrp="1"/>
          </p:cNvSpPr>
          <p:nvPr>
            <p:ph type="body" idx="2"/>
          </p:nvPr>
        </p:nvSpPr>
        <p:spPr>
          <a:xfrm>
            <a:off x="19798579" y="4720524"/>
            <a:ext cx="16387939" cy="13993494"/>
          </a:xfrm>
          <a:prstGeom prst="rect">
            <a:avLst/>
          </a:prstGeom>
          <a:noFill/>
          <a:ln>
            <a:noFill/>
          </a:ln>
        </p:spPr>
        <p:txBody>
          <a:bodyPr spcFirstLastPara="1" wrap="square" lIns="371025" tIns="371025" rIns="371025" bIns="371025" anchor="t" anchorCtr="0">
            <a:normAutofit/>
          </a:bodyPr>
          <a:lstStyle>
            <a:lvl1pPr marL="457200" lvl="0" indent="-590550" algn="l">
              <a:lnSpc>
                <a:spcPct val="115000"/>
              </a:lnSpc>
              <a:spcBef>
                <a:spcPts val="0"/>
              </a:spcBef>
              <a:spcAft>
                <a:spcPts val="0"/>
              </a:spcAft>
              <a:buSzPts val="5700"/>
              <a:buChar char="●"/>
              <a:defRPr sz="3648"/>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24" name="Google Shape;24;p6"/>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27" name="Google Shape;27;p7"/>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277051" y="2275731"/>
            <a:ext cx="11504513" cy="3095415"/>
          </a:xfrm>
          <a:prstGeom prst="rect">
            <a:avLst/>
          </a:prstGeom>
          <a:noFill/>
          <a:ln>
            <a:noFill/>
          </a:ln>
        </p:spPr>
        <p:txBody>
          <a:bodyPr spcFirstLastPara="1" wrap="square" lIns="371025" tIns="371025" rIns="371025" bIns="371025" anchor="b" anchorCtr="0">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a:endParaRPr/>
          </a:p>
        </p:txBody>
      </p:sp>
      <p:sp>
        <p:nvSpPr>
          <p:cNvPr id="30" name="Google Shape;30;p8"/>
          <p:cNvSpPr txBox="1">
            <a:spLocks noGrp="1"/>
          </p:cNvSpPr>
          <p:nvPr>
            <p:ph type="body" idx="1"/>
          </p:nvPr>
        </p:nvSpPr>
        <p:spPr>
          <a:xfrm>
            <a:off x="1277051" y="5691785"/>
            <a:ext cx="11504513" cy="13022745"/>
          </a:xfrm>
          <a:prstGeom prst="rect">
            <a:avLst/>
          </a:prstGeom>
          <a:noFill/>
          <a:ln>
            <a:noFill/>
          </a:ln>
        </p:spPr>
        <p:txBody>
          <a:bodyPr spcFirstLastPara="1" wrap="square" lIns="371025" tIns="371025" rIns="371025" bIns="371025" anchor="t" anchorCtr="0">
            <a:normAutofit/>
          </a:bodyPr>
          <a:lstStyle>
            <a:lvl1pPr marL="457200" lvl="0" indent="-539750" algn="l">
              <a:lnSpc>
                <a:spcPct val="115000"/>
              </a:lnSpc>
              <a:spcBef>
                <a:spcPts val="0"/>
              </a:spcBef>
              <a:spcAft>
                <a:spcPts val="0"/>
              </a:spcAft>
              <a:buSzPts val="4900"/>
              <a:buChar char="●"/>
              <a:defRPr sz="3136"/>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31" name="Google Shape;31;p8"/>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2008578" y="1843809"/>
            <a:ext cx="26088982" cy="16755790"/>
          </a:xfrm>
          <a:prstGeom prst="rect">
            <a:avLst/>
          </a:prstGeom>
          <a:noFill/>
          <a:ln>
            <a:noFill/>
          </a:ln>
        </p:spPr>
        <p:txBody>
          <a:bodyPr spcFirstLastPara="1" wrap="square" lIns="371025" tIns="371025" rIns="371025" bIns="371025" anchor="ctr" anchorCtr="0">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a:endParaRPr/>
          </a:p>
        </p:txBody>
      </p:sp>
      <p:sp>
        <p:nvSpPr>
          <p:cNvPr id="34" name="Google Shape;34;p9"/>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18731707" y="-511"/>
            <a:ext cx="18731707" cy="21067713"/>
          </a:xfrm>
          <a:prstGeom prst="rect">
            <a:avLst/>
          </a:prstGeom>
          <a:solidFill>
            <a:schemeClr val="lt2"/>
          </a:solidFill>
          <a:ln>
            <a:noFill/>
          </a:ln>
        </p:spPr>
        <p:txBody>
          <a:bodyPr spcFirstLastPara="1" wrap="square" lIns="237450" tIns="237450" rIns="237450" bIns="23745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896"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1087766" y="5051070"/>
            <a:ext cx="16573586" cy="6071406"/>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a:endParaRPr/>
          </a:p>
        </p:txBody>
      </p:sp>
      <p:sp>
        <p:nvSpPr>
          <p:cNvPr id="38" name="Google Shape;38;p10"/>
          <p:cNvSpPr txBox="1">
            <a:spLocks noGrp="1"/>
          </p:cNvSpPr>
          <p:nvPr>
            <p:ph type="subTitle" idx="1"/>
          </p:nvPr>
        </p:nvSpPr>
        <p:spPr>
          <a:xfrm>
            <a:off x="1087766" y="11481361"/>
            <a:ext cx="16573586" cy="5058993"/>
          </a:xfrm>
          <a:prstGeom prst="rect">
            <a:avLst/>
          </a:prstGeom>
          <a:noFill/>
          <a:ln>
            <a:noFill/>
          </a:ln>
        </p:spPr>
        <p:txBody>
          <a:bodyPr spcFirstLastPara="1" wrap="square" lIns="371025" tIns="371025" rIns="371025" bIns="371025" anchor="t" anchorCtr="0">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a:endParaRPr/>
          </a:p>
        </p:txBody>
      </p:sp>
      <p:sp>
        <p:nvSpPr>
          <p:cNvPr id="39" name="Google Shape;39;p10"/>
          <p:cNvSpPr txBox="1">
            <a:spLocks noGrp="1"/>
          </p:cNvSpPr>
          <p:nvPr>
            <p:ph type="body" idx="2"/>
          </p:nvPr>
        </p:nvSpPr>
        <p:spPr>
          <a:xfrm>
            <a:off x="20237372" y="2965802"/>
            <a:ext cx="15720376" cy="15135123"/>
          </a:xfrm>
          <a:prstGeom prst="rect">
            <a:avLst/>
          </a:prstGeom>
          <a:noFill/>
          <a:ln>
            <a:noFill/>
          </a:ln>
        </p:spPr>
        <p:txBody>
          <a:bodyPr spcFirstLastPara="1" wrap="square" lIns="371025" tIns="371025" rIns="371025" bIns="371025" anchor="ctr" anchorCtr="0">
            <a:normAutofit/>
          </a:bodyPr>
          <a:lstStyle>
            <a:lvl1pPr marL="457200" lvl="0" indent="-692150" algn="l">
              <a:lnSpc>
                <a:spcPct val="115000"/>
              </a:lnSpc>
              <a:spcBef>
                <a:spcPts val="0"/>
              </a:spcBef>
              <a:spcAft>
                <a:spcPts val="0"/>
              </a:spcAft>
              <a:buSzPts val="7300"/>
              <a:buChar char="●"/>
              <a:defRPr/>
            </a:lvl1pPr>
            <a:lvl2pPr marL="914400" lvl="1" indent="-590550" algn="l">
              <a:lnSpc>
                <a:spcPct val="115000"/>
              </a:lnSpc>
              <a:spcBef>
                <a:spcPts val="0"/>
              </a:spcBef>
              <a:spcAft>
                <a:spcPts val="0"/>
              </a:spcAft>
              <a:buSzPts val="5700"/>
              <a:buChar char="○"/>
              <a:defRPr/>
            </a:lvl2pPr>
            <a:lvl3pPr marL="1371600" lvl="2" indent="-590550" algn="l">
              <a:lnSpc>
                <a:spcPct val="115000"/>
              </a:lnSpc>
              <a:spcBef>
                <a:spcPts val="0"/>
              </a:spcBef>
              <a:spcAft>
                <a:spcPts val="0"/>
              </a:spcAft>
              <a:buSzPts val="5700"/>
              <a:buChar char="■"/>
              <a:defRPr/>
            </a:lvl3pPr>
            <a:lvl4pPr marL="1828800" lvl="3" indent="-590550" algn="l">
              <a:lnSpc>
                <a:spcPct val="115000"/>
              </a:lnSpc>
              <a:spcBef>
                <a:spcPts val="0"/>
              </a:spcBef>
              <a:spcAft>
                <a:spcPts val="0"/>
              </a:spcAft>
              <a:buSzPts val="5700"/>
              <a:buChar char="●"/>
              <a:defRPr/>
            </a:lvl4pPr>
            <a:lvl5pPr marL="2286000" lvl="4" indent="-590550" algn="l">
              <a:lnSpc>
                <a:spcPct val="115000"/>
              </a:lnSpc>
              <a:spcBef>
                <a:spcPts val="0"/>
              </a:spcBef>
              <a:spcAft>
                <a:spcPts val="0"/>
              </a:spcAft>
              <a:buSzPts val="5700"/>
              <a:buChar char="○"/>
              <a:defRPr/>
            </a:lvl5pPr>
            <a:lvl6pPr marL="2743200" lvl="5" indent="-590550" algn="l">
              <a:lnSpc>
                <a:spcPct val="115000"/>
              </a:lnSpc>
              <a:spcBef>
                <a:spcPts val="0"/>
              </a:spcBef>
              <a:spcAft>
                <a:spcPts val="0"/>
              </a:spcAft>
              <a:buSzPts val="5700"/>
              <a:buChar char="■"/>
              <a:defRPr/>
            </a:lvl6pPr>
            <a:lvl7pPr marL="3200400" lvl="6" indent="-590550" algn="l">
              <a:lnSpc>
                <a:spcPct val="115000"/>
              </a:lnSpc>
              <a:spcBef>
                <a:spcPts val="0"/>
              </a:spcBef>
              <a:spcAft>
                <a:spcPts val="0"/>
              </a:spcAft>
              <a:buSzPts val="5700"/>
              <a:buChar char="●"/>
              <a:defRPr/>
            </a:lvl7pPr>
            <a:lvl8pPr marL="3657600" lvl="7" indent="-590550" algn="l">
              <a:lnSpc>
                <a:spcPct val="115000"/>
              </a:lnSpc>
              <a:spcBef>
                <a:spcPts val="0"/>
              </a:spcBef>
              <a:spcAft>
                <a:spcPts val="0"/>
              </a:spcAft>
              <a:buSzPts val="5700"/>
              <a:buChar char="○"/>
              <a:defRPr/>
            </a:lvl8pPr>
            <a:lvl9pPr marL="4114800" lvl="8" indent="-590550" algn="l">
              <a:lnSpc>
                <a:spcPct val="115000"/>
              </a:lnSpc>
              <a:spcBef>
                <a:spcPts val="0"/>
              </a:spcBef>
              <a:spcAft>
                <a:spcPts val="0"/>
              </a:spcAft>
              <a:buSzPts val="5700"/>
              <a:buChar char="■"/>
              <a:defRPr/>
            </a:lvl9pPr>
          </a:lstStyle>
          <a:p>
            <a:endParaRPr/>
          </a:p>
        </p:txBody>
      </p:sp>
      <p:sp>
        <p:nvSpPr>
          <p:cNvPr id="40" name="Google Shape;40;p10"/>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1277051" y="17328384"/>
            <a:ext cx="24577171" cy="2478521"/>
          </a:xfrm>
          <a:prstGeom prst="rect">
            <a:avLst/>
          </a:prstGeom>
          <a:noFill/>
          <a:ln>
            <a:noFill/>
          </a:ln>
        </p:spPr>
        <p:txBody>
          <a:bodyPr spcFirstLastPara="1" wrap="square" lIns="371025" tIns="371025" rIns="371025" bIns="371025" anchor="ctr" anchorCtr="0">
            <a:normAutofit/>
          </a:bodyPr>
          <a:lstStyle>
            <a:lvl1pPr marL="457200" lvl="0" indent="-228600" algn="l">
              <a:lnSpc>
                <a:spcPct val="100000"/>
              </a:lnSpc>
              <a:spcBef>
                <a:spcPts val="0"/>
              </a:spcBef>
              <a:spcAft>
                <a:spcPts val="0"/>
              </a:spcAft>
              <a:buSzPts val="7300"/>
              <a:buNone/>
              <a:defRPr/>
            </a:lvl1pPr>
          </a:lstStyle>
          <a:p>
            <a:endParaRPr/>
          </a:p>
        </p:txBody>
      </p:sp>
      <p:sp>
        <p:nvSpPr>
          <p:cNvPr id="43" name="Google Shape;43;p11"/>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marR="0" lvl="0"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1277050" y="4720524"/>
            <a:ext cx="34909415" cy="13993494"/>
          </a:xfrm>
          <a:prstGeom prst="rect">
            <a:avLst/>
          </a:prstGeom>
          <a:noFill/>
          <a:ln>
            <a:noFill/>
          </a:ln>
        </p:spPr>
        <p:txBody>
          <a:bodyPr spcFirstLastPara="1" wrap="square" lIns="371025" tIns="371025" rIns="371025" bIns="371025" anchor="t" anchorCtr="0">
            <a:normAutofit/>
          </a:bodyPr>
          <a:lstStyle>
            <a:lvl1pPr marL="457200" marR="0" lvl="0" indent="-692150" algn="l" rtl="0">
              <a:lnSpc>
                <a:spcPct val="115000"/>
              </a:lnSpc>
              <a:spcBef>
                <a:spcPts val="0"/>
              </a:spcBef>
              <a:spcAft>
                <a:spcPts val="0"/>
              </a:spcAft>
              <a:buClr>
                <a:schemeClr val="dk2"/>
              </a:buClr>
              <a:buSzPts val="7300"/>
              <a:buFont typeface="Arial"/>
              <a:buChar char="●"/>
              <a:defRPr sz="7300" b="0" i="0" u="none" strike="noStrike" cap="none">
                <a:solidFill>
                  <a:schemeClr val="dk2"/>
                </a:solidFill>
                <a:latin typeface="Arial"/>
                <a:ea typeface="Arial"/>
                <a:cs typeface="Arial"/>
                <a:sym typeface="Arial"/>
              </a:defRPr>
            </a:lvl1pPr>
            <a:lvl2pPr marL="914400" marR="0" lvl="1"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2pPr>
            <a:lvl3pPr marL="1371600" marR="0" lvl="2"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3pPr>
            <a:lvl4pPr marL="1828800" marR="0" lvl="3"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4pPr>
            <a:lvl5pPr marL="2286000" marR="0" lvl="4"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5pPr>
            <a:lvl6pPr marL="2743200" marR="0" lvl="5"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6pPr>
            <a:lvl7pPr marL="3200400" marR="0" lvl="6"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7pPr>
            <a:lvl8pPr marL="3657600" marR="0" lvl="7"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8pPr>
            <a:lvl9pPr marL="4114800" marR="0" lvl="8"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g1efd191b55a_0_0"/>
          <p:cNvPicPr preferRelativeResize="0"/>
          <p:nvPr/>
        </p:nvPicPr>
        <p:blipFill rotWithShape="1">
          <a:blip r:embed="rId3">
            <a:alphaModFix/>
          </a:blip>
          <a:srcRect l="9561" t="13888" r="11287" b="21909"/>
          <a:stretch/>
        </p:blipFill>
        <p:spPr>
          <a:xfrm>
            <a:off x="1781434" y="18396253"/>
            <a:ext cx="5963315" cy="2446248"/>
          </a:xfrm>
          <a:prstGeom prst="rect">
            <a:avLst/>
          </a:prstGeom>
          <a:noFill/>
          <a:ln>
            <a:noFill/>
          </a:ln>
        </p:spPr>
      </p:pic>
      <p:sp>
        <p:nvSpPr>
          <p:cNvPr id="55" name="Google Shape;55;g1efd191b55a_0_0"/>
          <p:cNvSpPr txBox="1"/>
          <p:nvPr/>
        </p:nvSpPr>
        <p:spPr>
          <a:xfrm>
            <a:off x="1356850" y="2648175"/>
            <a:ext cx="10179900" cy="6054000"/>
          </a:xfrm>
          <a:prstGeom prst="rect">
            <a:avLst/>
          </a:prstGeom>
          <a:noFill/>
          <a:ln w="9525" cap="flat" cmpd="sng">
            <a:solidFill>
              <a:schemeClr val="dk1"/>
            </a:solidFill>
            <a:prstDash val="solid"/>
            <a:round/>
            <a:headEnd type="none" w="sm" len="sm"/>
            <a:tailEnd type="none" w="sm" len="sm"/>
          </a:ln>
        </p:spPr>
        <p:txBody>
          <a:bodyPr spcFirstLastPara="1" wrap="square" lIns="58500" tIns="58500" rIns="58500" bIns="58500" anchor="ctr" anchorCtr="0">
            <a:noAutofit/>
          </a:bodyPr>
          <a:lstStyle/>
          <a:p>
            <a:pPr marL="0" marR="0" lvl="0" indent="0" algn="just" rtl="0">
              <a:lnSpc>
                <a:spcPct val="100000"/>
              </a:lnSpc>
              <a:spcBef>
                <a:spcPts val="0"/>
              </a:spcBef>
              <a:spcAft>
                <a:spcPts val="0"/>
              </a:spcAft>
              <a:buNone/>
            </a:pPr>
            <a:endParaRPr sz="2600" i="0" u="none" strike="noStrike" cap="none">
              <a:solidFill>
                <a:srgbClr val="000000"/>
              </a:solidFill>
              <a:latin typeface="Calibri"/>
              <a:ea typeface="Calibri"/>
              <a:cs typeface="Calibri"/>
              <a:sym typeface="Calibri"/>
            </a:endParaRPr>
          </a:p>
        </p:txBody>
      </p:sp>
      <p:sp>
        <p:nvSpPr>
          <p:cNvPr id="56" name="Google Shape;56;g1efd191b55a_0_0"/>
          <p:cNvSpPr txBox="1"/>
          <p:nvPr/>
        </p:nvSpPr>
        <p:spPr>
          <a:xfrm>
            <a:off x="8150750" y="-11312"/>
            <a:ext cx="21163500" cy="2529000"/>
          </a:xfrm>
          <a:prstGeom prst="rect">
            <a:avLst/>
          </a:prstGeom>
          <a:noFill/>
          <a:ln>
            <a:noFill/>
          </a:ln>
        </p:spPr>
        <p:txBody>
          <a:bodyPr spcFirstLastPara="1" wrap="square" lIns="58500" tIns="58500" rIns="58500" bIns="58500" anchor="ctr" anchorCtr="0">
            <a:noAutofit/>
          </a:bodyPr>
          <a:lstStyle/>
          <a:p>
            <a:pPr marL="0" marR="0" lvl="0" indent="0" algn="ctr" rtl="0">
              <a:lnSpc>
                <a:spcPct val="100000"/>
              </a:lnSpc>
              <a:spcBef>
                <a:spcPts val="0"/>
              </a:spcBef>
              <a:spcAft>
                <a:spcPts val="0"/>
              </a:spcAft>
              <a:buNone/>
            </a:pPr>
            <a:r>
              <a:rPr lang="en" sz="3968" b="1" dirty="0">
                <a:latin typeface="Comic Sans MS"/>
                <a:ea typeface="Comic Sans MS"/>
                <a:cs typeface="Comic Sans MS"/>
                <a:sym typeface="Comic Sans MS"/>
              </a:rPr>
              <a:t>Pan-Cancer Diagnostic Using Activity-Based Nanoparticles</a:t>
            </a:r>
            <a:endParaRPr sz="3968" b="1" i="0" u="none" strike="noStrike" cap="none" dirty="0">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None/>
            </a:pPr>
            <a:r>
              <a:rPr lang="en" sz="3712" dirty="0">
                <a:latin typeface="Comic Sans MS"/>
                <a:ea typeface="Comic Sans MS"/>
                <a:cs typeface="Comic Sans MS"/>
                <a:sym typeface="Comic Sans MS"/>
              </a:rPr>
              <a:t>Harriet Lai, Jayla Chan, Sarah Huang, Nancy Sun</a:t>
            </a:r>
            <a:endParaRPr sz="3712" dirty="0">
              <a:latin typeface="Comic Sans MS"/>
              <a:ea typeface="Comic Sans MS"/>
              <a:cs typeface="Comic Sans MS"/>
              <a:sym typeface="Comic Sans MS"/>
            </a:endParaRPr>
          </a:p>
          <a:p>
            <a:pPr marL="0" marR="0" lvl="0" indent="0" algn="ctr" rtl="0">
              <a:lnSpc>
                <a:spcPct val="100000"/>
              </a:lnSpc>
              <a:spcBef>
                <a:spcPts val="0"/>
              </a:spcBef>
              <a:spcAft>
                <a:spcPts val="0"/>
              </a:spcAft>
              <a:buNone/>
            </a:pPr>
            <a:r>
              <a:rPr lang="en" sz="3712" dirty="0">
                <a:latin typeface="Comic Sans MS"/>
                <a:ea typeface="Comic Sans MS"/>
                <a:cs typeface="Comic Sans MS"/>
                <a:sym typeface="Comic Sans MS"/>
              </a:rPr>
              <a:t>Derek Shapiro</a:t>
            </a:r>
            <a:r>
              <a:rPr lang="en" sz="3712" i="0" u="none" strike="noStrike" cap="none" dirty="0">
                <a:solidFill>
                  <a:srgbClr val="000000"/>
                </a:solidFill>
                <a:latin typeface="Comic Sans MS"/>
                <a:ea typeface="Comic Sans MS"/>
                <a:cs typeface="Comic Sans MS"/>
                <a:sym typeface="Comic Sans MS"/>
              </a:rPr>
              <a:t>, Dr. </a:t>
            </a:r>
            <a:r>
              <a:rPr lang="en" sz="3712" dirty="0">
                <a:latin typeface="Comic Sans MS"/>
                <a:ea typeface="Comic Sans MS"/>
                <a:cs typeface="Comic Sans MS"/>
                <a:sym typeface="Comic Sans MS"/>
              </a:rPr>
              <a:t>Peter Horanyi (UCB)</a:t>
            </a:r>
            <a:endParaRPr sz="3712" i="0" u="none" strike="noStrike" cap="none" dirty="0">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None/>
            </a:pPr>
            <a:r>
              <a:rPr lang="en" sz="3712" dirty="0">
                <a:latin typeface="Comic Sans MS"/>
                <a:ea typeface="Comic Sans MS"/>
                <a:cs typeface="Comic Sans MS"/>
                <a:sym typeface="Comic Sans MS"/>
              </a:rPr>
              <a:t>Sage Hill School</a:t>
            </a:r>
            <a:r>
              <a:rPr lang="en" sz="3712" i="0" u="none" strike="noStrike" cap="none" dirty="0">
                <a:solidFill>
                  <a:srgbClr val="000000"/>
                </a:solidFill>
                <a:latin typeface="Comic Sans MS"/>
                <a:ea typeface="Comic Sans MS"/>
                <a:cs typeface="Comic Sans MS"/>
                <a:sym typeface="Comic Sans MS"/>
              </a:rPr>
              <a:t>, </a:t>
            </a:r>
            <a:r>
              <a:rPr lang="en" sz="3712" dirty="0">
                <a:latin typeface="Comic Sans MS"/>
                <a:ea typeface="Comic Sans MS"/>
                <a:cs typeface="Comic Sans MS"/>
                <a:sym typeface="Comic Sans MS"/>
              </a:rPr>
              <a:t>Newport Coast</a:t>
            </a:r>
            <a:r>
              <a:rPr lang="en" sz="3712" i="0" u="none" strike="noStrike" cap="none" dirty="0">
                <a:solidFill>
                  <a:srgbClr val="000000"/>
                </a:solidFill>
                <a:latin typeface="Comic Sans MS"/>
                <a:ea typeface="Comic Sans MS"/>
                <a:cs typeface="Comic Sans MS"/>
                <a:sym typeface="Comic Sans MS"/>
              </a:rPr>
              <a:t>, </a:t>
            </a:r>
            <a:r>
              <a:rPr lang="en" sz="3712" dirty="0">
                <a:latin typeface="Comic Sans MS"/>
                <a:ea typeface="Comic Sans MS"/>
                <a:cs typeface="Comic Sans MS"/>
                <a:sym typeface="Comic Sans MS"/>
              </a:rPr>
              <a:t>California</a:t>
            </a:r>
            <a:r>
              <a:rPr lang="en" sz="3712" i="0" u="none" strike="noStrike" cap="none" dirty="0">
                <a:solidFill>
                  <a:srgbClr val="000000"/>
                </a:solidFill>
                <a:latin typeface="Comic Sans MS"/>
                <a:ea typeface="Comic Sans MS"/>
                <a:cs typeface="Comic Sans MS"/>
                <a:sym typeface="Comic Sans MS"/>
              </a:rPr>
              <a:t>, </a:t>
            </a:r>
            <a:r>
              <a:rPr lang="en" sz="3712" dirty="0">
                <a:latin typeface="Comic Sans MS"/>
                <a:ea typeface="Comic Sans MS"/>
                <a:cs typeface="Comic Sans MS"/>
                <a:sym typeface="Comic Sans MS"/>
              </a:rPr>
              <a:t>United States</a:t>
            </a:r>
            <a:endParaRPr sz="3712" i="0" u="none" strike="noStrike" cap="none" dirty="0">
              <a:solidFill>
                <a:srgbClr val="000000"/>
              </a:solidFill>
              <a:latin typeface="Comic Sans MS"/>
              <a:ea typeface="Comic Sans MS"/>
              <a:cs typeface="Comic Sans MS"/>
              <a:sym typeface="Comic Sans MS"/>
            </a:endParaRPr>
          </a:p>
        </p:txBody>
      </p:sp>
      <p:sp>
        <p:nvSpPr>
          <p:cNvPr id="57" name="Google Shape;57;g1efd191b55a_0_0"/>
          <p:cNvSpPr txBox="1"/>
          <p:nvPr/>
        </p:nvSpPr>
        <p:spPr>
          <a:xfrm>
            <a:off x="1307300" y="9136376"/>
            <a:ext cx="10179900" cy="9283200"/>
          </a:xfrm>
          <a:prstGeom prst="rect">
            <a:avLst/>
          </a:prstGeom>
          <a:noFill/>
          <a:ln w="9525" cap="flat" cmpd="sng">
            <a:solidFill>
              <a:schemeClr val="dk1"/>
            </a:solidFill>
            <a:prstDash val="solid"/>
            <a:round/>
            <a:headEnd type="none" w="sm" len="sm"/>
            <a:tailEnd type="none" w="sm" len="sm"/>
          </a:ln>
        </p:spPr>
        <p:txBody>
          <a:bodyPr spcFirstLastPara="1" wrap="square" lIns="58500" tIns="58500" rIns="58500" bIns="58500" anchor="ctr" anchorCtr="0">
            <a:noAutofit/>
          </a:bodyPr>
          <a:lstStyle/>
          <a:p>
            <a:pPr marL="0" marR="0" lvl="0" indent="0" algn="l" rtl="0">
              <a:lnSpc>
                <a:spcPct val="100000"/>
              </a:lnSpc>
              <a:spcBef>
                <a:spcPts val="0"/>
              </a:spcBef>
              <a:spcAft>
                <a:spcPts val="0"/>
              </a:spcAft>
              <a:buNone/>
            </a:pPr>
            <a:endParaRPr sz="3200" b="1"/>
          </a:p>
          <a:p>
            <a:pPr marL="342900" marR="335017" lvl="0" indent="0" algn="just" rtl="0">
              <a:lnSpc>
                <a:spcPct val="80000"/>
              </a:lnSpc>
              <a:spcBef>
                <a:spcPts val="0"/>
              </a:spcBef>
              <a:spcAft>
                <a:spcPts val="0"/>
              </a:spcAft>
              <a:buNone/>
            </a:pPr>
            <a:endParaRPr sz="3200" b="0" i="0" u="none" strike="noStrike" cap="none">
              <a:solidFill>
                <a:srgbClr val="000000"/>
              </a:solidFill>
              <a:latin typeface="Arial"/>
              <a:ea typeface="Arial"/>
              <a:cs typeface="Arial"/>
              <a:sym typeface="Arial"/>
            </a:endParaRPr>
          </a:p>
        </p:txBody>
      </p:sp>
      <p:sp>
        <p:nvSpPr>
          <p:cNvPr id="58" name="Google Shape;58;g1efd191b55a_0_0"/>
          <p:cNvSpPr txBox="1"/>
          <p:nvPr/>
        </p:nvSpPr>
        <p:spPr>
          <a:xfrm>
            <a:off x="12001511" y="2659747"/>
            <a:ext cx="11664900" cy="15748200"/>
          </a:xfrm>
          <a:prstGeom prst="rect">
            <a:avLst/>
          </a:prstGeom>
          <a:noFill/>
          <a:ln w="9525" cap="flat" cmpd="sng">
            <a:solidFill>
              <a:schemeClr val="dk1"/>
            </a:solidFill>
            <a:prstDash val="solid"/>
            <a:round/>
            <a:headEnd type="none" w="sm" len="sm"/>
            <a:tailEnd type="none" w="sm" len="sm"/>
          </a:ln>
        </p:spPr>
        <p:txBody>
          <a:bodyPr spcFirstLastPara="1" wrap="square" lIns="58500" tIns="58500" rIns="58500" bIns="58500" anchor="ctr" anchorCtr="0">
            <a:noAutofit/>
          </a:bodyPr>
          <a:lstStyle/>
          <a:p>
            <a:pPr marL="457200" marR="0" lvl="0" indent="0" algn="ctr" rtl="0">
              <a:lnSpc>
                <a:spcPct val="100000"/>
              </a:lnSpc>
              <a:spcBef>
                <a:spcPts val="0"/>
              </a:spcBef>
              <a:spcAft>
                <a:spcPts val="0"/>
              </a:spcAft>
              <a:buNone/>
            </a:pPr>
            <a:endParaRPr sz="3200" b="0" i="0" u="none" strike="noStrike" cap="none">
              <a:solidFill>
                <a:srgbClr val="000000"/>
              </a:solidFill>
              <a:latin typeface="Arial"/>
              <a:ea typeface="Arial"/>
              <a:cs typeface="Arial"/>
              <a:sym typeface="Arial"/>
            </a:endParaRPr>
          </a:p>
        </p:txBody>
      </p:sp>
      <p:sp>
        <p:nvSpPr>
          <p:cNvPr id="59" name="Google Shape;59;g1efd191b55a_0_0"/>
          <p:cNvSpPr txBox="1"/>
          <p:nvPr/>
        </p:nvSpPr>
        <p:spPr>
          <a:xfrm>
            <a:off x="24131050" y="2648175"/>
            <a:ext cx="11925900" cy="10678500"/>
          </a:xfrm>
          <a:prstGeom prst="rect">
            <a:avLst/>
          </a:prstGeom>
          <a:noFill/>
          <a:ln w="9525" cap="flat" cmpd="sng">
            <a:solidFill>
              <a:schemeClr val="dk1"/>
            </a:solidFill>
            <a:prstDash val="solid"/>
            <a:round/>
            <a:headEnd type="none" w="sm" len="sm"/>
            <a:tailEnd type="none" w="sm" len="sm"/>
          </a:ln>
        </p:spPr>
        <p:txBody>
          <a:bodyPr spcFirstLastPara="1" wrap="square" lIns="58500" tIns="58500" rIns="58500" bIns="58500" anchor="ctr" anchorCtr="0">
            <a:noAutofit/>
          </a:bodyPr>
          <a:lstStyle/>
          <a:p>
            <a:pPr marL="0" marR="0" lvl="0" indent="0" algn="ctr" rtl="0">
              <a:lnSpc>
                <a:spcPct val="100000"/>
              </a:lnSpc>
              <a:spcBef>
                <a:spcPts val="0"/>
              </a:spcBef>
              <a:spcAft>
                <a:spcPts val="0"/>
              </a:spcAft>
              <a:buNone/>
            </a:pPr>
            <a:r>
              <a:rPr lang="en" sz="3200" b="1" i="0" u="none" strike="noStrike" cap="none" dirty="0">
                <a:solidFill>
                  <a:srgbClr val="000000"/>
                </a:solidFill>
                <a:latin typeface="Arial"/>
                <a:ea typeface="Arial"/>
                <a:cs typeface="Arial"/>
                <a:sym typeface="Arial"/>
              </a:rPr>
              <a:t>Team Content</a:t>
            </a:r>
            <a:endParaRPr sz="3200" b="1" i="0" u="none" strike="noStrike" cap="none" dirty="0">
              <a:solidFill>
                <a:srgbClr val="000000"/>
              </a:solidFill>
              <a:latin typeface="Arial"/>
              <a:ea typeface="Arial"/>
              <a:cs typeface="Arial"/>
              <a:sym typeface="Arial"/>
            </a:endParaRPr>
          </a:p>
          <a:p>
            <a:pPr marL="457200" marR="0" lvl="0" indent="0" algn="l" rtl="0">
              <a:lnSpc>
                <a:spcPct val="100000"/>
              </a:lnSpc>
              <a:spcBef>
                <a:spcPts val="0"/>
              </a:spcBef>
              <a:spcAft>
                <a:spcPts val="0"/>
              </a:spcAft>
              <a:buNone/>
            </a:pPr>
            <a:r>
              <a:rPr lang="en" sz="3072" dirty="0">
                <a:solidFill>
                  <a:schemeClr val="dk1"/>
                </a:solidFill>
                <a:latin typeface="Calibri"/>
                <a:ea typeface="Calibri"/>
                <a:cs typeface="Calibri"/>
                <a:sym typeface="Calibri"/>
              </a:rPr>
              <a:t>We are a new team of four students (1 junior and 3 sophomores). One of our favorite experiences is spending time after school together meeting with our mentor, Dr. Horanyi, breaking down the original design from the paper we found and discussing how we could create a similar design for our project.</a:t>
            </a:r>
            <a:endParaRPr sz="3072" dirty="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None/>
            </a:pPr>
            <a:endParaRPr sz="3072"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None/>
            </a:pPr>
            <a:r>
              <a:rPr lang="en" sz="3200" b="1" dirty="0"/>
              <a:t>Next S</a:t>
            </a:r>
            <a:r>
              <a:rPr lang="en" sz="3200" b="1" i="0" u="none" strike="noStrike" cap="none" dirty="0">
                <a:solidFill>
                  <a:srgbClr val="000000"/>
                </a:solidFill>
                <a:latin typeface="Arial"/>
                <a:ea typeface="Arial"/>
                <a:cs typeface="Arial"/>
                <a:sym typeface="Arial"/>
              </a:rPr>
              <a:t>teps:</a:t>
            </a:r>
            <a:endParaRPr sz="3072" i="1" dirty="0">
              <a:solidFill>
                <a:schemeClr val="dk1"/>
              </a:solidFill>
              <a:latin typeface="Calibri"/>
              <a:ea typeface="Calibri"/>
              <a:cs typeface="Calibri"/>
              <a:sym typeface="Calibri"/>
            </a:endParaRPr>
          </a:p>
          <a:p>
            <a:pPr marL="457200" marR="414337" lvl="0" indent="0" algn="just" rtl="0">
              <a:lnSpc>
                <a:spcPct val="100000"/>
              </a:lnSpc>
              <a:spcBef>
                <a:spcPts val="0"/>
              </a:spcBef>
              <a:spcAft>
                <a:spcPts val="0"/>
              </a:spcAft>
              <a:buNone/>
            </a:pPr>
            <a:r>
              <a:rPr lang="en" sz="3072" dirty="0">
                <a:solidFill>
                  <a:schemeClr val="dk1"/>
                </a:solidFill>
                <a:latin typeface="Calibri"/>
                <a:ea typeface="Calibri"/>
                <a:cs typeface="Calibri"/>
                <a:sym typeface="Calibri"/>
              </a:rPr>
              <a:t>For our next steps, we plan on running tests to identify the common combinations of dysregulated MMPs in each cancer, as well as expanding our data to include other forms of proteases, such as ADAM and Cathepsins. This will help us more precisely determine the specific type of cancer that can be tested for and what combinations of proteases the test will detect. Then, the next step would be to test the efficiency and accuracy of the PATROL nanosensors and the lateral flow assay test, creating a point of care diagnostic platform that makes diagnosing cancer more accessible. In addition, a test kit would need to be developed and widely distributed to make this method of testing for cancers more efficient and accessible. The hope is that this test can act as a cheap, easy-to-use, accessible yearly screening tool for cancer.</a:t>
            </a:r>
            <a:endParaRPr sz="3072" dirty="0">
              <a:solidFill>
                <a:schemeClr val="dk1"/>
              </a:solidFill>
              <a:latin typeface="Calibri"/>
              <a:ea typeface="Calibri"/>
              <a:cs typeface="Calibri"/>
              <a:sym typeface="Calibri"/>
            </a:endParaRPr>
          </a:p>
        </p:txBody>
      </p:sp>
      <p:sp>
        <p:nvSpPr>
          <p:cNvPr id="60" name="Google Shape;60;g1efd191b55a_0_0"/>
          <p:cNvSpPr txBox="1"/>
          <p:nvPr/>
        </p:nvSpPr>
        <p:spPr>
          <a:xfrm>
            <a:off x="24180625" y="13687119"/>
            <a:ext cx="11925935" cy="4709134"/>
          </a:xfrm>
          <a:prstGeom prst="rect">
            <a:avLst/>
          </a:prstGeom>
          <a:noFill/>
          <a:ln w="9525" cap="flat" cmpd="sng">
            <a:solidFill>
              <a:schemeClr val="dk1"/>
            </a:solidFill>
            <a:prstDash val="solid"/>
            <a:round/>
            <a:headEnd type="none" w="sm" len="sm"/>
            <a:tailEnd type="none" w="sm" len="sm"/>
          </a:ln>
        </p:spPr>
        <p:txBody>
          <a:bodyPr spcFirstLastPara="1" wrap="square" lIns="58500" tIns="58500" rIns="58500" bIns="58500" anchor="t" anchorCtr="0">
            <a:noAutofit/>
          </a:bodyPr>
          <a:lstStyle/>
          <a:p>
            <a:pPr marL="0" marR="0" lvl="0" indent="0" algn="ctr" rtl="0">
              <a:lnSpc>
                <a:spcPct val="100000"/>
              </a:lnSpc>
              <a:spcBef>
                <a:spcPts val="0"/>
              </a:spcBef>
              <a:spcAft>
                <a:spcPts val="0"/>
              </a:spcAft>
              <a:buNone/>
            </a:pPr>
            <a:endParaRPr sz="1200" b="1"/>
          </a:p>
          <a:p>
            <a:pPr marL="0" marR="0" lvl="0" indent="0" algn="ctr" rtl="0">
              <a:lnSpc>
                <a:spcPct val="100000"/>
              </a:lnSpc>
              <a:spcBef>
                <a:spcPts val="0"/>
              </a:spcBef>
              <a:spcAft>
                <a:spcPts val="0"/>
              </a:spcAft>
              <a:buNone/>
            </a:pPr>
            <a:r>
              <a:rPr lang="en" sz="3200" b="1" i="0" u="none" strike="noStrike" cap="none">
                <a:solidFill>
                  <a:srgbClr val="000000"/>
                </a:solidFill>
                <a:latin typeface="Arial"/>
                <a:ea typeface="Arial"/>
                <a:cs typeface="Arial"/>
                <a:sym typeface="Arial"/>
              </a:rPr>
              <a:t>References and acknowledgements</a:t>
            </a:r>
            <a:endParaRPr sz="3200" b="1"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None/>
            </a:pPr>
            <a:endParaRPr sz="2304" b="0" i="0" u="none" strike="noStrike" cap="none">
              <a:solidFill>
                <a:schemeClr val="dk1"/>
              </a:solidFill>
              <a:latin typeface="Calibri"/>
              <a:ea typeface="Calibri"/>
              <a:cs typeface="Calibri"/>
              <a:sym typeface="Calibri"/>
            </a:endParaRPr>
          </a:p>
          <a:p>
            <a:pPr marL="292608" marR="0" lvl="0" indent="0" algn="l" rtl="0">
              <a:lnSpc>
                <a:spcPct val="100000"/>
              </a:lnSpc>
              <a:spcBef>
                <a:spcPts val="0"/>
              </a:spcBef>
              <a:spcAft>
                <a:spcPts val="0"/>
              </a:spcAft>
              <a:buNone/>
            </a:pPr>
            <a:endParaRPr sz="2304" b="0" i="0" u="none" strike="noStrike" cap="none">
              <a:solidFill>
                <a:schemeClr val="dk1"/>
              </a:solidFill>
              <a:latin typeface="Calibri"/>
              <a:ea typeface="Calibri"/>
              <a:cs typeface="Calibri"/>
              <a:sym typeface="Calibri"/>
            </a:endParaRPr>
          </a:p>
        </p:txBody>
      </p:sp>
      <p:pic>
        <p:nvPicPr>
          <p:cNvPr id="61" name="Google Shape;61;g1efd191b55a_0_0"/>
          <p:cNvPicPr preferRelativeResize="0"/>
          <p:nvPr/>
        </p:nvPicPr>
        <p:blipFill rotWithShape="1">
          <a:blip r:embed="rId4">
            <a:alphaModFix/>
          </a:blip>
          <a:srcRect b="-9660"/>
          <a:stretch/>
        </p:blipFill>
        <p:spPr>
          <a:xfrm>
            <a:off x="1050503" y="-141806"/>
            <a:ext cx="7090607" cy="2789978"/>
          </a:xfrm>
          <a:prstGeom prst="rect">
            <a:avLst/>
          </a:prstGeom>
          <a:noFill/>
          <a:ln>
            <a:noFill/>
          </a:ln>
        </p:spPr>
      </p:pic>
      <p:pic>
        <p:nvPicPr>
          <p:cNvPr id="62" name="Google Shape;62;g1efd191b55a_0_0"/>
          <p:cNvPicPr preferRelativeResize="0"/>
          <p:nvPr/>
        </p:nvPicPr>
        <p:blipFill rotWithShape="1">
          <a:blip r:embed="rId5">
            <a:alphaModFix/>
          </a:blip>
          <a:srcRect/>
          <a:stretch/>
        </p:blipFill>
        <p:spPr>
          <a:xfrm>
            <a:off x="15983316" y="18756850"/>
            <a:ext cx="3678297" cy="1792600"/>
          </a:xfrm>
          <a:prstGeom prst="rect">
            <a:avLst/>
          </a:prstGeom>
          <a:noFill/>
          <a:ln>
            <a:noFill/>
          </a:ln>
        </p:spPr>
      </p:pic>
      <p:pic>
        <p:nvPicPr>
          <p:cNvPr id="63" name="Google Shape;63;g1efd191b55a_0_0"/>
          <p:cNvPicPr preferRelativeResize="0"/>
          <p:nvPr/>
        </p:nvPicPr>
        <p:blipFill rotWithShape="1">
          <a:blip r:embed="rId6">
            <a:alphaModFix/>
          </a:blip>
          <a:srcRect/>
          <a:stretch/>
        </p:blipFill>
        <p:spPr>
          <a:xfrm>
            <a:off x="21690171" y="18851801"/>
            <a:ext cx="4192620" cy="1653309"/>
          </a:xfrm>
          <a:prstGeom prst="rect">
            <a:avLst/>
          </a:prstGeom>
          <a:noFill/>
          <a:ln>
            <a:noFill/>
          </a:ln>
        </p:spPr>
      </p:pic>
      <p:pic>
        <p:nvPicPr>
          <p:cNvPr id="64" name="Google Shape;64;g1efd191b55a_0_0"/>
          <p:cNvPicPr preferRelativeResize="0"/>
          <p:nvPr/>
        </p:nvPicPr>
        <p:blipFill rotWithShape="1">
          <a:blip r:embed="rId7">
            <a:alphaModFix/>
          </a:blip>
          <a:srcRect/>
          <a:stretch/>
        </p:blipFill>
        <p:spPr>
          <a:xfrm>
            <a:off x="8974352" y="18992903"/>
            <a:ext cx="5524448" cy="1792600"/>
          </a:xfrm>
          <a:prstGeom prst="rect">
            <a:avLst/>
          </a:prstGeom>
          <a:noFill/>
          <a:ln>
            <a:noFill/>
          </a:ln>
        </p:spPr>
      </p:pic>
      <p:pic>
        <p:nvPicPr>
          <p:cNvPr id="65" name="Google Shape;65;g1efd191b55a_0_0"/>
          <p:cNvPicPr preferRelativeResize="0"/>
          <p:nvPr/>
        </p:nvPicPr>
        <p:blipFill rotWithShape="1">
          <a:blip r:embed="rId8">
            <a:alphaModFix/>
          </a:blip>
          <a:srcRect/>
          <a:stretch/>
        </p:blipFill>
        <p:spPr>
          <a:xfrm>
            <a:off x="31578142" y="18851801"/>
            <a:ext cx="3925125" cy="1843210"/>
          </a:xfrm>
          <a:prstGeom prst="rect">
            <a:avLst/>
          </a:prstGeom>
          <a:noFill/>
          <a:ln>
            <a:noFill/>
          </a:ln>
        </p:spPr>
      </p:pic>
      <p:pic>
        <p:nvPicPr>
          <p:cNvPr id="66" name="Google Shape;66;g1efd191b55a_0_0"/>
          <p:cNvPicPr preferRelativeResize="0"/>
          <p:nvPr/>
        </p:nvPicPr>
        <p:blipFill rotWithShape="1">
          <a:blip r:embed="rId9">
            <a:alphaModFix/>
          </a:blip>
          <a:srcRect/>
          <a:stretch/>
        </p:blipFill>
        <p:spPr>
          <a:xfrm>
            <a:off x="30836252" y="577718"/>
            <a:ext cx="5270308" cy="950342"/>
          </a:xfrm>
          <a:prstGeom prst="rect">
            <a:avLst/>
          </a:prstGeom>
          <a:noFill/>
          <a:ln>
            <a:noFill/>
          </a:ln>
        </p:spPr>
      </p:pic>
      <p:pic>
        <p:nvPicPr>
          <p:cNvPr id="67" name="Google Shape;67;g1efd191b55a_0_0"/>
          <p:cNvPicPr preferRelativeResize="0"/>
          <p:nvPr/>
        </p:nvPicPr>
        <p:blipFill rotWithShape="1">
          <a:blip r:embed="rId10">
            <a:alphaModFix/>
          </a:blip>
          <a:srcRect/>
          <a:stretch/>
        </p:blipFill>
        <p:spPr>
          <a:xfrm>
            <a:off x="27812059" y="18756850"/>
            <a:ext cx="1836814" cy="1843210"/>
          </a:xfrm>
          <a:prstGeom prst="rect">
            <a:avLst/>
          </a:prstGeom>
          <a:noFill/>
          <a:ln>
            <a:noFill/>
          </a:ln>
        </p:spPr>
      </p:pic>
      <p:sp>
        <p:nvSpPr>
          <p:cNvPr id="68" name="Google Shape;68;g1efd191b55a_0_0"/>
          <p:cNvSpPr txBox="1"/>
          <p:nvPr/>
        </p:nvSpPr>
        <p:spPr>
          <a:xfrm>
            <a:off x="19222213" y="14199900"/>
            <a:ext cx="4401000" cy="3444600"/>
          </a:xfrm>
          <a:prstGeom prst="rect">
            <a:avLst/>
          </a:prstGeom>
          <a:noFill/>
          <a:ln>
            <a:noFill/>
          </a:ln>
        </p:spPr>
        <p:txBody>
          <a:bodyPr spcFirstLastPara="1" wrap="square" lIns="91425" tIns="91425" rIns="91425" bIns="91425" anchor="t" anchorCtr="0">
            <a:noAutofit/>
          </a:bodyPr>
          <a:lstStyle/>
          <a:p>
            <a:pPr marL="0" lvl="0" indent="0" algn="just" rtl="0">
              <a:lnSpc>
                <a:spcPct val="80000"/>
              </a:lnSpc>
              <a:spcBef>
                <a:spcPts val="0"/>
              </a:spcBef>
              <a:spcAft>
                <a:spcPts val="0"/>
              </a:spcAft>
              <a:buNone/>
            </a:pPr>
            <a:r>
              <a:rPr lang="en" sz="2800" dirty="0">
                <a:solidFill>
                  <a:schemeClr val="dk1"/>
                </a:solidFill>
                <a:latin typeface="Calibri"/>
                <a:ea typeface="Calibri"/>
                <a:cs typeface="Calibri"/>
                <a:sym typeface="Calibri"/>
              </a:rPr>
              <a:t>Figure 1. The diagram shows the different steps of the proposed test, from (A) the release of ABNs into the body, (B) the cleavage of the bar codes by MMPs, (C) the collection of barcodes from the urine, and (D) the testing of the presence of bar codes using a lateral flow assay test.</a:t>
            </a:r>
            <a:endParaRPr sz="2800" dirty="0">
              <a:solidFill>
                <a:schemeClr val="dk1"/>
              </a:solidFill>
              <a:latin typeface="Calibri"/>
              <a:ea typeface="Calibri"/>
              <a:cs typeface="Calibri"/>
              <a:sym typeface="Calibri"/>
            </a:endParaRPr>
          </a:p>
        </p:txBody>
      </p:sp>
      <p:pic>
        <p:nvPicPr>
          <p:cNvPr id="69" name="Google Shape;69;g1efd191b55a_0_0"/>
          <p:cNvPicPr preferRelativeResize="0"/>
          <p:nvPr/>
        </p:nvPicPr>
        <p:blipFill>
          <a:blip r:embed="rId11">
            <a:alphaModFix/>
          </a:blip>
          <a:stretch>
            <a:fillRect/>
          </a:stretch>
        </p:blipFill>
        <p:spPr>
          <a:xfrm>
            <a:off x="12675382" y="11064663"/>
            <a:ext cx="6294218" cy="7027612"/>
          </a:xfrm>
          <a:prstGeom prst="rect">
            <a:avLst/>
          </a:prstGeom>
          <a:noFill/>
          <a:ln>
            <a:noFill/>
          </a:ln>
        </p:spPr>
      </p:pic>
      <p:pic>
        <p:nvPicPr>
          <p:cNvPr id="70" name="Google Shape;70;g1efd191b55a_0_0"/>
          <p:cNvPicPr preferRelativeResize="0"/>
          <p:nvPr/>
        </p:nvPicPr>
        <p:blipFill rotWithShape="1">
          <a:blip r:embed="rId12">
            <a:alphaModFix/>
          </a:blip>
          <a:srcRect b="8265"/>
          <a:stretch/>
        </p:blipFill>
        <p:spPr>
          <a:xfrm>
            <a:off x="12551088" y="5237623"/>
            <a:ext cx="10565624" cy="3776477"/>
          </a:xfrm>
          <a:prstGeom prst="rect">
            <a:avLst/>
          </a:prstGeom>
          <a:noFill/>
          <a:ln>
            <a:noFill/>
          </a:ln>
        </p:spPr>
      </p:pic>
      <p:sp>
        <p:nvSpPr>
          <p:cNvPr id="71" name="Google Shape;71;g1efd191b55a_0_0"/>
          <p:cNvSpPr txBox="1"/>
          <p:nvPr/>
        </p:nvSpPr>
        <p:spPr>
          <a:xfrm>
            <a:off x="12278400" y="9048400"/>
            <a:ext cx="11111100" cy="1423800"/>
          </a:xfrm>
          <a:prstGeom prst="rect">
            <a:avLst/>
          </a:prstGeom>
          <a:noFill/>
          <a:ln>
            <a:noFill/>
          </a:ln>
        </p:spPr>
        <p:txBody>
          <a:bodyPr spcFirstLastPara="1" wrap="square" lIns="91425" tIns="91425" rIns="91425" bIns="91425" anchor="t" anchorCtr="0">
            <a:noAutofit/>
          </a:bodyPr>
          <a:lstStyle/>
          <a:p>
            <a:pPr marL="0" lvl="0" indent="0" algn="just" rtl="0">
              <a:lnSpc>
                <a:spcPct val="80000"/>
              </a:lnSpc>
              <a:spcBef>
                <a:spcPts val="1000"/>
              </a:spcBef>
              <a:spcAft>
                <a:spcPts val="0"/>
              </a:spcAft>
              <a:buNone/>
            </a:pPr>
            <a:r>
              <a:rPr lang="en" sz="2800" dirty="0">
                <a:solidFill>
                  <a:schemeClr val="dk2"/>
                </a:solidFill>
                <a:latin typeface="Calibri"/>
                <a:ea typeface="Calibri"/>
                <a:cs typeface="Calibri"/>
                <a:sym typeface="Calibri"/>
              </a:rPr>
              <a:t>Table 1. This table shows the median expression values  of several MMP genes in seven different cancers, in which a similar pattern of up-regulation can be seen across the board. Similar expression levels in a patient, as indicated through the concentration of barcodes in urine samples can be used as a general indicator of one of the listed conditions above.</a:t>
            </a:r>
            <a:endParaRPr sz="2800" dirty="0">
              <a:solidFill>
                <a:schemeClr val="dk2"/>
              </a:solidFill>
              <a:latin typeface="Calibri"/>
              <a:ea typeface="Calibri"/>
              <a:cs typeface="Calibri"/>
              <a:sym typeface="Calibri"/>
            </a:endParaRPr>
          </a:p>
        </p:txBody>
      </p:sp>
      <p:sp>
        <p:nvSpPr>
          <p:cNvPr id="72" name="Google Shape;72;g1efd191b55a_0_0"/>
          <p:cNvSpPr txBox="1"/>
          <p:nvPr/>
        </p:nvSpPr>
        <p:spPr>
          <a:xfrm>
            <a:off x="14488350" y="2747925"/>
            <a:ext cx="6691200" cy="563700"/>
          </a:xfrm>
          <a:prstGeom prst="rect">
            <a:avLst/>
          </a:prstGeom>
          <a:noFill/>
          <a:ln w="9525" cap="flat" cmpd="sng">
            <a:solidFill>
              <a:srgbClr val="F7F7F7"/>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Font typeface="Arial"/>
              <a:buNone/>
            </a:pPr>
            <a:r>
              <a:rPr lang="en" sz="3200" b="1">
                <a:solidFill>
                  <a:schemeClr val="dk1"/>
                </a:solidFill>
              </a:rPr>
              <a:t>Science Content</a:t>
            </a:r>
            <a:endParaRPr sz="7300">
              <a:solidFill>
                <a:schemeClr val="dk2"/>
              </a:solidFill>
            </a:endParaRPr>
          </a:p>
        </p:txBody>
      </p:sp>
      <p:sp>
        <p:nvSpPr>
          <p:cNvPr id="73" name="Google Shape;73;g1efd191b55a_0_0"/>
          <p:cNvSpPr txBox="1"/>
          <p:nvPr/>
        </p:nvSpPr>
        <p:spPr>
          <a:xfrm>
            <a:off x="1103750" y="9383400"/>
            <a:ext cx="10565700" cy="84840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342900" marR="335017" lvl="0" indent="0" algn="just" rtl="0">
              <a:lnSpc>
                <a:spcPct val="80000"/>
              </a:lnSpc>
              <a:spcBef>
                <a:spcPts val="0"/>
              </a:spcBef>
              <a:spcAft>
                <a:spcPts val="0"/>
              </a:spcAft>
              <a:buNone/>
            </a:pPr>
            <a:endParaRPr sz="3072" dirty="0">
              <a:solidFill>
                <a:schemeClr val="dk1"/>
              </a:solidFill>
              <a:latin typeface="Calibri"/>
              <a:ea typeface="Calibri"/>
              <a:cs typeface="Calibri"/>
              <a:sym typeface="Calibri"/>
            </a:endParaRPr>
          </a:p>
          <a:p>
            <a:pPr marL="342900" marR="335017" lvl="0" indent="0" algn="just" rtl="0">
              <a:lnSpc>
                <a:spcPct val="80000"/>
              </a:lnSpc>
              <a:spcBef>
                <a:spcPts val="0"/>
              </a:spcBef>
              <a:spcAft>
                <a:spcPts val="0"/>
              </a:spcAft>
              <a:buNone/>
            </a:pPr>
            <a:endParaRPr sz="3072" dirty="0">
              <a:solidFill>
                <a:schemeClr val="dk1"/>
              </a:solidFill>
              <a:latin typeface="Calibri"/>
              <a:ea typeface="Calibri"/>
              <a:cs typeface="Calibri"/>
              <a:sym typeface="Calibri"/>
            </a:endParaRPr>
          </a:p>
          <a:p>
            <a:pPr marL="342900" marR="335017" lvl="0" indent="0" algn="just" rtl="0">
              <a:lnSpc>
                <a:spcPct val="80000"/>
              </a:lnSpc>
              <a:spcBef>
                <a:spcPts val="0"/>
              </a:spcBef>
              <a:spcAft>
                <a:spcPts val="0"/>
              </a:spcAft>
              <a:buClr>
                <a:schemeClr val="dk1"/>
              </a:buClr>
              <a:buSzPts val="1100"/>
              <a:buFont typeface="Arial"/>
              <a:buNone/>
            </a:pPr>
            <a:r>
              <a:rPr lang="en" sz="2800" dirty="0">
                <a:solidFill>
                  <a:schemeClr val="dk2"/>
                </a:solidFill>
                <a:latin typeface="Calibri"/>
                <a:ea typeface="Calibri"/>
                <a:cs typeface="Calibri"/>
                <a:sym typeface="Calibri"/>
              </a:rPr>
              <a:t>Most cancers can be diagnosed using CT scans, liquid biopsies and other methods. However, in many low-income areas, there is little to no access to this technology nor the medical personnel to perform it, making early diagnosis difficult. In 2018, studies showed that low income countries/areas had an approximately 20% higher mortality rate by cancer per 100,000 people than that of high income areas</a:t>
            </a:r>
            <a:r>
              <a:rPr lang="en" sz="2800" baseline="30000" dirty="0">
                <a:solidFill>
                  <a:schemeClr val="dk2"/>
                </a:solidFill>
                <a:latin typeface="Calibri"/>
                <a:ea typeface="Calibri"/>
                <a:cs typeface="Calibri"/>
                <a:sym typeface="Calibri"/>
              </a:rPr>
              <a:t>[3]</a:t>
            </a:r>
            <a:r>
              <a:rPr lang="en" sz="2800" dirty="0">
                <a:solidFill>
                  <a:schemeClr val="dk2"/>
                </a:solidFill>
                <a:latin typeface="Calibri"/>
                <a:ea typeface="Calibri"/>
                <a:cs typeface="Calibri"/>
                <a:sym typeface="Calibri"/>
              </a:rPr>
              <a:t> . There are five classes of proteases: serine, cysteine, aspartate, threonine and matrix metalloproteinases (MMPs), which are responsible for cleaving proteins and play direct functional roles in the progression of tumors, with a positive correlation between the aggressiveness of the tumor and the secretion of select proteases</a:t>
            </a:r>
            <a:r>
              <a:rPr lang="en" sz="2800" baseline="30000" dirty="0">
                <a:solidFill>
                  <a:schemeClr val="dk2"/>
                </a:solidFill>
                <a:latin typeface="Calibri"/>
                <a:ea typeface="Calibri"/>
                <a:cs typeface="Calibri"/>
                <a:sym typeface="Calibri"/>
              </a:rPr>
              <a:t>[2]</a:t>
            </a:r>
            <a:r>
              <a:rPr lang="en" sz="2800" dirty="0">
                <a:solidFill>
                  <a:schemeClr val="dk2"/>
                </a:solidFill>
                <a:latin typeface="Calibri"/>
                <a:ea typeface="Calibri"/>
                <a:cs typeface="Calibri"/>
                <a:sym typeface="Calibri"/>
              </a:rPr>
              <a:t> . MMPs in particular are involved in the breakdown of extracellular matrix components, angiogenesis, and tumor metastasis. Our design is inspired by a similar design for diagnosing lung cancer using Activity Based Nanoparticles (ABNs) and  DNA Barcodes</a:t>
            </a:r>
            <a:r>
              <a:rPr lang="en" sz="2800" baseline="30000" dirty="0">
                <a:solidFill>
                  <a:schemeClr val="dk2"/>
                </a:solidFill>
                <a:latin typeface="Calibri"/>
                <a:ea typeface="Calibri"/>
                <a:cs typeface="Calibri"/>
                <a:sym typeface="Calibri"/>
              </a:rPr>
              <a:t>[1]</a:t>
            </a:r>
            <a:r>
              <a:rPr lang="en" sz="2800" dirty="0">
                <a:solidFill>
                  <a:schemeClr val="dk2"/>
                </a:solidFill>
                <a:latin typeface="Calibri"/>
                <a:ea typeface="Calibri"/>
                <a:cs typeface="Calibri"/>
                <a:sym typeface="Calibri"/>
              </a:rPr>
              <a:t>, which can be inhaled and cleaved by overexpressed proteases and measured to reach a tentative diagnosis. We are taking a similar design and using it to create a pan-cancer diagnostic tool that can bring early tumor diagnosis to low income, or far-from-hospital settings. This can then act as an easy-to-administer, annual screening test—the general results of which can narrow the scope of potential conditions while identifying the need for further, more specialized follow-ups without having to go through unnecessary, often costly and time-consuming hospital visits/screenings.</a:t>
            </a:r>
            <a:endParaRPr sz="2800" dirty="0">
              <a:solidFill>
                <a:schemeClr val="dk2"/>
              </a:solidFill>
            </a:endParaRPr>
          </a:p>
        </p:txBody>
      </p:sp>
      <p:sp>
        <p:nvSpPr>
          <p:cNvPr id="74" name="Google Shape;74;g1efd191b55a_0_0"/>
          <p:cNvSpPr txBox="1"/>
          <p:nvPr/>
        </p:nvSpPr>
        <p:spPr>
          <a:xfrm>
            <a:off x="3181525" y="8908838"/>
            <a:ext cx="7090500" cy="1143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Font typeface="Arial"/>
              <a:buNone/>
            </a:pPr>
            <a:r>
              <a:rPr lang="en" sz="2800" b="1">
                <a:solidFill>
                  <a:schemeClr val="dk1"/>
                </a:solidFill>
              </a:rPr>
              <a:t>Introduction/Background</a:t>
            </a:r>
            <a:endParaRPr sz="2800">
              <a:solidFill>
                <a:schemeClr val="dk2"/>
              </a:solidFill>
            </a:endParaRPr>
          </a:p>
        </p:txBody>
      </p:sp>
      <p:sp>
        <p:nvSpPr>
          <p:cNvPr id="75" name="Google Shape;75;g1efd191b55a_0_0"/>
          <p:cNvSpPr txBox="1"/>
          <p:nvPr/>
        </p:nvSpPr>
        <p:spPr>
          <a:xfrm>
            <a:off x="1581700" y="3081400"/>
            <a:ext cx="9730200" cy="4709100"/>
          </a:xfrm>
          <a:prstGeom prst="rect">
            <a:avLst/>
          </a:prstGeom>
          <a:noFill/>
          <a:ln>
            <a:noFill/>
          </a:ln>
        </p:spPr>
        <p:txBody>
          <a:bodyPr spcFirstLastPara="1" wrap="square" lIns="91425" tIns="91425" rIns="91425" bIns="91425" anchor="t" anchorCtr="0">
            <a:noAutofit/>
          </a:bodyPr>
          <a:lstStyle/>
          <a:p>
            <a:pPr marL="0" lvl="0" indent="0" algn="just" rtl="0">
              <a:lnSpc>
                <a:spcPct val="80000"/>
              </a:lnSpc>
              <a:spcBef>
                <a:spcPts val="0"/>
              </a:spcBef>
              <a:spcAft>
                <a:spcPts val="0"/>
              </a:spcAft>
              <a:buClr>
                <a:schemeClr val="dk1"/>
              </a:buClr>
              <a:buFont typeface="Arial"/>
              <a:buNone/>
            </a:pPr>
            <a:r>
              <a:rPr lang="en" sz="2800" dirty="0">
                <a:solidFill>
                  <a:schemeClr val="dk2"/>
                </a:solidFill>
                <a:latin typeface="Calibri"/>
                <a:ea typeface="Calibri"/>
                <a:cs typeface="Calibri"/>
                <a:sym typeface="Calibri"/>
              </a:rPr>
              <a:t>THrough research, many cancers have been associated with the dysregulation of extracellular proteases</a:t>
            </a:r>
            <a:r>
              <a:rPr lang="en" sz="2800" baseline="30000" dirty="0">
                <a:solidFill>
                  <a:schemeClr val="dk2"/>
                </a:solidFill>
                <a:latin typeface="Calibri"/>
                <a:ea typeface="Calibri"/>
                <a:cs typeface="Calibri"/>
                <a:sym typeface="Calibri"/>
              </a:rPr>
              <a:t>[2]</a:t>
            </a:r>
            <a:r>
              <a:rPr lang="en" sz="2800" dirty="0">
                <a:solidFill>
                  <a:schemeClr val="dk2"/>
                </a:solidFill>
                <a:latin typeface="Calibri"/>
                <a:ea typeface="Calibri"/>
                <a:cs typeface="Calibri"/>
                <a:sym typeface="Calibri"/>
              </a:rPr>
              <a:t>.One such family of proteases is Matrix metalloproteinases, or MMPs, which have shown similar patterns of upregulation across various cancers</a:t>
            </a:r>
            <a:r>
              <a:rPr lang="en" sz="2800" baseline="30000" dirty="0">
                <a:solidFill>
                  <a:schemeClr val="dk2"/>
                </a:solidFill>
                <a:latin typeface="Calibri"/>
                <a:ea typeface="Calibri"/>
                <a:cs typeface="Calibri"/>
                <a:sym typeface="Calibri"/>
              </a:rPr>
              <a:t>[2]</a:t>
            </a:r>
            <a:r>
              <a:rPr lang="en" sz="2800" dirty="0">
                <a:solidFill>
                  <a:schemeClr val="dk2"/>
                </a:solidFill>
                <a:latin typeface="Calibri"/>
                <a:ea typeface="Calibri"/>
                <a:cs typeface="Calibri"/>
                <a:sym typeface="Calibri"/>
              </a:rPr>
              <a:t>. This project aims to create a method of detecting upregulated matrix metalloproteinases using inhalable nanosensors with PATROL (point-of-care aerosolizable nanosensors with tumor-responsive oligonucleotide barcodes) technology. Using reporter DNA barcodes bound to 8-arm PEG nanoparticles by MMP substrates, upregulation of MMPs can be indicated when arms are cleaved, releasing barcodes into the bloodstream and eventually the urine, which can be detected with a lateral flow assay urine test. This method, which requires a simple urine strip to test,  can be a cheaper and more accessible alternative to scans and other costly cancer screening methods requiring  heavy equipment/technology within low-income or developing areas. </a:t>
            </a:r>
            <a:endParaRPr sz="2800" dirty="0">
              <a:solidFill>
                <a:schemeClr val="dk2"/>
              </a:solidFill>
            </a:endParaRPr>
          </a:p>
        </p:txBody>
      </p:sp>
      <p:sp>
        <p:nvSpPr>
          <p:cNvPr id="76" name="Google Shape;76;g1efd191b55a_0_0"/>
          <p:cNvSpPr txBox="1"/>
          <p:nvPr/>
        </p:nvSpPr>
        <p:spPr>
          <a:xfrm>
            <a:off x="2951900" y="2593900"/>
            <a:ext cx="6890700" cy="56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3000" b="1">
                <a:solidFill>
                  <a:schemeClr val="dk1"/>
                </a:solidFill>
              </a:rPr>
              <a:t>Abstract</a:t>
            </a:r>
            <a:endParaRPr sz="3000">
              <a:solidFill>
                <a:schemeClr val="dk2"/>
              </a:solidFill>
            </a:endParaRPr>
          </a:p>
        </p:txBody>
      </p:sp>
      <p:sp>
        <p:nvSpPr>
          <p:cNvPr id="77" name="Google Shape;77;g1efd191b55a_0_0"/>
          <p:cNvSpPr txBox="1"/>
          <p:nvPr/>
        </p:nvSpPr>
        <p:spPr>
          <a:xfrm>
            <a:off x="24513338" y="14446788"/>
            <a:ext cx="11260500" cy="2950800"/>
          </a:xfrm>
          <a:prstGeom prst="rect">
            <a:avLst/>
          </a:prstGeom>
          <a:noFill/>
          <a:ln>
            <a:noFill/>
          </a:ln>
        </p:spPr>
        <p:txBody>
          <a:bodyPr spcFirstLastPara="1" wrap="square" lIns="91425" tIns="91425" rIns="91425" bIns="91425" anchor="t" anchorCtr="0">
            <a:noAutofit/>
          </a:bodyPr>
          <a:lstStyle/>
          <a:p>
            <a:pPr marL="457200" lvl="0" indent="-406400" algn="l" rtl="0">
              <a:lnSpc>
                <a:spcPct val="115000"/>
              </a:lnSpc>
              <a:spcBef>
                <a:spcPts val="0"/>
              </a:spcBef>
              <a:spcAft>
                <a:spcPts val="0"/>
              </a:spcAft>
              <a:buClr>
                <a:schemeClr val="dk1"/>
              </a:buClr>
              <a:buSzPts val="2800"/>
              <a:buFont typeface="Calibri"/>
              <a:buAutoNum type="arabicPeriod"/>
            </a:pPr>
            <a:r>
              <a:rPr lang="en" sz="2800" dirty="0">
                <a:solidFill>
                  <a:schemeClr val="dk1"/>
                </a:solidFill>
                <a:latin typeface="Calibri"/>
                <a:ea typeface="Calibri"/>
                <a:cs typeface="Calibri"/>
                <a:sym typeface="Calibri"/>
              </a:rPr>
              <a:t>Zhong, Q., Edward, Martin-Alonso, C., Parisi, T., Hao, L., Kirkpatrick, J. D., Fadel, T. R., Fleming, H. E., Jacks, T., &amp; Bhatia, S. N. (2024). Inhalable point-of-care urinary diagnostic platform. </a:t>
            </a:r>
            <a:r>
              <a:rPr lang="en" sz="2800" i="1" dirty="0">
                <a:solidFill>
                  <a:schemeClr val="dk1"/>
                </a:solidFill>
                <a:latin typeface="Calibri"/>
                <a:ea typeface="Calibri"/>
                <a:cs typeface="Calibri"/>
                <a:sym typeface="Calibri"/>
              </a:rPr>
              <a:t>Science Advances</a:t>
            </a:r>
            <a:r>
              <a:rPr lang="en" sz="2800" dirty="0">
                <a:solidFill>
                  <a:schemeClr val="dk1"/>
                </a:solidFill>
                <a:latin typeface="Calibri"/>
                <a:ea typeface="Calibri"/>
                <a:cs typeface="Calibri"/>
                <a:sym typeface="Calibri"/>
              </a:rPr>
              <a:t>, </a:t>
            </a:r>
            <a:r>
              <a:rPr lang="en" sz="2800" i="1" dirty="0">
                <a:solidFill>
                  <a:schemeClr val="dk1"/>
                </a:solidFill>
                <a:latin typeface="Calibri"/>
                <a:ea typeface="Calibri"/>
                <a:cs typeface="Calibri"/>
                <a:sym typeface="Calibri"/>
              </a:rPr>
              <a:t>10</a:t>
            </a:r>
            <a:r>
              <a:rPr lang="en" sz="2800" dirty="0">
                <a:solidFill>
                  <a:schemeClr val="dk1"/>
                </a:solidFill>
                <a:latin typeface="Calibri"/>
                <a:ea typeface="Calibri"/>
                <a:cs typeface="Calibri"/>
                <a:sym typeface="Calibri"/>
              </a:rPr>
              <a:t>(1). https://doi.org/10.1126/sciadv.adj9591</a:t>
            </a:r>
            <a:endParaRPr sz="2800" dirty="0">
              <a:solidFill>
                <a:schemeClr val="dk1"/>
              </a:solidFill>
              <a:latin typeface="Calibri"/>
              <a:ea typeface="Calibri"/>
              <a:cs typeface="Calibri"/>
              <a:sym typeface="Calibri"/>
            </a:endParaRPr>
          </a:p>
          <a:p>
            <a:pPr marL="457200" lvl="0" indent="-406400" algn="l" rtl="0">
              <a:lnSpc>
                <a:spcPct val="115000"/>
              </a:lnSpc>
              <a:spcBef>
                <a:spcPts val="0"/>
              </a:spcBef>
              <a:spcAft>
                <a:spcPts val="0"/>
              </a:spcAft>
              <a:buClr>
                <a:schemeClr val="dk1"/>
              </a:buClr>
              <a:buSzPts val="2800"/>
              <a:buFont typeface="Calibri"/>
              <a:buAutoNum type="arabicPeriod"/>
            </a:pPr>
            <a:r>
              <a:rPr lang="en" sz="2800" dirty="0">
                <a:solidFill>
                  <a:schemeClr val="dk1"/>
                </a:solidFill>
                <a:latin typeface="Calibri"/>
                <a:ea typeface="Calibri"/>
                <a:cs typeface="Calibri"/>
                <a:sym typeface="Calibri"/>
              </a:rPr>
              <a:t>Rakash, S. (2012). Role of proteases in cancer: A review. </a:t>
            </a:r>
            <a:r>
              <a:rPr lang="en" sz="2800" i="1" dirty="0">
                <a:solidFill>
                  <a:schemeClr val="dk1"/>
                </a:solidFill>
                <a:latin typeface="Calibri"/>
                <a:ea typeface="Calibri"/>
                <a:cs typeface="Calibri"/>
                <a:sym typeface="Calibri"/>
              </a:rPr>
              <a:t>Biotechnology and Molecular Biology Reviews</a:t>
            </a:r>
            <a:r>
              <a:rPr lang="en" sz="2800" dirty="0">
                <a:solidFill>
                  <a:schemeClr val="dk1"/>
                </a:solidFill>
                <a:latin typeface="Calibri"/>
                <a:ea typeface="Calibri"/>
                <a:cs typeface="Calibri"/>
                <a:sym typeface="Calibri"/>
              </a:rPr>
              <a:t>, </a:t>
            </a:r>
            <a:r>
              <a:rPr lang="en" sz="2800" i="1" dirty="0">
                <a:solidFill>
                  <a:schemeClr val="dk1"/>
                </a:solidFill>
                <a:latin typeface="Calibri"/>
                <a:ea typeface="Calibri"/>
                <a:cs typeface="Calibri"/>
                <a:sym typeface="Calibri"/>
              </a:rPr>
              <a:t>7</a:t>
            </a:r>
            <a:r>
              <a:rPr lang="en" sz="2800" dirty="0">
                <a:solidFill>
                  <a:schemeClr val="dk1"/>
                </a:solidFill>
                <a:latin typeface="Calibri"/>
                <a:ea typeface="Calibri"/>
                <a:cs typeface="Calibri"/>
                <a:sym typeface="Calibri"/>
              </a:rPr>
              <a:t>(4), 90–101. https://doi.org/10.5897/bmbr11.027</a:t>
            </a:r>
            <a:endParaRPr sz="28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endParaRPr sz="2800" dirty="0">
              <a:solidFill>
                <a:schemeClr val="dk2"/>
              </a:solidFill>
            </a:endParaRPr>
          </a:p>
        </p:txBody>
      </p:sp>
      <p:sp>
        <p:nvSpPr>
          <p:cNvPr id="78" name="Google Shape;78;g1efd191b55a_0_0"/>
          <p:cNvSpPr txBox="1"/>
          <p:nvPr/>
        </p:nvSpPr>
        <p:spPr>
          <a:xfrm>
            <a:off x="12351075" y="3342575"/>
            <a:ext cx="10814100" cy="114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800" dirty="0">
                <a:solidFill>
                  <a:schemeClr val="dk2"/>
                </a:solidFill>
                <a:latin typeface="Calibri"/>
                <a:ea typeface="Calibri"/>
                <a:cs typeface="Calibri"/>
                <a:sym typeface="Calibri"/>
              </a:rPr>
              <a:t>Abbreviations: BRCA (Breast), COAD (Colon adenocarcinoma), ESCA (Esophageal cancer), HNSC (Head and neck squamous cell carcinomas), LUAD (Lung adenocarcinoma), LUSC (Lung squamous cell carcinomas), STAD (Stomach adenocarcinoma)</a:t>
            </a:r>
            <a:endParaRPr sz="2800" dirty="0">
              <a:solidFill>
                <a:schemeClr val="dk2"/>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pic>
        <p:nvPicPr>
          <p:cNvPr id="83" name="Google Shape;83;g26aa54eefdf_0_33"/>
          <p:cNvPicPr preferRelativeResize="0"/>
          <p:nvPr/>
        </p:nvPicPr>
        <p:blipFill rotWithShape="1">
          <a:blip r:embed="rId3">
            <a:alphaModFix/>
          </a:blip>
          <a:srcRect l="9561" t="13886" r="11287" b="21911"/>
          <a:stretch/>
        </p:blipFill>
        <p:spPr>
          <a:xfrm>
            <a:off x="1781434" y="18396253"/>
            <a:ext cx="5963313" cy="2446248"/>
          </a:xfrm>
          <a:prstGeom prst="rect">
            <a:avLst/>
          </a:prstGeom>
          <a:noFill/>
          <a:ln>
            <a:noFill/>
          </a:ln>
        </p:spPr>
      </p:pic>
      <p:sp>
        <p:nvSpPr>
          <p:cNvPr id="84" name="Google Shape;84;g26aa54eefdf_0_33"/>
          <p:cNvSpPr txBox="1"/>
          <p:nvPr/>
        </p:nvSpPr>
        <p:spPr>
          <a:xfrm>
            <a:off x="8150750" y="-11312"/>
            <a:ext cx="21163500" cy="2529000"/>
          </a:xfrm>
          <a:prstGeom prst="rect">
            <a:avLst/>
          </a:prstGeom>
          <a:noFill/>
          <a:ln>
            <a:noFill/>
          </a:ln>
        </p:spPr>
        <p:txBody>
          <a:bodyPr spcFirstLastPara="1" wrap="square" lIns="58500" tIns="58500" rIns="58500" bIns="58500" anchor="ctr" anchorCtr="0">
            <a:noAutofit/>
          </a:bodyPr>
          <a:lstStyle/>
          <a:p>
            <a:pPr marL="0" marR="0" lvl="0" indent="0" algn="ctr" rtl="0">
              <a:lnSpc>
                <a:spcPct val="100000"/>
              </a:lnSpc>
              <a:spcBef>
                <a:spcPts val="0"/>
              </a:spcBef>
              <a:spcAft>
                <a:spcPts val="0"/>
              </a:spcAft>
              <a:buNone/>
            </a:pPr>
            <a:r>
              <a:rPr lang="en" sz="3968" b="1" dirty="0">
                <a:latin typeface="Comic Sans MS"/>
                <a:ea typeface="Comic Sans MS"/>
                <a:cs typeface="Comic Sans MS"/>
                <a:sym typeface="Comic Sans MS"/>
              </a:rPr>
              <a:t>Detecting Cancer Using Activity-Based Nanoparticles</a:t>
            </a:r>
            <a:endParaRPr sz="3968" b="1" i="0" u="none" strike="noStrike" cap="none" dirty="0">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None/>
            </a:pPr>
            <a:r>
              <a:rPr lang="en" sz="3712" dirty="0">
                <a:latin typeface="Comic Sans MS"/>
                <a:ea typeface="Comic Sans MS"/>
                <a:cs typeface="Comic Sans MS"/>
                <a:sym typeface="Comic Sans MS"/>
              </a:rPr>
              <a:t>Harriet Lai, Jayla Chan, Sarah Huang, Nancy Sun</a:t>
            </a:r>
            <a:endParaRPr sz="3712" dirty="0">
              <a:latin typeface="Comic Sans MS"/>
              <a:ea typeface="Comic Sans MS"/>
              <a:cs typeface="Comic Sans MS"/>
              <a:sym typeface="Comic Sans MS"/>
            </a:endParaRPr>
          </a:p>
          <a:p>
            <a:pPr marL="0" marR="0" lvl="0" indent="0" algn="ctr" rtl="0">
              <a:lnSpc>
                <a:spcPct val="100000"/>
              </a:lnSpc>
              <a:spcBef>
                <a:spcPts val="0"/>
              </a:spcBef>
              <a:spcAft>
                <a:spcPts val="0"/>
              </a:spcAft>
              <a:buNone/>
            </a:pPr>
            <a:r>
              <a:rPr lang="en" sz="3712" dirty="0">
                <a:latin typeface="Comic Sans MS"/>
                <a:ea typeface="Comic Sans MS"/>
                <a:cs typeface="Comic Sans MS"/>
                <a:sym typeface="Comic Sans MS"/>
              </a:rPr>
              <a:t>Derek Shapiro</a:t>
            </a:r>
            <a:r>
              <a:rPr lang="en" sz="3712" i="0" u="none" strike="noStrike" cap="none" dirty="0">
                <a:solidFill>
                  <a:srgbClr val="000000"/>
                </a:solidFill>
                <a:latin typeface="Comic Sans MS"/>
                <a:ea typeface="Comic Sans MS"/>
                <a:cs typeface="Comic Sans MS"/>
                <a:sym typeface="Comic Sans MS"/>
              </a:rPr>
              <a:t>, Dr. </a:t>
            </a:r>
            <a:r>
              <a:rPr lang="en" sz="3712" dirty="0">
                <a:latin typeface="Comic Sans MS"/>
                <a:ea typeface="Comic Sans MS"/>
                <a:cs typeface="Comic Sans MS"/>
                <a:sym typeface="Comic Sans MS"/>
              </a:rPr>
              <a:t>Peter Horanyi (UCB)</a:t>
            </a:r>
            <a:endParaRPr sz="3712" i="0" u="none" strike="noStrike" cap="none" dirty="0">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None/>
            </a:pPr>
            <a:r>
              <a:rPr lang="en" sz="3712" dirty="0">
                <a:latin typeface="Comic Sans MS"/>
                <a:ea typeface="Comic Sans MS"/>
                <a:cs typeface="Comic Sans MS"/>
                <a:sym typeface="Comic Sans MS"/>
              </a:rPr>
              <a:t>Sage Hill School</a:t>
            </a:r>
            <a:r>
              <a:rPr lang="en" sz="3712" i="0" u="none" strike="noStrike" cap="none" dirty="0">
                <a:solidFill>
                  <a:srgbClr val="000000"/>
                </a:solidFill>
                <a:latin typeface="Comic Sans MS"/>
                <a:ea typeface="Comic Sans MS"/>
                <a:cs typeface="Comic Sans MS"/>
                <a:sym typeface="Comic Sans MS"/>
              </a:rPr>
              <a:t>, </a:t>
            </a:r>
            <a:r>
              <a:rPr lang="en" sz="3712" dirty="0">
                <a:latin typeface="Comic Sans MS"/>
                <a:ea typeface="Comic Sans MS"/>
                <a:cs typeface="Comic Sans MS"/>
                <a:sym typeface="Comic Sans MS"/>
              </a:rPr>
              <a:t>Newport Coast</a:t>
            </a:r>
            <a:r>
              <a:rPr lang="en" sz="3712" i="0" u="none" strike="noStrike" cap="none" dirty="0">
                <a:solidFill>
                  <a:srgbClr val="000000"/>
                </a:solidFill>
                <a:latin typeface="Comic Sans MS"/>
                <a:ea typeface="Comic Sans MS"/>
                <a:cs typeface="Comic Sans MS"/>
                <a:sym typeface="Comic Sans MS"/>
              </a:rPr>
              <a:t>, </a:t>
            </a:r>
            <a:r>
              <a:rPr lang="en" sz="3712" dirty="0">
                <a:latin typeface="Comic Sans MS"/>
                <a:ea typeface="Comic Sans MS"/>
                <a:cs typeface="Comic Sans MS"/>
                <a:sym typeface="Comic Sans MS"/>
              </a:rPr>
              <a:t>California</a:t>
            </a:r>
            <a:r>
              <a:rPr lang="en" sz="3712" i="0" u="none" strike="noStrike" cap="none" dirty="0">
                <a:solidFill>
                  <a:srgbClr val="000000"/>
                </a:solidFill>
                <a:latin typeface="Comic Sans MS"/>
                <a:ea typeface="Comic Sans MS"/>
                <a:cs typeface="Comic Sans MS"/>
                <a:sym typeface="Comic Sans MS"/>
              </a:rPr>
              <a:t>, </a:t>
            </a:r>
            <a:r>
              <a:rPr lang="en" sz="3712" dirty="0">
                <a:latin typeface="Comic Sans MS"/>
                <a:ea typeface="Comic Sans MS"/>
                <a:cs typeface="Comic Sans MS"/>
                <a:sym typeface="Comic Sans MS"/>
              </a:rPr>
              <a:t>United States</a:t>
            </a:r>
            <a:endParaRPr sz="3712" i="0" u="none" strike="noStrike" cap="none" dirty="0">
              <a:solidFill>
                <a:srgbClr val="000000"/>
              </a:solidFill>
              <a:latin typeface="Comic Sans MS"/>
              <a:ea typeface="Comic Sans MS"/>
              <a:cs typeface="Comic Sans MS"/>
              <a:sym typeface="Comic Sans MS"/>
            </a:endParaRPr>
          </a:p>
        </p:txBody>
      </p:sp>
      <p:sp>
        <p:nvSpPr>
          <p:cNvPr id="85" name="Google Shape;85;g26aa54eefdf_0_33"/>
          <p:cNvSpPr txBox="1"/>
          <p:nvPr/>
        </p:nvSpPr>
        <p:spPr>
          <a:xfrm>
            <a:off x="1357300" y="3015594"/>
            <a:ext cx="11925900" cy="4709100"/>
          </a:xfrm>
          <a:prstGeom prst="rect">
            <a:avLst/>
          </a:prstGeom>
          <a:noFill/>
          <a:ln w="9525" cap="flat" cmpd="sng">
            <a:solidFill>
              <a:schemeClr val="dk1"/>
            </a:solidFill>
            <a:prstDash val="solid"/>
            <a:round/>
            <a:headEnd type="none" w="sm" len="sm"/>
            <a:tailEnd type="none" w="sm" len="sm"/>
          </a:ln>
        </p:spPr>
        <p:txBody>
          <a:bodyPr spcFirstLastPara="1" wrap="square" lIns="58500" tIns="58500" rIns="58500" bIns="58500" anchor="t" anchorCtr="0">
            <a:noAutofit/>
          </a:bodyPr>
          <a:lstStyle/>
          <a:p>
            <a:pPr marL="0" marR="0" lvl="0" indent="0" algn="ctr" rtl="0">
              <a:lnSpc>
                <a:spcPct val="100000"/>
              </a:lnSpc>
              <a:spcBef>
                <a:spcPts val="0"/>
              </a:spcBef>
              <a:spcAft>
                <a:spcPts val="0"/>
              </a:spcAft>
              <a:buNone/>
            </a:pPr>
            <a:endParaRPr sz="1200" b="1"/>
          </a:p>
          <a:p>
            <a:pPr marL="0" marR="0" lvl="0" indent="0" algn="ctr" rtl="0">
              <a:lnSpc>
                <a:spcPct val="100000"/>
              </a:lnSpc>
              <a:spcBef>
                <a:spcPts val="0"/>
              </a:spcBef>
              <a:spcAft>
                <a:spcPts val="0"/>
              </a:spcAft>
              <a:buNone/>
            </a:pPr>
            <a:r>
              <a:rPr lang="en" sz="3200" b="1" i="0" u="none" strike="noStrike" cap="none">
                <a:solidFill>
                  <a:srgbClr val="000000"/>
                </a:solidFill>
                <a:latin typeface="Arial"/>
                <a:ea typeface="Arial"/>
                <a:cs typeface="Arial"/>
                <a:sym typeface="Arial"/>
              </a:rPr>
              <a:t>References and acknowledgements</a:t>
            </a:r>
            <a:endParaRPr sz="3200" b="1"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None/>
            </a:pPr>
            <a:endParaRPr sz="2304" b="0" i="0" u="none" strike="noStrike" cap="none">
              <a:solidFill>
                <a:schemeClr val="dk1"/>
              </a:solidFill>
              <a:latin typeface="Calibri"/>
              <a:ea typeface="Calibri"/>
              <a:cs typeface="Calibri"/>
              <a:sym typeface="Calibri"/>
            </a:endParaRPr>
          </a:p>
          <a:p>
            <a:pPr marL="292608" marR="0" lvl="0" indent="0" algn="l" rtl="0">
              <a:lnSpc>
                <a:spcPct val="100000"/>
              </a:lnSpc>
              <a:spcBef>
                <a:spcPts val="0"/>
              </a:spcBef>
              <a:spcAft>
                <a:spcPts val="0"/>
              </a:spcAft>
              <a:buNone/>
            </a:pPr>
            <a:endParaRPr sz="2304" b="0" i="0" u="none" strike="noStrike" cap="none">
              <a:solidFill>
                <a:schemeClr val="dk1"/>
              </a:solidFill>
              <a:latin typeface="Calibri"/>
              <a:ea typeface="Calibri"/>
              <a:cs typeface="Calibri"/>
              <a:sym typeface="Calibri"/>
            </a:endParaRPr>
          </a:p>
        </p:txBody>
      </p:sp>
      <p:pic>
        <p:nvPicPr>
          <p:cNvPr id="86" name="Google Shape;86;g26aa54eefdf_0_33"/>
          <p:cNvPicPr preferRelativeResize="0"/>
          <p:nvPr/>
        </p:nvPicPr>
        <p:blipFill rotWithShape="1">
          <a:blip r:embed="rId4">
            <a:alphaModFix/>
          </a:blip>
          <a:srcRect b="-9661"/>
          <a:stretch/>
        </p:blipFill>
        <p:spPr>
          <a:xfrm>
            <a:off x="1050503" y="-141806"/>
            <a:ext cx="7090606" cy="2789977"/>
          </a:xfrm>
          <a:prstGeom prst="rect">
            <a:avLst/>
          </a:prstGeom>
          <a:noFill/>
          <a:ln>
            <a:noFill/>
          </a:ln>
        </p:spPr>
      </p:pic>
      <p:pic>
        <p:nvPicPr>
          <p:cNvPr id="87" name="Google Shape;87;g26aa54eefdf_0_33"/>
          <p:cNvPicPr preferRelativeResize="0"/>
          <p:nvPr/>
        </p:nvPicPr>
        <p:blipFill rotWithShape="1">
          <a:blip r:embed="rId5">
            <a:alphaModFix/>
          </a:blip>
          <a:srcRect/>
          <a:stretch/>
        </p:blipFill>
        <p:spPr>
          <a:xfrm>
            <a:off x="15983316" y="18756850"/>
            <a:ext cx="3678297" cy="1792600"/>
          </a:xfrm>
          <a:prstGeom prst="rect">
            <a:avLst/>
          </a:prstGeom>
          <a:noFill/>
          <a:ln>
            <a:noFill/>
          </a:ln>
        </p:spPr>
      </p:pic>
      <p:pic>
        <p:nvPicPr>
          <p:cNvPr id="88" name="Google Shape;88;g26aa54eefdf_0_33"/>
          <p:cNvPicPr preferRelativeResize="0"/>
          <p:nvPr/>
        </p:nvPicPr>
        <p:blipFill rotWithShape="1">
          <a:blip r:embed="rId6">
            <a:alphaModFix/>
          </a:blip>
          <a:srcRect/>
          <a:stretch/>
        </p:blipFill>
        <p:spPr>
          <a:xfrm>
            <a:off x="21690171" y="18851801"/>
            <a:ext cx="4192619" cy="1653309"/>
          </a:xfrm>
          <a:prstGeom prst="rect">
            <a:avLst/>
          </a:prstGeom>
          <a:noFill/>
          <a:ln>
            <a:noFill/>
          </a:ln>
        </p:spPr>
      </p:pic>
      <p:pic>
        <p:nvPicPr>
          <p:cNvPr id="89" name="Google Shape;89;g26aa54eefdf_0_33"/>
          <p:cNvPicPr preferRelativeResize="0"/>
          <p:nvPr/>
        </p:nvPicPr>
        <p:blipFill rotWithShape="1">
          <a:blip r:embed="rId7">
            <a:alphaModFix/>
          </a:blip>
          <a:srcRect/>
          <a:stretch/>
        </p:blipFill>
        <p:spPr>
          <a:xfrm>
            <a:off x="8974352" y="18992903"/>
            <a:ext cx="5524448" cy="1792600"/>
          </a:xfrm>
          <a:prstGeom prst="rect">
            <a:avLst/>
          </a:prstGeom>
          <a:noFill/>
          <a:ln>
            <a:noFill/>
          </a:ln>
        </p:spPr>
      </p:pic>
      <p:pic>
        <p:nvPicPr>
          <p:cNvPr id="90" name="Google Shape;90;g26aa54eefdf_0_33"/>
          <p:cNvPicPr preferRelativeResize="0"/>
          <p:nvPr/>
        </p:nvPicPr>
        <p:blipFill rotWithShape="1">
          <a:blip r:embed="rId8">
            <a:alphaModFix/>
          </a:blip>
          <a:srcRect/>
          <a:stretch/>
        </p:blipFill>
        <p:spPr>
          <a:xfrm>
            <a:off x="31578142" y="18851801"/>
            <a:ext cx="3925125" cy="1843210"/>
          </a:xfrm>
          <a:prstGeom prst="rect">
            <a:avLst/>
          </a:prstGeom>
          <a:noFill/>
          <a:ln>
            <a:noFill/>
          </a:ln>
        </p:spPr>
      </p:pic>
      <p:pic>
        <p:nvPicPr>
          <p:cNvPr id="91" name="Google Shape;91;g26aa54eefdf_0_33"/>
          <p:cNvPicPr preferRelativeResize="0"/>
          <p:nvPr/>
        </p:nvPicPr>
        <p:blipFill rotWithShape="1">
          <a:blip r:embed="rId9">
            <a:alphaModFix/>
          </a:blip>
          <a:srcRect/>
          <a:stretch/>
        </p:blipFill>
        <p:spPr>
          <a:xfrm>
            <a:off x="30836252" y="577718"/>
            <a:ext cx="5270308" cy="950342"/>
          </a:xfrm>
          <a:prstGeom prst="rect">
            <a:avLst/>
          </a:prstGeom>
          <a:noFill/>
          <a:ln>
            <a:noFill/>
          </a:ln>
        </p:spPr>
      </p:pic>
      <p:pic>
        <p:nvPicPr>
          <p:cNvPr id="92" name="Google Shape;92;g26aa54eefdf_0_33"/>
          <p:cNvPicPr preferRelativeResize="0"/>
          <p:nvPr/>
        </p:nvPicPr>
        <p:blipFill rotWithShape="1">
          <a:blip r:embed="rId10">
            <a:alphaModFix/>
          </a:blip>
          <a:srcRect/>
          <a:stretch/>
        </p:blipFill>
        <p:spPr>
          <a:xfrm>
            <a:off x="27812059" y="18756850"/>
            <a:ext cx="1836813" cy="1843209"/>
          </a:xfrm>
          <a:prstGeom prst="rect">
            <a:avLst/>
          </a:prstGeom>
          <a:noFill/>
          <a:ln>
            <a:noFill/>
          </a:ln>
        </p:spPr>
      </p:pic>
      <p:sp>
        <p:nvSpPr>
          <p:cNvPr id="93" name="Google Shape;93;g26aa54eefdf_0_33"/>
          <p:cNvSpPr txBox="1"/>
          <p:nvPr/>
        </p:nvSpPr>
        <p:spPr>
          <a:xfrm>
            <a:off x="1517863" y="3894738"/>
            <a:ext cx="11260500" cy="2950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800">
                <a:solidFill>
                  <a:schemeClr val="dk1"/>
                </a:solidFill>
                <a:latin typeface="Calibri"/>
                <a:ea typeface="Calibri"/>
                <a:cs typeface="Calibri"/>
                <a:sym typeface="Calibri"/>
              </a:rPr>
              <a:t>3. O’Connor, J. M., Sedghi, T., Dhodapkar, M., Kane, M. J., &amp; Gross, C. P. (2018). Factors associated with cancer disparities among low-, medium-, and high-income US counties. JAMA Network Open, 1(6). https://doi.org/10.1001 jamanetworkopen.2018.3146</a:t>
            </a:r>
            <a:endParaRPr sz="280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endParaRPr sz="280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en" sz="2800">
                <a:solidFill>
                  <a:schemeClr val="dk1"/>
                </a:solidFill>
                <a:latin typeface="Calibri"/>
                <a:ea typeface="Calibri"/>
                <a:cs typeface="Calibri"/>
                <a:sym typeface="Calibri"/>
              </a:rPr>
              <a:t>We’d like to thank Dr. Horanyi and Mr. Shapiro for their support throughout the project.</a:t>
            </a:r>
            <a:endParaRPr sz="2800">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1096</Words>
  <Application>Microsoft Office PowerPoint</Application>
  <PresentationFormat>Custom</PresentationFormat>
  <Paragraphs>32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Comic Sans MS</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Weisberg</dc:creator>
  <cp:lastModifiedBy>Chloe Weisberg</cp:lastModifiedBy>
  <cp:revision>3</cp:revision>
  <dcterms:modified xsi:type="dcterms:W3CDTF">2024-03-08T00:24:27Z</dcterms:modified>
</cp:coreProperties>
</file>