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1" roundtripDataSignature="AMtx7mg4Yoc9TQJbKQSuuMRbQ5gebFPR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to send the email to the German professor and get the plasmid map for chlorobenzene to put in science construct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png"/><Relationship Id="rId13" Type="http://schemas.openxmlformats.org/officeDocument/2006/relationships/image" Target="../media/image14.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8.png"/><Relationship Id="rId15" Type="http://schemas.openxmlformats.org/officeDocument/2006/relationships/image" Target="../media/image16.png"/><Relationship Id="rId14" Type="http://schemas.openxmlformats.org/officeDocument/2006/relationships/image" Target="../media/image15.png"/><Relationship Id="rId17" Type="http://schemas.openxmlformats.org/officeDocument/2006/relationships/image" Target="../media/image12.png"/><Relationship Id="rId16" Type="http://schemas.openxmlformats.org/officeDocument/2006/relationships/image" Target="../media/image17.png"/><Relationship Id="rId5" Type="http://schemas.openxmlformats.org/officeDocument/2006/relationships/image" Target="../media/image11.jpg"/><Relationship Id="rId19" Type="http://schemas.openxmlformats.org/officeDocument/2006/relationships/image" Target="../media/image4.png"/><Relationship Id="rId6" Type="http://schemas.openxmlformats.org/officeDocument/2006/relationships/image" Target="../media/image6.png"/><Relationship Id="rId18" Type="http://schemas.openxmlformats.org/officeDocument/2006/relationships/image" Target="../media/image9.png"/><Relationship Id="rId7" Type="http://schemas.openxmlformats.org/officeDocument/2006/relationships/image" Target="../media/image1.jp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efd191b55a_0_0"/>
          <p:cNvSpPr txBox="1"/>
          <p:nvPr/>
        </p:nvSpPr>
        <p:spPr>
          <a:xfrm>
            <a:off x="25866675" y="15075875"/>
            <a:ext cx="10239900" cy="36999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rgbClr val="000000"/>
                </a:solidFill>
                <a:latin typeface="Times New Roman"/>
                <a:ea typeface="Times New Roman"/>
                <a:cs typeface="Times New Roman"/>
                <a:sym typeface="Times New Roman"/>
              </a:rPr>
              <a:t>References and Acknowledgements</a:t>
            </a:r>
            <a:endParaRPr b="1" i="0" sz="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00"/>
              </a:buClr>
              <a:buSzPts val="1050"/>
              <a:buFont typeface="Arial"/>
              <a:buNone/>
            </a:pPr>
            <a:r>
              <a:rPr b="0" i="0" lang="en" sz="1050" u="none" cap="none" strike="noStrike">
                <a:solidFill>
                  <a:srgbClr val="2E414F"/>
                </a:solidFill>
                <a:highlight>
                  <a:srgbClr val="FFFFFF"/>
                </a:highlight>
                <a:latin typeface="Roboto"/>
                <a:ea typeface="Roboto"/>
                <a:cs typeface="Roboto"/>
                <a:sym typeface="Roboto"/>
              </a:rPr>
              <a:t>.</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We’d like to thank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Dr. Beth Pethel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for guiding our project and</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team and our mentor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Mr. Scott Gaines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for his expertise and advice. </a:t>
            </a:r>
            <a:endParaRPr b="0" i="0" sz="2800" u="none" cap="none" strike="noStrike">
              <a:solidFill>
                <a:schemeClr val="dk1"/>
              </a:solidFill>
              <a:latin typeface="Times New Roman"/>
              <a:ea typeface="Times New Roman"/>
              <a:cs typeface="Times New Roman"/>
              <a:sym typeface="Times New Roman"/>
            </a:endParaRPr>
          </a:p>
        </p:txBody>
      </p:sp>
      <p:sp>
        <p:nvSpPr>
          <p:cNvPr id="55" name="Google Shape;55;g1efd191b55a_0_0"/>
          <p:cNvSpPr txBox="1"/>
          <p:nvPr/>
        </p:nvSpPr>
        <p:spPr>
          <a:xfrm>
            <a:off x="11916600" y="2095500"/>
            <a:ext cx="13630200" cy="166800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rgbClr val="000000"/>
                </a:solidFill>
                <a:latin typeface="Times New Roman"/>
                <a:ea typeface="Times New Roman"/>
                <a:cs typeface="Times New Roman"/>
                <a:sym typeface="Times New Roman"/>
              </a:rPr>
              <a:t>Science Content</a:t>
            </a:r>
            <a:endParaRPr b="1" i="0" sz="3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Current solutions, such as a water treatment plant, have the capability of reducing atrazine below 3 ppb but it is a big investment, in both materials and capital. There is currently no one treatment option that can completely remove all water contaminants. Our design presents a more affordable and long-term solution by introducing our engineered </a:t>
            </a:r>
            <a:r>
              <a:rPr b="0" i="1" lang="en" sz="2800" u="none" cap="none" strike="noStrike">
                <a:solidFill>
                  <a:schemeClr val="dk1"/>
                </a:solidFill>
                <a:latin typeface="Times New Roman"/>
                <a:ea typeface="Times New Roman"/>
                <a:cs typeface="Times New Roman"/>
                <a:sym typeface="Times New Roman"/>
              </a:rPr>
              <a:t>P. putida</a:t>
            </a:r>
            <a:r>
              <a:rPr b="0" i="0" lang="en" sz="2800" u="none" cap="none" strike="noStrike">
                <a:solidFill>
                  <a:schemeClr val="dk1"/>
                </a:solidFill>
                <a:latin typeface="Times New Roman"/>
                <a:ea typeface="Times New Roman"/>
                <a:cs typeface="Times New Roman"/>
                <a:sym typeface="Times New Roman"/>
              </a:rPr>
              <a:t> to  environments with the ability to detect and remediate both atrazine and chlorobenzene from water and soil. Our plan involves transforming the two plasmids pADP-1 and pKW1 into the </a:t>
            </a:r>
            <a:r>
              <a:rPr b="0" i="1" lang="en" sz="2800" u="none" cap="none" strike="noStrike">
                <a:solidFill>
                  <a:schemeClr val="dk1"/>
                </a:solidFill>
                <a:latin typeface="Times New Roman"/>
                <a:ea typeface="Times New Roman"/>
                <a:cs typeface="Times New Roman"/>
                <a:sym typeface="Times New Roman"/>
              </a:rPr>
              <a:t>Pseudomonas putida</a:t>
            </a:r>
            <a:r>
              <a:rPr b="0" i="0" lang="en" sz="2800" u="none" cap="none" strike="noStrike">
                <a:solidFill>
                  <a:schemeClr val="dk1"/>
                </a:solidFill>
                <a:latin typeface="Times New Roman"/>
                <a:ea typeface="Times New Roman"/>
                <a:cs typeface="Times New Roman"/>
                <a:sym typeface="Times New Roman"/>
              </a:rPr>
              <a:t> strain GJ31, constructing a super remediator bacteria strain that breaks down the two toxins. </a:t>
            </a:r>
            <a:endParaRPr b="0" i="0" sz="2800" u="none" cap="none" strike="noStrike">
              <a:solidFill>
                <a:schemeClr val="dk1"/>
              </a:solidFill>
              <a:latin typeface="Times New Roman"/>
              <a:ea typeface="Times New Roman"/>
              <a:cs typeface="Times New Roman"/>
              <a:sym typeface="Times New Roman"/>
            </a:endParaRPr>
          </a:p>
        </p:txBody>
      </p:sp>
      <p:pic>
        <p:nvPicPr>
          <p:cNvPr id="56" name="Google Shape;56;g1efd191b55a_0_0"/>
          <p:cNvPicPr preferRelativeResize="0"/>
          <p:nvPr/>
        </p:nvPicPr>
        <p:blipFill rotWithShape="1">
          <a:blip r:embed="rId3">
            <a:alphaModFix/>
          </a:blip>
          <a:srcRect b="2425" l="0" r="0" t="3904"/>
          <a:stretch/>
        </p:blipFill>
        <p:spPr>
          <a:xfrm>
            <a:off x="12420950" y="10441975"/>
            <a:ext cx="12773899" cy="8106675"/>
          </a:xfrm>
          <a:prstGeom prst="rect">
            <a:avLst/>
          </a:prstGeom>
          <a:noFill/>
          <a:ln>
            <a:noFill/>
          </a:ln>
        </p:spPr>
      </p:pic>
      <p:sp>
        <p:nvSpPr>
          <p:cNvPr id="57" name="Google Shape;57;g1efd191b55a_0_0"/>
          <p:cNvSpPr/>
          <p:nvPr/>
        </p:nvSpPr>
        <p:spPr>
          <a:xfrm>
            <a:off x="25882800" y="1806425"/>
            <a:ext cx="10239900" cy="6882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g1efd191b55a_0_0"/>
          <p:cNvPicPr preferRelativeResize="0"/>
          <p:nvPr/>
        </p:nvPicPr>
        <p:blipFill rotWithShape="1">
          <a:blip r:embed="rId4">
            <a:alphaModFix/>
          </a:blip>
          <a:srcRect b="0" l="3030" r="2567" t="0"/>
          <a:stretch/>
        </p:blipFill>
        <p:spPr>
          <a:xfrm>
            <a:off x="32305950" y="16481775"/>
            <a:ext cx="3678300" cy="2048800"/>
          </a:xfrm>
          <a:prstGeom prst="rect">
            <a:avLst/>
          </a:prstGeom>
          <a:noFill/>
          <a:ln>
            <a:noFill/>
          </a:ln>
        </p:spPr>
      </p:pic>
      <p:sp>
        <p:nvSpPr>
          <p:cNvPr id="59" name="Google Shape;59;g1efd191b55a_0_0"/>
          <p:cNvSpPr txBox="1"/>
          <p:nvPr/>
        </p:nvSpPr>
        <p:spPr>
          <a:xfrm>
            <a:off x="25882800" y="8855975"/>
            <a:ext cx="10239900" cy="6058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imes New Roman"/>
                <a:ea typeface="Times New Roman"/>
                <a:cs typeface="Times New Roman"/>
                <a:sym typeface="Times New Roman"/>
              </a:rPr>
              <a:t>Team Content</a:t>
            </a:r>
            <a:endParaRPr b="1" i="0" sz="30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We are a new team made up of 5 members from Western Reserve Academy. All of us have a love for biology and creative minds connecting us to synthetic biology, which is why we are excited to create novel designs. Eleven new students will join us this spring.</a:t>
            </a:r>
            <a:endParaRPr b="1" i="0" sz="2800" u="none" cap="none" strike="noStrike">
              <a:solidFill>
                <a:srgbClr val="000000"/>
              </a:solidFill>
              <a:latin typeface="Times New Roman"/>
              <a:ea typeface="Times New Roman"/>
              <a:cs typeface="Times New Roman"/>
              <a:sym typeface="Times New Roman"/>
            </a:endParaRPr>
          </a:p>
          <a:p>
            <a:pPr indent="0" lvl="0" marL="457200" marR="0" rtl="0" algn="ctr">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imes New Roman"/>
                <a:ea typeface="Times New Roman"/>
                <a:cs typeface="Times New Roman"/>
                <a:sym typeface="Times New Roman"/>
              </a:rPr>
              <a:t>Next Steps</a:t>
            </a:r>
            <a:endParaRPr b="1" i="0" sz="3000" u="none" cap="none" strike="noStrike">
              <a:solidFill>
                <a:srgbClr val="000000"/>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Validate the viability of the newly constructed plasmid.</a:t>
            </a:r>
            <a:endParaRPr b="0" i="0" sz="2800" u="none" cap="none" strike="noStrike">
              <a:solidFill>
                <a:schemeClr val="dk1"/>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Ensure the actual reliability of the remediator in various soil and liquid environments.</a:t>
            </a:r>
            <a:endParaRPr b="0" i="0" sz="2800" u="none" cap="none" strike="noStrike">
              <a:solidFill>
                <a:schemeClr val="dk1"/>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Commercialize the product and find a cost-effective way to manufacture the bacteria through ways such as bacterial vats.</a:t>
            </a:r>
            <a:endParaRPr b="0" i="0" sz="2800" u="none" cap="none" strike="noStrike">
              <a:solidFill>
                <a:schemeClr val="dk1"/>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Identify the locations that suffer from atrazine and chlorobenzene contamination and analyze the actual distribution of the remediator in reality.</a:t>
            </a:r>
            <a:endParaRPr b="0" i="0" sz="2800" u="none" cap="none" strike="noStrike">
              <a:solidFill>
                <a:schemeClr val="dk1"/>
              </a:solidFill>
              <a:latin typeface="Times New Roman"/>
              <a:ea typeface="Times New Roman"/>
              <a:cs typeface="Times New Roman"/>
              <a:sym typeface="Times New Roman"/>
            </a:endParaRPr>
          </a:p>
        </p:txBody>
      </p:sp>
      <p:pic>
        <p:nvPicPr>
          <p:cNvPr id="60" name="Google Shape;60;g1efd191b55a_0_0"/>
          <p:cNvPicPr preferRelativeResize="0"/>
          <p:nvPr/>
        </p:nvPicPr>
        <p:blipFill rotWithShape="1">
          <a:blip r:embed="rId5">
            <a:alphaModFix/>
          </a:blip>
          <a:srcRect b="21909" l="9561" r="11287" t="13888"/>
          <a:stretch/>
        </p:blipFill>
        <p:spPr>
          <a:xfrm>
            <a:off x="1781434" y="18548653"/>
            <a:ext cx="5963313" cy="2446248"/>
          </a:xfrm>
          <a:prstGeom prst="rect">
            <a:avLst/>
          </a:prstGeom>
          <a:noFill/>
          <a:ln>
            <a:noFill/>
          </a:ln>
        </p:spPr>
      </p:pic>
      <p:sp>
        <p:nvSpPr>
          <p:cNvPr id="61" name="Google Shape;61;g1efd191b55a_0_0"/>
          <p:cNvSpPr txBox="1"/>
          <p:nvPr/>
        </p:nvSpPr>
        <p:spPr>
          <a:xfrm>
            <a:off x="7294650" y="11750"/>
            <a:ext cx="23812500" cy="23196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968"/>
              <a:buFont typeface="Arial"/>
              <a:buNone/>
            </a:pPr>
            <a:r>
              <a:rPr b="1" i="0" lang="en" sz="3968" u="none" cap="none" strike="noStrike">
                <a:solidFill>
                  <a:srgbClr val="000000"/>
                </a:solidFill>
                <a:latin typeface="Arial"/>
                <a:ea typeface="Arial"/>
                <a:cs typeface="Arial"/>
                <a:sym typeface="Arial"/>
              </a:rPr>
              <a:t>Runoff Remediation of Atrazine and Chlorobenzene via a Novel </a:t>
            </a:r>
            <a:r>
              <a:rPr b="1" i="1" lang="en" sz="3968" u="none" cap="none" strike="noStrike">
                <a:solidFill>
                  <a:srgbClr val="000000"/>
                </a:solidFill>
                <a:latin typeface="Arial"/>
                <a:ea typeface="Arial"/>
                <a:cs typeface="Arial"/>
                <a:sym typeface="Arial"/>
              </a:rPr>
              <a:t>Pseudomonas putida</a:t>
            </a:r>
            <a:r>
              <a:rPr b="1" i="0" lang="en" sz="3968" u="none" cap="none" strike="noStrike">
                <a:solidFill>
                  <a:srgbClr val="000000"/>
                </a:solidFill>
                <a:latin typeface="Arial"/>
                <a:ea typeface="Arial"/>
                <a:cs typeface="Arial"/>
                <a:sym typeface="Arial"/>
              </a:rPr>
              <a:t> Construct</a:t>
            </a:r>
            <a:endParaRPr b="1" i="0"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912"/>
              <a:buFont typeface="Arial"/>
              <a:buNone/>
            </a:pPr>
            <a:r>
              <a:rPr b="0" i="0" lang="en" sz="2912" u="none" cap="none" strike="noStrike">
                <a:solidFill>
                  <a:schemeClr val="dk1"/>
                </a:solidFill>
                <a:latin typeface="Arial"/>
                <a:ea typeface="Arial"/>
                <a:cs typeface="Arial"/>
                <a:sym typeface="Arial"/>
              </a:rPr>
              <a:t>Zhongchen Cai, </a:t>
            </a:r>
            <a:r>
              <a:rPr b="0" i="0" lang="en" sz="2912" u="none" cap="none" strike="noStrike">
                <a:solidFill>
                  <a:srgbClr val="000000"/>
                </a:solidFill>
                <a:latin typeface="Arial"/>
                <a:ea typeface="Arial"/>
                <a:cs typeface="Arial"/>
                <a:sym typeface="Arial"/>
              </a:rPr>
              <a:t>Nana Kyei, Chongming Liu, Anya Mathur, Lingzhen Wang, Dr. Beth Pethel, Scott Gaines (Boston University)</a:t>
            </a:r>
            <a:endParaRPr b="0" i="0" sz="29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912"/>
              <a:buFont typeface="Arial"/>
              <a:buNone/>
            </a:pPr>
            <a:r>
              <a:rPr b="0" i="0" lang="en" sz="2912" u="none" cap="none" strike="noStrike">
                <a:solidFill>
                  <a:srgbClr val="000000"/>
                </a:solidFill>
                <a:latin typeface="Arial"/>
                <a:ea typeface="Arial"/>
                <a:cs typeface="Arial"/>
                <a:sym typeface="Arial"/>
              </a:rPr>
              <a:t>Western Reserve Academy, Hudson, OH, USA</a:t>
            </a:r>
            <a:endParaRPr b="0" i="0" sz="2912" u="none" cap="none" strike="noStrike">
              <a:solidFill>
                <a:srgbClr val="000000"/>
              </a:solidFill>
              <a:latin typeface="Arial"/>
              <a:ea typeface="Arial"/>
              <a:cs typeface="Arial"/>
              <a:sym typeface="Arial"/>
            </a:endParaRPr>
          </a:p>
        </p:txBody>
      </p:sp>
      <p:sp>
        <p:nvSpPr>
          <p:cNvPr id="62" name="Google Shape;62;g1efd191b55a_0_0"/>
          <p:cNvSpPr txBox="1"/>
          <p:nvPr/>
        </p:nvSpPr>
        <p:spPr>
          <a:xfrm>
            <a:off x="704700" y="10458450"/>
            <a:ext cx="10943100" cy="83172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rgbClr val="000000"/>
                </a:solidFill>
                <a:latin typeface="Times New Roman"/>
                <a:ea typeface="Times New Roman"/>
                <a:cs typeface="Times New Roman"/>
                <a:sym typeface="Times New Roman"/>
              </a:rPr>
              <a:t>Background</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Atrazine is a lab-made herbicide used to kill weeds that is commonly used in the United States, as the second most popular herbicide, but is banned in Europe. Atrazine has been found to cause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castration and feminization within frogs,</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increase risk of ovarian cancer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in humans, and influence other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environmental defects. The herbicide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was recognized as a reproductive toxin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by California in 2016.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Chlorobenzene is another commonly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used herbicide in the United States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that poses serious risks to human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and environmental health. Animals</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 and people exposed to chlorobenzene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experience damage to the liver and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kidney as well as effects to the nervous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system such as spasms and drowsiness.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63" name="Google Shape;63;g1efd191b55a_0_0"/>
          <p:cNvPicPr preferRelativeResize="0"/>
          <p:nvPr/>
        </p:nvPicPr>
        <p:blipFill rotWithShape="1">
          <a:blip r:embed="rId6">
            <a:alphaModFix/>
          </a:blip>
          <a:srcRect b="-9660" l="0" r="0" t="0"/>
          <a:stretch/>
        </p:blipFill>
        <p:spPr>
          <a:xfrm>
            <a:off x="517103" y="-370406"/>
            <a:ext cx="7090606" cy="2789977"/>
          </a:xfrm>
          <a:prstGeom prst="rect">
            <a:avLst/>
          </a:prstGeom>
          <a:noFill/>
          <a:ln>
            <a:noFill/>
          </a:ln>
        </p:spPr>
      </p:pic>
      <p:pic>
        <p:nvPicPr>
          <p:cNvPr id="64" name="Google Shape;64;g1efd191b55a_0_0"/>
          <p:cNvPicPr preferRelativeResize="0"/>
          <p:nvPr/>
        </p:nvPicPr>
        <p:blipFill rotWithShape="1">
          <a:blip r:embed="rId7">
            <a:alphaModFix/>
          </a:blip>
          <a:srcRect b="0" l="0" r="0" t="0"/>
          <a:stretch/>
        </p:blipFill>
        <p:spPr>
          <a:xfrm>
            <a:off x="15983316" y="18909250"/>
            <a:ext cx="3678297" cy="1792600"/>
          </a:xfrm>
          <a:prstGeom prst="rect">
            <a:avLst/>
          </a:prstGeom>
          <a:noFill/>
          <a:ln>
            <a:noFill/>
          </a:ln>
        </p:spPr>
      </p:pic>
      <p:pic>
        <p:nvPicPr>
          <p:cNvPr id="65" name="Google Shape;65;g1efd191b55a_0_0"/>
          <p:cNvPicPr preferRelativeResize="0"/>
          <p:nvPr/>
        </p:nvPicPr>
        <p:blipFill rotWithShape="1">
          <a:blip r:embed="rId8">
            <a:alphaModFix/>
          </a:blip>
          <a:srcRect b="0" l="0" r="0" t="0"/>
          <a:stretch/>
        </p:blipFill>
        <p:spPr>
          <a:xfrm>
            <a:off x="21690171" y="19004201"/>
            <a:ext cx="4192619" cy="1653309"/>
          </a:xfrm>
          <a:prstGeom prst="rect">
            <a:avLst/>
          </a:prstGeom>
          <a:noFill/>
          <a:ln>
            <a:noFill/>
          </a:ln>
        </p:spPr>
      </p:pic>
      <p:pic>
        <p:nvPicPr>
          <p:cNvPr id="66" name="Google Shape;66;g1efd191b55a_0_0"/>
          <p:cNvPicPr preferRelativeResize="0"/>
          <p:nvPr/>
        </p:nvPicPr>
        <p:blipFill rotWithShape="1">
          <a:blip r:embed="rId9">
            <a:alphaModFix/>
          </a:blip>
          <a:srcRect b="0" l="0" r="0" t="0"/>
          <a:stretch/>
        </p:blipFill>
        <p:spPr>
          <a:xfrm>
            <a:off x="8974352" y="18992903"/>
            <a:ext cx="5524448" cy="1792600"/>
          </a:xfrm>
          <a:prstGeom prst="rect">
            <a:avLst/>
          </a:prstGeom>
          <a:noFill/>
          <a:ln>
            <a:noFill/>
          </a:ln>
        </p:spPr>
      </p:pic>
      <p:pic>
        <p:nvPicPr>
          <p:cNvPr id="67" name="Google Shape;67;g1efd191b55a_0_0"/>
          <p:cNvPicPr preferRelativeResize="0"/>
          <p:nvPr/>
        </p:nvPicPr>
        <p:blipFill rotWithShape="1">
          <a:blip r:embed="rId10">
            <a:alphaModFix/>
          </a:blip>
          <a:srcRect b="0" l="0" r="0" t="0"/>
          <a:stretch/>
        </p:blipFill>
        <p:spPr>
          <a:xfrm>
            <a:off x="31578142" y="19004201"/>
            <a:ext cx="3925125" cy="1843210"/>
          </a:xfrm>
          <a:prstGeom prst="rect">
            <a:avLst/>
          </a:prstGeom>
          <a:noFill/>
          <a:ln>
            <a:noFill/>
          </a:ln>
        </p:spPr>
      </p:pic>
      <p:pic>
        <p:nvPicPr>
          <p:cNvPr id="68" name="Google Shape;68;g1efd191b55a_0_0"/>
          <p:cNvPicPr preferRelativeResize="0"/>
          <p:nvPr/>
        </p:nvPicPr>
        <p:blipFill rotWithShape="1">
          <a:blip r:embed="rId11">
            <a:alphaModFix/>
          </a:blip>
          <a:srcRect b="0" l="0" r="0" t="0"/>
          <a:stretch/>
        </p:blipFill>
        <p:spPr>
          <a:xfrm>
            <a:off x="30836252" y="501518"/>
            <a:ext cx="5270308" cy="950342"/>
          </a:xfrm>
          <a:prstGeom prst="rect">
            <a:avLst/>
          </a:prstGeom>
          <a:noFill/>
          <a:ln>
            <a:noFill/>
          </a:ln>
        </p:spPr>
      </p:pic>
      <p:pic>
        <p:nvPicPr>
          <p:cNvPr id="69" name="Google Shape;69;g1efd191b55a_0_0"/>
          <p:cNvPicPr preferRelativeResize="0"/>
          <p:nvPr/>
        </p:nvPicPr>
        <p:blipFill rotWithShape="1">
          <a:blip r:embed="rId12">
            <a:alphaModFix/>
          </a:blip>
          <a:srcRect b="0" l="0" r="0" t="0"/>
          <a:stretch/>
        </p:blipFill>
        <p:spPr>
          <a:xfrm>
            <a:off x="27812059" y="18909250"/>
            <a:ext cx="1836813" cy="1843209"/>
          </a:xfrm>
          <a:prstGeom prst="rect">
            <a:avLst/>
          </a:prstGeom>
          <a:noFill/>
          <a:ln>
            <a:noFill/>
          </a:ln>
        </p:spPr>
      </p:pic>
      <p:sp>
        <p:nvSpPr>
          <p:cNvPr id="70" name="Google Shape;70;g1efd191b55a_0_0"/>
          <p:cNvSpPr txBox="1"/>
          <p:nvPr/>
        </p:nvSpPr>
        <p:spPr>
          <a:xfrm>
            <a:off x="704700" y="1756800"/>
            <a:ext cx="10943100" cy="85611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Clr>
                <a:schemeClr val="dk1"/>
              </a:buClr>
              <a:buSzPts val="1100"/>
              <a:buFont typeface="Arial"/>
              <a:buNone/>
            </a:pPr>
            <a:r>
              <a:rPr b="1" i="0" lang="en" sz="3400" u="none" cap="none" strike="noStrike">
                <a:solidFill>
                  <a:srgbClr val="222222"/>
                </a:solidFill>
                <a:latin typeface="Times New Roman"/>
                <a:ea typeface="Times New Roman"/>
                <a:cs typeface="Times New Roman"/>
                <a:sym typeface="Times New Roman"/>
              </a:rPr>
              <a:t>Abstract</a:t>
            </a:r>
            <a:endParaRPr b="1" i="0" sz="3400" u="none" cap="none" strike="noStrike">
              <a:solidFill>
                <a:srgbClr val="222222"/>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chemeClr val="dk1"/>
              </a:buClr>
              <a:buSzPts val="1100"/>
              <a:buFont typeface="Arial"/>
              <a:buNone/>
            </a:pPr>
            <a:r>
              <a:rPr b="0" i="0" lang="en" sz="2800" u="none" cap="none" strike="noStrike">
                <a:solidFill>
                  <a:srgbClr val="222222"/>
                </a:solidFill>
                <a:highlight>
                  <a:srgbClr val="FFFFFF"/>
                </a:highlight>
                <a:latin typeface="Times New Roman"/>
                <a:ea typeface="Times New Roman"/>
                <a:cs typeface="Times New Roman"/>
                <a:sym typeface="Times New Roman"/>
              </a:rPr>
              <a:t>Atrazine and chlorobenzene are chemicals commonly found in pesticides and herbicides that pose a threat to both humans and the environment as endocrine-disrupting pollutants. Our Biobuilder design targets the challenge of chemical contamination in water and soil by implementing an innovative and sustainable bacteria-based remediator of these two chemicals. Utilizing </a:t>
            </a:r>
            <a:r>
              <a:rPr b="0" i="1" lang="en" sz="2800" u="none" cap="none" strike="noStrike">
                <a:solidFill>
                  <a:srgbClr val="222222"/>
                </a:solidFill>
                <a:highlight>
                  <a:srgbClr val="FFFFFF"/>
                </a:highlight>
                <a:latin typeface="Times New Roman"/>
                <a:ea typeface="Times New Roman"/>
                <a:cs typeface="Times New Roman"/>
                <a:sym typeface="Times New Roman"/>
              </a:rPr>
              <a:t>Pseudomonas aeruginosa</a:t>
            </a:r>
            <a:r>
              <a:rPr b="0" i="0" lang="en" sz="2800" u="none" cap="none" strike="noStrike">
                <a:solidFill>
                  <a:srgbClr val="222222"/>
                </a:solidFill>
                <a:highlight>
                  <a:srgbClr val="FFFFFF"/>
                </a:highlight>
                <a:latin typeface="Times New Roman"/>
                <a:ea typeface="Times New Roman"/>
                <a:cs typeface="Times New Roman"/>
                <a:sym typeface="Times New Roman"/>
              </a:rPr>
              <a:t> strain ADP's exceptional ability to consume atrazine as its nitrogen source, we intend to integrate atzA, atzB, and atzC and DEF genes into a </a:t>
            </a:r>
            <a:r>
              <a:rPr b="0" i="1" lang="en" sz="2800" u="none" cap="none" strike="noStrike">
                <a:solidFill>
                  <a:srgbClr val="222222"/>
                </a:solidFill>
                <a:highlight>
                  <a:srgbClr val="FFFFFF"/>
                </a:highlight>
                <a:latin typeface="Times New Roman"/>
                <a:ea typeface="Times New Roman"/>
                <a:cs typeface="Times New Roman"/>
                <a:sym typeface="Times New Roman"/>
              </a:rPr>
              <a:t>Pseudomonas putida</a:t>
            </a:r>
            <a:r>
              <a:rPr b="0" i="0" lang="en" sz="2800" u="none" cap="none" strike="noStrike">
                <a:solidFill>
                  <a:srgbClr val="222222"/>
                </a:solidFill>
                <a:highlight>
                  <a:srgbClr val="FFFFFF"/>
                </a:highlight>
                <a:latin typeface="Times New Roman"/>
                <a:ea typeface="Times New Roman"/>
                <a:cs typeface="Times New Roman"/>
                <a:sym typeface="Times New Roman"/>
              </a:rPr>
              <a:t> strain, a compatible early colonizer in water and soil sources. </a:t>
            </a:r>
            <a:r>
              <a:rPr b="0" i="1" lang="en" sz="2800" u="none" cap="none" strike="noStrike">
                <a:solidFill>
                  <a:srgbClr val="222222"/>
                </a:solidFill>
                <a:highlight>
                  <a:srgbClr val="FFFFFF"/>
                </a:highlight>
                <a:latin typeface="Times New Roman"/>
                <a:ea typeface="Times New Roman"/>
                <a:cs typeface="Times New Roman"/>
                <a:sym typeface="Times New Roman"/>
              </a:rPr>
              <a:t>P. putida</a:t>
            </a:r>
            <a:r>
              <a:rPr b="0" i="0" lang="en" sz="2800" u="none" cap="none" strike="noStrike">
                <a:solidFill>
                  <a:srgbClr val="222222"/>
                </a:solidFill>
                <a:highlight>
                  <a:srgbClr val="FFFFFF"/>
                </a:highlight>
                <a:latin typeface="Times New Roman"/>
                <a:ea typeface="Times New Roman"/>
                <a:cs typeface="Times New Roman"/>
                <a:sym typeface="Times New Roman"/>
              </a:rPr>
              <a:t> strain GJ31 has been identified to possess a chlorobenzene degradation pathway, with genes encoded on plasmid pKW1’s clusters and chromosome. By introducing atrazine catabolic plasmid pADP-1 into </a:t>
            </a:r>
            <a:r>
              <a:rPr b="0" i="1" lang="en" sz="2800" u="none" cap="none" strike="noStrike">
                <a:solidFill>
                  <a:srgbClr val="222222"/>
                </a:solidFill>
                <a:highlight>
                  <a:srgbClr val="FFFFFF"/>
                </a:highlight>
                <a:latin typeface="Times New Roman"/>
                <a:ea typeface="Times New Roman"/>
                <a:cs typeface="Times New Roman"/>
                <a:sym typeface="Times New Roman"/>
              </a:rPr>
              <a:t>P. putida</a:t>
            </a:r>
            <a:r>
              <a:rPr b="0" i="0" lang="en" sz="2800" u="none" cap="none" strike="noStrike">
                <a:solidFill>
                  <a:srgbClr val="222222"/>
                </a:solidFill>
                <a:highlight>
                  <a:srgbClr val="FFFFFF"/>
                </a:highlight>
                <a:latin typeface="Times New Roman"/>
                <a:ea typeface="Times New Roman"/>
                <a:cs typeface="Times New Roman"/>
                <a:sym typeface="Times New Roman"/>
              </a:rPr>
              <a:t> GJ31, we can apply a cost-effective and environmentally friendly approach to alleviate the hazards of two common toxins. Evaluating the effectiveness and safety of this design will demonstrate the design’s potential for atrazine and chlorobenzene degradation.</a:t>
            </a:r>
            <a:endParaRPr b="0" i="0" sz="2800" u="none" cap="none" strike="noStrike">
              <a:solidFill>
                <a:srgbClr val="000000"/>
              </a:solidFill>
              <a:latin typeface="Times New Roman"/>
              <a:ea typeface="Times New Roman"/>
              <a:cs typeface="Times New Roman"/>
              <a:sym typeface="Times New Roman"/>
            </a:endParaRPr>
          </a:p>
        </p:txBody>
      </p:sp>
      <p:pic>
        <p:nvPicPr>
          <p:cNvPr id="71" name="Google Shape;71;g1efd191b55a_0_0"/>
          <p:cNvPicPr preferRelativeResize="0"/>
          <p:nvPr/>
        </p:nvPicPr>
        <p:blipFill rotWithShape="1">
          <a:blip r:embed="rId13">
            <a:alphaModFix/>
          </a:blip>
          <a:srcRect b="0" l="0" r="0" t="0"/>
          <a:stretch/>
        </p:blipFill>
        <p:spPr>
          <a:xfrm>
            <a:off x="26316425" y="5868969"/>
            <a:ext cx="5963325" cy="2579756"/>
          </a:xfrm>
          <a:prstGeom prst="rect">
            <a:avLst/>
          </a:prstGeom>
          <a:noFill/>
          <a:ln>
            <a:noFill/>
          </a:ln>
        </p:spPr>
      </p:pic>
      <p:pic>
        <p:nvPicPr>
          <p:cNvPr id="72" name="Google Shape;72;g1efd191b55a_0_0"/>
          <p:cNvPicPr preferRelativeResize="0"/>
          <p:nvPr/>
        </p:nvPicPr>
        <p:blipFill rotWithShape="1">
          <a:blip r:embed="rId14">
            <a:alphaModFix/>
          </a:blip>
          <a:srcRect b="34146" l="13748" r="14827" t="10893"/>
          <a:stretch/>
        </p:blipFill>
        <p:spPr>
          <a:xfrm>
            <a:off x="30034600" y="2605838"/>
            <a:ext cx="5613051" cy="3094749"/>
          </a:xfrm>
          <a:prstGeom prst="rect">
            <a:avLst/>
          </a:prstGeom>
          <a:noFill/>
          <a:ln>
            <a:noFill/>
          </a:ln>
        </p:spPr>
      </p:pic>
      <p:pic>
        <p:nvPicPr>
          <p:cNvPr id="73" name="Google Shape;73;g1efd191b55a_0_0"/>
          <p:cNvPicPr preferRelativeResize="0"/>
          <p:nvPr/>
        </p:nvPicPr>
        <p:blipFill rotWithShape="1">
          <a:blip r:embed="rId15">
            <a:alphaModFix/>
          </a:blip>
          <a:srcRect b="6165" l="0" r="0" t="2768"/>
          <a:stretch/>
        </p:blipFill>
        <p:spPr>
          <a:xfrm>
            <a:off x="7008500" y="12223575"/>
            <a:ext cx="4426825" cy="6299425"/>
          </a:xfrm>
          <a:prstGeom prst="rect">
            <a:avLst/>
          </a:prstGeom>
          <a:noFill/>
          <a:ln>
            <a:noFill/>
          </a:ln>
        </p:spPr>
      </p:pic>
      <p:sp>
        <p:nvSpPr>
          <p:cNvPr id="74" name="Google Shape;74;g1efd191b55a_0_0"/>
          <p:cNvSpPr txBox="1"/>
          <p:nvPr/>
        </p:nvSpPr>
        <p:spPr>
          <a:xfrm>
            <a:off x="32959056" y="6180675"/>
            <a:ext cx="2688600" cy="1255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dk2"/>
                </a:solidFill>
                <a:latin typeface="Times New Roman"/>
                <a:ea typeface="Times New Roman"/>
                <a:cs typeface="Times New Roman"/>
                <a:sym typeface="Times New Roman"/>
              </a:rPr>
              <a:t>Remediation Pathway of Atrazine</a:t>
            </a:r>
            <a:endParaRPr b="1" i="0" sz="2800" u="none" cap="none" strike="noStrike">
              <a:solidFill>
                <a:schemeClr val="dk2"/>
              </a:solidFill>
              <a:latin typeface="Times New Roman"/>
              <a:ea typeface="Times New Roman"/>
              <a:cs typeface="Times New Roman"/>
              <a:sym typeface="Times New Roman"/>
            </a:endParaRPr>
          </a:p>
        </p:txBody>
      </p:sp>
      <p:sp>
        <p:nvSpPr>
          <p:cNvPr id="75" name="Google Shape;75;g1efd191b55a_0_0"/>
          <p:cNvSpPr txBox="1"/>
          <p:nvPr/>
        </p:nvSpPr>
        <p:spPr>
          <a:xfrm>
            <a:off x="26321427" y="3047910"/>
            <a:ext cx="3120900" cy="1255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dk2"/>
                </a:solidFill>
                <a:latin typeface="Times New Roman"/>
                <a:ea typeface="Times New Roman"/>
                <a:cs typeface="Times New Roman"/>
                <a:sym typeface="Times New Roman"/>
              </a:rPr>
              <a:t>Remediation Pathway of Chlorobenzene</a:t>
            </a:r>
            <a:endParaRPr b="1" i="0" sz="2800" u="none" cap="none" strike="noStrike">
              <a:solidFill>
                <a:schemeClr val="dk2"/>
              </a:solidFill>
              <a:latin typeface="Times New Roman"/>
              <a:ea typeface="Times New Roman"/>
              <a:cs typeface="Times New Roman"/>
              <a:sym typeface="Times New Roman"/>
            </a:endParaRPr>
          </a:p>
        </p:txBody>
      </p:sp>
      <p:sp>
        <p:nvSpPr>
          <p:cNvPr id="76" name="Google Shape;76;g1efd191b55a_0_0"/>
          <p:cNvSpPr txBox="1"/>
          <p:nvPr/>
        </p:nvSpPr>
        <p:spPr>
          <a:xfrm>
            <a:off x="28374288" y="1890350"/>
            <a:ext cx="5270400" cy="441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dk1"/>
                </a:solidFill>
                <a:latin typeface="Arial"/>
                <a:ea typeface="Arial"/>
                <a:cs typeface="Arial"/>
                <a:sym typeface="Arial"/>
              </a:rPr>
              <a:t> </a:t>
            </a:r>
            <a:r>
              <a:rPr b="1" i="0" lang="en" sz="3400" u="none" cap="none" strike="noStrike">
                <a:solidFill>
                  <a:schemeClr val="dk1"/>
                </a:solidFill>
                <a:latin typeface="Times New Roman"/>
                <a:ea typeface="Times New Roman"/>
                <a:cs typeface="Times New Roman"/>
                <a:sym typeface="Times New Roman"/>
              </a:rPr>
              <a:t>Remediation Pathways</a:t>
            </a:r>
            <a:endParaRPr b="1" i="0" sz="3400" u="none" cap="none" strike="noStrike">
              <a:solidFill>
                <a:schemeClr val="dk1"/>
              </a:solidFill>
              <a:latin typeface="Times New Roman"/>
              <a:ea typeface="Times New Roman"/>
              <a:cs typeface="Times New Roman"/>
              <a:sym typeface="Times New Roman"/>
            </a:endParaRPr>
          </a:p>
        </p:txBody>
      </p:sp>
      <p:pic>
        <p:nvPicPr>
          <p:cNvPr id="77" name="Google Shape;77;g1efd191b55a_0_0"/>
          <p:cNvPicPr preferRelativeResize="0"/>
          <p:nvPr/>
        </p:nvPicPr>
        <p:blipFill rotWithShape="1">
          <a:blip r:embed="rId16">
            <a:alphaModFix/>
          </a:blip>
          <a:srcRect b="0" l="0" r="0" t="0"/>
          <a:stretch/>
        </p:blipFill>
        <p:spPr>
          <a:xfrm>
            <a:off x="30127376" y="16232926"/>
            <a:ext cx="2048800" cy="2048800"/>
          </a:xfrm>
          <a:prstGeom prst="rect">
            <a:avLst/>
          </a:prstGeom>
          <a:noFill/>
          <a:ln>
            <a:noFill/>
          </a:ln>
        </p:spPr>
      </p:pic>
      <p:cxnSp>
        <p:nvCxnSpPr>
          <p:cNvPr id="78" name="Google Shape;78;g1efd191b55a_0_0"/>
          <p:cNvCxnSpPr/>
          <p:nvPr/>
        </p:nvCxnSpPr>
        <p:spPr>
          <a:xfrm flipH="1">
            <a:off x="32806544" y="7776323"/>
            <a:ext cx="1289100" cy="248700"/>
          </a:xfrm>
          <a:prstGeom prst="straightConnector1">
            <a:avLst/>
          </a:prstGeom>
          <a:noFill/>
          <a:ln cap="flat" cmpd="sng" w="9525">
            <a:solidFill>
              <a:schemeClr val="dk2"/>
            </a:solidFill>
            <a:prstDash val="solid"/>
            <a:round/>
            <a:headEnd len="sm" w="sm" type="none"/>
            <a:tailEnd len="med" w="med" type="stealth"/>
          </a:ln>
        </p:spPr>
      </p:cxnSp>
      <p:cxnSp>
        <p:nvCxnSpPr>
          <p:cNvPr id="79" name="Google Shape;79;g1efd191b55a_0_0"/>
          <p:cNvCxnSpPr/>
          <p:nvPr/>
        </p:nvCxnSpPr>
        <p:spPr>
          <a:xfrm>
            <a:off x="28324660" y="4568235"/>
            <a:ext cx="1536000" cy="454500"/>
          </a:xfrm>
          <a:prstGeom prst="straightConnector1">
            <a:avLst/>
          </a:prstGeom>
          <a:noFill/>
          <a:ln cap="flat" cmpd="sng" w="9525">
            <a:solidFill>
              <a:schemeClr val="dk2"/>
            </a:solidFill>
            <a:prstDash val="solid"/>
            <a:round/>
            <a:headEnd len="sm" w="sm" type="none"/>
            <a:tailEnd len="med" w="med" type="triangle"/>
          </a:ln>
        </p:spPr>
      </p:cxnSp>
      <p:pic>
        <p:nvPicPr>
          <p:cNvPr id="80" name="Google Shape;80;g1efd191b55a_0_0"/>
          <p:cNvPicPr preferRelativeResize="0"/>
          <p:nvPr/>
        </p:nvPicPr>
        <p:blipFill rotWithShape="1">
          <a:blip r:embed="rId17">
            <a:alphaModFix/>
          </a:blip>
          <a:srcRect b="16250" l="0" r="2837" t="10413"/>
          <a:stretch/>
        </p:blipFill>
        <p:spPr>
          <a:xfrm>
            <a:off x="19873175" y="7320175"/>
            <a:ext cx="5161396" cy="2446250"/>
          </a:xfrm>
          <a:prstGeom prst="rect">
            <a:avLst/>
          </a:prstGeom>
          <a:noFill/>
          <a:ln>
            <a:noFill/>
          </a:ln>
        </p:spPr>
      </p:pic>
      <p:pic>
        <p:nvPicPr>
          <p:cNvPr id="81" name="Google Shape;81;g1efd191b55a_0_0"/>
          <p:cNvPicPr preferRelativeResize="0"/>
          <p:nvPr/>
        </p:nvPicPr>
        <p:blipFill rotWithShape="1">
          <a:blip r:embed="rId18">
            <a:alphaModFix/>
          </a:blip>
          <a:srcRect b="0" l="0" r="0" t="0"/>
          <a:stretch/>
        </p:blipFill>
        <p:spPr>
          <a:xfrm>
            <a:off x="12580966" y="7037275"/>
            <a:ext cx="3402359" cy="2789974"/>
          </a:xfrm>
          <a:prstGeom prst="rect">
            <a:avLst/>
          </a:prstGeom>
          <a:noFill/>
          <a:ln>
            <a:noFill/>
          </a:ln>
        </p:spPr>
      </p:pic>
      <p:pic>
        <p:nvPicPr>
          <p:cNvPr id="82" name="Google Shape;82;g1efd191b55a_0_0"/>
          <p:cNvPicPr preferRelativeResize="0"/>
          <p:nvPr/>
        </p:nvPicPr>
        <p:blipFill rotWithShape="1">
          <a:blip r:embed="rId19">
            <a:alphaModFix/>
          </a:blip>
          <a:srcRect b="0" l="0" r="0" t="0"/>
          <a:stretch/>
        </p:blipFill>
        <p:spPr>
          <a:xfrm>
            <a:off x="16214201" y="7113467"/>
            <a:ext cx="1723750" cy="1779636"/>
          </a:xfrm>
          <a:prstGeom prst="rect">
            <a:avLst/>
          </a:prstGeom>
          <a:noFill/>
          <a:ln>
            <a:noFill/>
          </a:ln>
        </p:spPr>
      </p:pic>
      <p:cxnSp>
        <p:nvCxnSpPr>
          <p:cNvPr id="83" name="Google Shape;83;g1efd191b55a_0_0"/>
          <p:cNvCxnSpPr/>
          <p:nvPr/>
        </p:nvCxnSpPr>
        <p:spPr>
          <a:xfrm>
            <a:off x="17937951" y="7927085"/>
            <a:ext cx="2198400" cy="471000"/>
          </a:xfrm>
          <a:prstGeom prst="straightConnector1">
            <a:avLst/>
          </a:prstGeom>
          <a:noFill/>
          <a:ln cap="flat" cmpd="sng" w="9525">
            <a:solidFill>
              <a:srgbClr val="1F497D"/>
            </a:solidFill>
            <a:prstDash val="solid"/>
            <a:round/>
            <a:headEnd len="sm" w="sm" type="none"/>
            <a:tailEnd len="med" w="med" type="triangle"/>
          </a:ln>
        </p:spPr>
      </p:cxnSp>
      <p:cxnSp>
        <p:nvCxnSpPr>
          <p:cNvPr id="84" name="Google Shape;84;g1efd191b55a_0_0"/>
          <p:cNvCxnSpPr/>
          <p:nvPr/>
        </p:nvCxnSpPr>
        <p:spPr>
          <a:xfrm flipH="1" rot="10800000">
            <a:off x="15710375" y="9249250"/>
            <a:ext cx="4162800" cy="35400"/>
          </a:xfrm>
          <a:prstGeom prst="straightConnector1">
            <a:avLst/>
          </a:prstGeom>
          <a:noFill/>
          <a:ln cap="flat" cmpd="sng" w="9525">
            <a:solidFill>
              <a:srgbClr val="1F497D"/>
            </a:solidFill>
            <a:prstDash val="solid"/>
            <a:round/>
            <a:headEnd len="sm" w="sm" type="none"/>
            <a:tailEnd len="med" w="med" type="triangle"/>
          </a:ln>
        </p:spPr>
      </p:cxnSp>
      <p:sp>
        <p:nvSpPr>
          <p:cNvPr id="85" name="Google Shape;85;g1efd191b55a_0_0"/>
          <p:cNvSpPr txBox="1"/>
          <p:nvPr/>
        </p:nvSpPr>
        <p:spPr>
          <a:xfrm>
            <a:off x="15186450" y="6470050"/>
            <a:ext cx="70905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3400" u="none" cap="none" strike="noStrike">
                <a:solidFill>
                  <a:srgbClr val="000000"/>
                </a:solidFill>
                <a:latin typeface="Times New Roman"/>
                <a:ea typeface="Times New Roman"/>
                <a:cs typeface="Times New Roman"/>
                <a:sym typeface="Times New Roman"/>
              </a:rPr>
              <a:t>Building and Testing Procedures</a:t>
            </a:r>
            <a:endParaRPr b="1" i="0" sz="2800" u="none" cap="none" strike="noStrike">
              <a:solidFill>
                <a:schemeClr val="dk2"/>
              </a:solidFill>
              <a:latin typeface="Times New Roman"/>
              <a:ea typeface="Times New Roman"/>
              <a:cs typeface="Times New Roman"/>
              <a:sym typeface="Times New Roman"/>
            </a:endParaRPr>
          </a:p>
        </p:txBody>
      </p:sp>
      <p:cxnSp>
        <p:nvCxnSpPr>
          <p:cNvPr id="86" name="Google Shape;86;g1efd191b55a_0_0"/>
          <p:cNvCxnSpPr/>
          <p:nvPr/>
        </p:nvCxnSpPr>
        <p:spPr>
          <a:xfrm>
            <a:off x="12288425" y="10183525"/>
            <a:ext cx="12841200" cy="0"/>
          </a:xfrm>
          <a:prstGeom prst="straightConnector1">
            <a:avLst/>
          </a:prstGeom>
          <a:noFill/>
          <a:ln cap="flat" cmpd="sng" w="9525">
            <a:solidFill>
              <a:schemeClr val="dk2"/>
            </a:solidFill>
            <a:prstDash val="solid"/>
            <a:round/>
            <a:headEnd len="sm" w="sm" type="none"/>
            <a:tailEnd len="sm" w="sm" type="none"/>
          </a:ln>
        </p:spPr>
      </p:cxnSp>
      <p:cxnSp>
        <p:nvCxnSpPr>
          <p:cNvPr id="87" name="Google Shape;87;g1efd191b55a_0_0"/>
          <p:cNvCxnSpPr/>
          <p:nvPr/>
        </p:nvCxnSpPr>
        <p:spPr>
          <a:xfrm>
            <a:off x="12268500" y="6362250"/>
            <a:ext cx="128412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