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21067700" cx="37463400"/>
  <p:notesSz cx="6858000" cy="9144000"/>
  <p:embeddedFontLs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12" roundtripDataSignature="AMtx7mgUCOvXeq+dLP1qWhBcT2WkpU2R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Italic.fntdata"/><Relationship Id="rId10" Type="http://schemas.openxmlformats.org/officeDocument/2006/relationships/font" Target="fonts/Roboto-italic.fntdata"/><Relationship Id="rId12"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6a5e2525c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26a5e2525c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jpg"/><Relationship Id="rId11" Type="http://schemas.openxmlformats.org/officeDocument/2006/relationships/image" Target="../media/image9.png"/><Relationship Id="rId10" Type="http://schemas.openxmlformats.org/officeDocument/2006/relationships/image" Target="../media/image4.png"/><Relationship Id="rId12" Type="http://schemas.openxmlformats.org/officeDocument/2006/relationships/image" Target="../media/image12.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jpg"/><Relationship Id="rId7" Type="http://schemas.openxmlformats.org/officeDocument/2006/relationships/image" Target="../media/image6.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9.png"/><Relationship Id="rId13" Type="http://schemas.openxmlformats.org/officeDocument/2006/relationships/image" Target="../media/image14.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png"/><Relationship Id="rId9" Type="http://schemas.openxmlformats.org/officeDocument/2006/relationships/image" Target="../media/image4.png"/><Relationship Id="rId15" Type="http://schemas.openxmlformats.org/officeDocument/2006/relationships/image" Target="../media/image11.png"/><Relationship Id="rId14" Type="http://schemas.openxmlformats.org/officeDocument/2006/relationships/image" Target="../media/image13.png"/><Relationship Id="rId5" Type="http://schemas.openxmlformats.org/officeDocument/2006/relationships/image" Target="../media/image1.jp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pic>
        <p:nvPicPr>
          <p:cNvPr id="54" name="Google Shape;54;g1efd191b55a_0_0"/>
          <p:cNvPicPr preferRelativeResize="0"/>
          <p:nvPr/>
        </p:nvPicPr>
        <p:blipFill rotWithShape="1">
          <a:blip r:embed="rId3">
            <a:alphaModFix/>
          </a:blip>
          <a:srcRect b="8627" l="0" r="7501" t="13222"/>
          <a:stretch/>
        </p:blipFill>
        <p:spPr>
          <a:xfrm>
            <a:off x="24990125" y="12309925"/>
            <a:ext cx="11449201" cy="5480350"/>
          </a:xfrm>
          <a:prstGeom prst="rect">
            <a:avLst/>
          </a:prstGeom>
          <a:noFill/>
          <a:ln>
            <a:noFill/>
          </a:ln>
        </p:spPr>
      </p:pic>
      <p:pic>
        <p:nvPicPr>
          <p:cNvPr id="55" name="Google Shape;55;g1efd191b55a_0_0"/>
          <p:cNvPicPr preferRelativeResize="0"/>
          <p:nvPr/>
        </p:nvPicPr>
        <p:blipFill rotWithShape="1">
          <a:blip r:embed="rId4">
            <a:alphaModFix/>
          </a:blip>
          <a:srcRect b="21909" l="9561" r="11287" t="13888"/>
          <a:stretch/>
        </p:blipFill>
        <p:spPr>
          <a:xfrm>
            <a:off x="1781434" y="18396253"/>
            <a:ext cx="5963315" cy="2446248"/>
          </a:xfrm>
          <a:prstGeom prst="rect">
            <a:avLst/>
          </a:prstGeom>
          <a:noFill/>
          <a:ln>
            <a:noFill/>
          </a:ln>
        </p:spPr>
      </p:pic>
      <p:sp>
        <p:nvSpPr>
          <p:cNvPr id="56" name="Google Shape;56;g1efd191b55a_0_0"/>
          <p:cNvSpPr txBox="1"/>
          <p:nvPr/>
        </p:nvSpPr>
        <p:spPr>
          <a:xfrm>
            <a:off x="723800" y="3863700"/>
            <a:ext cx="10179900" cy="14173500"/>
          </a:xfrm>
          <a:prstGeom prst="rect">
            <a:avLst/>
          </a:prstGeom>
          <a:noFill/>
          <a:ln>
            <a:noFill/>
          </a:ln>
        </p:spPr>
        <p:txBody>
          <a:bodyPr anchorCtr="0" anchor="ctr" bIns="58500" lIns="58500" spcFirstLastPara="1" rIns="58500" wrap="square" tIns="58500">
            <a:noAutofit/>
          </a:bodyPr>
          <a:lstStyle/>
          <a:p>
            <a:pPr indent="0" lvl="0" marL="0" rtl="0" algn="just">
              <a:lnSpc>
                <a:spcPct val="100000"/>
              </a:lnSpc>
              <a:spcBef>
                <a:spcPts val="0"/>
              </a:spcBef>
              <a:spcAft>
                <a:spcPts val="0"/>
              </a:spcAft>
              <a:buClr>
                <a:schemeClr val="dk1"/>
              </a:buClr>
              <a:buSzPts val="1100"/>
              <a:buFont typeface="Arial"/>
              <a:buNone/>
            </a:pPr>
            <a:r>
              <a:rPr lang="en" sz="3600">
                <a:solidFill>
                  <a:schemeClr val="dk1"/>
                </a:solidFill>
                <a:highlight>
                  <a:srgbClr val="FFFFFF"/>
                </a:highlight>
                <a:latin typeface="Times New Roman"/>
                <a:ea typeface="Times New Roman"/>
                <a:cs typeface="Times New Roman"/>
                <a:sym typeface="Times New Roman"/>
              </a:rPr>
              <a:t>Vitamin D deficiency affected more than 15% of the worldwide population</a:t>
            </a:r>
            <a:r>
              <a:rPr lang="en" sz="3600">
                <a:solidFill>
                  <a:schemeClr val="dk1"/>
                </a:solidFill>
                <a:latin typeface="Times New Roman"/>
                <a:ea typeface="Times New Roman"/>
                <a:cs typeface="Times New Roman"/>
                <a:sym typeface="Times New Roman"/>
              </a:rPr>
              <a:t> from 2000 to 2022. Vitamin D deficiency is often linked to a wide range of chronic conditions such as osteoporosis, muscle weakness, and fatigue.  Hardly any foods naturally produce adequate vitamin D concentrations and vitamin D supplements do not fully alleviate the symptoms of the deficiency. In recent years, scientists have used biofortification to enhance vitamin D levels in various vegetables such as tomatoes. Last year a team of WRA students proposed a CRISPR-based knockout method to produce vitamin D in Bell Peppers emulating a similar study done in tomatoes, which belong to the same </a:t>
            </a:r>
            <a:r>
              <a:rPr i="1" lang="en" sz="3600">
                <a:solidFill>
                  <a:schemeClr val="dk1"/>
                </a:solidFill>
                <a:highlight>
                  <a:srgbClr val="FFFFFF"/>
                </a:highlight>
                <a:latin typeface="Times New Roman"/>
                <a:ea typeface="Times New Roman"/>
                <a:cs typeface="Times New Roman"/>
                <a:sym typeface="Times New Roman"/>
              </a:rPr>
              <a:t>Solanaceae</a:t>
            </a:r>
            <a:r>
              <a:rPr lang="en" sz="3600">
                <a:solidFill>
                  <a:srgbClr val="444746"/>
                </a:solidFill>
                <a:highlight>
                  <a:srgbClr val="FFFFFF"/>
                </a:highlight>
                <a:latin typeface="Times New Roman"/>
                <a:ea typeface="Times New Roman"/>
                <a:cs typeface="Times New Roman"/>
                <a:sym typeface="Times New Roman"/>
              </a:rPr>
              <a:t> </a:t>
            </a:r>
            <a:r>
              <a:rPr lang="en" sz="3600">
                <a:solidFill>
                  <a:schemeClr val="dk1"/>
                </a:solidFill>
                <a:latin typeface="Times New Roman"/>
                <a:ea typeface="Times New Roman"/>
                <a:cs typeface="Times New Roman"/>
                <a:sym typeface="Times New Roman"/>
              </a:rPr>
              <a:t>family. Our team now has focused on the experimentation of the mentioned methods. We began by extracting the plasmid pHEE401E from the E. coli bacteria through the Qiagen plasmid minipreP. Our team also designed the gRNA targeting the 7-DR2 gene of bell peppers. Using Golden-gate cloning, the gRNA sequence is inserted into the pHEE401E plasmid. Three different bell pepper cultivars are used and grown in the lab to determine the vitamin D level before the CRISPR </a:t>
            </a:r>
            <a:r>
              <a:rPr lang="en" sz="3600">
                <a:solidFill>
                  <a:schemeClr val="dk1"/>
                </a:solidFill>
                <a:latin typeface="Times New Roman"/>
                <a:ea typeface="Times New Roman"/>
                <a:cs typeface="Times New Roman"/>
                <a:sym typeface="Times New Roman"/>
              </a:rPr>
              <a:t>knockout</a:t>
            </a:r>
            <a:r>
              <a:rPr lang="en" sz="3600">
                <a:solidFill>
                  <a:schemeClr val="dk1"/>
                </a:solidFill>
                <a:latin typeface="Times New Roman"/>
                <a:ea typeface="Times New Roman"/>
                <a:cs typeface="Times New Roman"/>
                <a:sym typeface="Times New Roman"/>
              </a:rPr>
              <a:t> experiment. Finally, a Vitamin D ELISA kit is used to quantify  vitamin D levels in the fruit of bell peppers.</a:t>
            </a:r>
            <a:endParaRPr i="0" sz="3600" u="none" cap="none" strike="noStrike">
              <a:solidFill>
                <a:srgbClr val="000000"/>
              </a:solidFill>
              <a:latin typeface="Times New Roman"/>
              <a:ea typeface="Times New Roman"/>
              <a:cs typeface="Times New Roman"/>
              <a:sym typeface="Times New Roman"/>
            </a:endParaRPr>
          </a:p>
        </p:txBody>
      </p:sp>
      <p:sp>
        <p:nvSpPr>
          <p:cNvPr id="57" name="Google Shape;57;g1efd191b55a_0_0"/>
          <p:cNvSpPr txBox="1"/>
          <p:nvPr/>
        </p:nvSpPr>
        <p:spPr>
          <a:xfrm>
            <a:off x="10903698" y="0"/>
            <a:ext cx="15656017" cy="2529016"/>
          </a:xfrm>
          <a:prstGeom prst="rect">
            <a:avLst/>
          </a:prstGeom>
          <a:noFill/>
          <a:ln>
            <a:noFill/>
          </a:ln>
        </p:spPr>
        <p:txBody>
          <a:bodyPr anchorCtr="0" anchor="ctr" bIns="58500" lIns="58500" spcFirstLastPara="1" rIns="58500" wrap="square" tIns="58500">
            <a:noAutofit/>
          </a:bodyPr>
          <a:lstStyle/>
          <a:p>
            <a:pPr indent="0" lvl="0" marL="0" rtl="0" algn="ctr">
              <a:spcBef>
                <a:spcPts val="0"/>
              </a:spcBef>
              <a:spcAft>
                <a:spcPts val="0"/>
              </a:spcAft>
              <a:buClr>
                <a:schemeClr val="dk1"/>
              </a:buClr>
              <a:buSzPts val="2000"/>
              <a:buFont typeface="Arial"/>
              <a:buNone/>
            </a:pPr>
            <a:r>
              <a:rPr b="1" lang="en" sz="4000">
                <a:solidFill>
                  <a:srgbClr val="0D0D0D"/>
                </a:solidFill>
                <a:latin typeface="Roboto"/>
                <a:ea typeface="Roboto"/>
                <a:cs typeface="Roboto"/>
                <a:sym typeface="Roboto"/>
              </a:rPr>
              <a:t>Nature's Dose of Sunshine: Engineering Vitamin D in Peppers</a:t>
            </a:r>
            <a:endParaRPr b="1" i="0" sz="4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600"/>
              <a:t>Junning Hu, Fernando Bermudez</a:t>
            </a:r>
            <a:r>
              <a:rPr b="0" i="0" lang="en" sz="3600" u="none" cap="none" strike="noStrike">
                <a:solidFill>
                  <a:srgbClr val="000000"/>
                </a:solidFill>
                <a:latin typeface="Arial"/>
                <a:ea typeface="Arial"/>
                <a:cs typeface="Arial"/>
                <a:sym typeface="Arial"/>
              </a:rPr>
              <a:t>, </a:t>
            </a:r>
            <a:r>
              <a:rPr lang="en" sz="3600"/>
              <a:t>Beth Pethel</a:t>
            </a:r>
            <a:r>
              <a:rPr b="0" i="0" lang="en" sz="3600" u="none" cap="none" strike="noStrike">
                <a:solidFill>
                  <a:srgbClr val="000000"/>
                </a:solidFill>
                <a:latin typeface="Arial"/>
                <a:ea typeface="Arial"/>
                <a:cs typeface="Arial"/>
                <a:sym typeface="Arial"/>
              </a:rPr>
              <a:t>, </a:t>
            </a:r>
            <a:r>
              <a:rPr lang="en" sz="3600"/>
              <a:t>Michael Stark</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600"/>
              <a:t>Western Reserve Academy, Hudson, OH, USA</a:t>
            </a:r>
            <a:endParaRPr b="0" i="0" sz="3600" u="none" cap="none" strike="noStrike">
              <a:solidFill>
                <a:srgbClr val="000000"/>
              </a:solidFill>
              <a:latin typeface="Arial"/>
              <a:ea typeface="Arial"/>
              <a:cs typeface="Arial"/>
              <a:sym typeface="Arial"/>
            </a:endParaRPr>
          </a:p>
        </p:txBody>
      </p:sp>
      <p:sp>
        <p:nvSpPr>
          <p:cNvPr id="58" name="Google Shape;58;g1efd191b55a_0_0"/>
          <p:cNvSpPr txBox="1"/>
          <p:nvPr/>
        </p:nvSpPr>
        <p:spPr>
          <a:xfrm>
            <a:off x="12297950" y="3674225"/>
            <a:ext cx="11449200" cy="5693400"/>
          </a:xfrm>
          <a:prstGeom prst="rect">
            <a:avLst/>
          </a:prstGeom>
          <a:noFill/>
          <a:ln>
            <a:noFill/>
          </a:ln>
        </p:spPr>
        <p:txBody>
          <a:bodyPr anchorCtr="0" anchor="ctr" bIns="58500" lIns="58500" spcFirstLastPara="1" rIns="58500" wrap="square" tIns="58500">
            <a:noAutofit/>
          </a:bodyPr>
          <a:lstStyle/>
          <a:p>
            <a:pPr indent="-457200" lvl="0" marL="457200" rtl="0" algn="just">
              <a:lnSpc>
                <a:spcPct val="100000"/>
              </a:lnSpc>
              <a:spcBef>
                <a:spcPts val="0"/>
              </a:spcBef>
              <a:spcAft>
                <a:spcPts val="0"/>
              </a:spcAft>
              <a:buClr>
                <a:schemeClr val="dk1"/>
              </a:buClr>
              <a:buSzPts val="3600"/>
              <a:buFont typeface="Times New Roman"/>
              <a:buChar char="●"/>
            </a:pPr>
            <a:r>
              <a:rPr lang="en" sz="3600">
                <a:solidFill>
                  <a:schemeClr val="dk1"/>
                </a:solidFill>
                <a:latin typeface="Times New Roman"/>
                <a:ea typeface="Times New Roman"/>
                <a:cs typeface="Times New Roman"/>
                <a:sym typeface="Times New Roman"/>
              </a:rPr>
              <a:t>One billion people worldwide directly suffer from vitamin D deficiency, leading to conditions such as osteoporosis and muscle weakness.</a:t>
            </a:r>
            <a:endParaRPr sz="3600">
              <a:solidFill>
                <a:schemeClr val="dk1"/>
              </a:solidFill>
              <a:latin typeface="Times New Roman"/>
              <a:ea typeface="Times New Roman"/>
              <a:cs typeface="Times New Roman"/>
              <a:sym typeface="Times New Roman"/>
            </a:endParaRPr>
          </a:p>
          <a:p>
            <a:pPr indent="-457200" lvl="0" marL="457200" rtl="0" algn="just">
              <a:lnSpc>
                <a:spcPct val="100000"/>
              </a:lnSpc>
              <a:spcBef>
                <a:spcPts val="0"/>
              </a:spcBef>
              <a:spcAft>
                <a:spcPts val="0"/>
              </a:spcAft>
              <a:buClr>
                <a:schemeClr val="dk1"/>
              </a:buClr>
              <a:buSzPts val="3600"/>
              <a:buFont typeface="Times New Roman"/>
              <a:buChar char="●"/>
            </a:pPr>
            <a:r>
              <a:rPr lang="en" sz="3600">
                <a:solidFill>
                  <a:schemeClr val="dk1"/>
                </a:solidFill>
                <a:latin typeface="Times New Roman"/>
                <a:ea typeface="Times New Roman"/>
                <a:cs typeface="Times New Roman"/>
                <a:sym typeface="Times New Roman"/>
              </a:rPr>
              <a:t>Despite widespread use, vitamin D supplements have shown little effectiveness in preventing deficiency symptoms.</a:t>
            </a:r>
            <a:endParaRPr sz="3600">
              <a:solidFill>
                <a:schemeClr val="dk1"/>
              </a:solidFill>
              <a:latin typeface="Times New Roman"/>
              <a:ea typeface="Times New Roman"/>
              <a:cs typeface="Times New Roman"/>
              <a:sym typeface="Times New Roman"/>
            </a:endParaRPr>
          </a:p>
          <a:p>
            <a:pPr indent="-457200" lvl="0" marL="457200" rtl="0" algn="just">
              <a:lnSpc>
                <a:spcPct val="100000"/>
              </a:lnSpc>
              <a:spcBef>
                <a:spcPts val="0"/>
              </a:spcBef>
              <a:spcAft>
                <a:spcPts val="0"/>
              </a:spcAft>
              <a:buClr>
                <a:schemeClr val="dk1"/>
              </a:buClr>
              <a:buSzPts val="3600"/>
              <a:buFont typeface="Times New Roman"/>
              <a:buChar char="●"/>
            </a:pPr>
            <a:r>
              <a:rPr lang="en" sz="3600">
                <a:solidFill>
                  <a:schemeClr val="dk1"/>
                </a:solidFill>
                <a:latin typeface="Times New Roman"/>
                <a:ea typeface="Times New Roman"/>
                <a:cs typeface="Times New Roman"/>
                <a:sym typeface="Times New Roman"/>
              </a:rPr>
              <a:t>Scientists turned to biofortification, and have successfully increased vitamin D levels in tomatoes using CRISPR-</a:t>
            </a:r>
            <a:r>
              <a:rPr lang="en" sz="3600">
                <a:solidFill>
                  <a:schemeClr val="dk1"/>
                </a:solidFill>
                <a:latin typeface="Times New Roman"/>
                <a:ea typeface="Times New Roman"/>
                <a:cs typeface="Times New Roman"/>
                <a:sym typeface="Times New Roman"/>
              </a:rPr>
              <a:t>Cas9</a:t>
            </a:r>
            <a:r>
              <a:rPr lang="en" sz="3600">
                <a:solidFill>
                  <a:schemeClr val="dk1"/>
                </a:solidFill>
                <a:latin typeface="Times New Roman"/>
                <a:ea typeface="Times New Roman"/>
                <a:cs typeface="Times New Roman"/>
                <a:sym typeface="Times New Roman"/>
              </a:rPr>
              <a:t> technology in order to modify the 7-DHC precursor.</a:t>
            </a:r>
            <a:endParaRPr sz="3600">
              <a:solidFill>
                <a:schemeClr val="dk1"/>
              </a:solidFill>
              <a:latin typeface="Times New Roman"/>
              <a:ea typeface="Times New Roman"/>
              <a:cs typeface="Times New Roman"/>
              <a:sym typeface="Times New Roman"/>
            </a:endParaRPr>
          </a:p>
        </p:txBody>
      </p:sp>
      <p:pic>
        <p:nvPicPr>
          <p:cNvPr id="59" name="Google Shape;59;g1efd191b55a_0_0"/>
          <p:cNvPicPr preferRelativeResize="0"/>
          <p:nvPr/>
        </p:nvPicPr>
        <p:blipFill rotWithShape="1">
          <a:blip r:embed="rId5">
            <a:alphaModFix/>
          </a:blip>
          <a:srcRect b="-9660" l="0" r="0" t="0"/>
          <a:stretch/>
        </p:blipFill>
        <p:spPr>
          <a:xfrm>
            <a:off x="1050503" y="-141806"/>
            <a:ext cx="7090607" cy="2789978"/>
          </a:xfrm>
          <a:prstGeom prst="rect">
            <a:avLst/>
          </a:prstGeom>
          <a:noFill/>
          <a:ln>
            <a:noFill/>
          </a:ln>
        </p:spPr>
      </p:pic>
      <p:pic>
        <p:nvPicPr>
          <p:cNvPr id="60" name="Google Shape;60;g1efd191b55a_0_0"/>
          <p:cNvPicPr preferRelativeResize="0"/>
          <p:nvPr/>
        </p:nvPicPr>
        <p:blipFill rotWithShape="1">
          <a:blip r:embed="rId6">
            <a:alphaModFix/>
          </a:blip>
          <a:srcRect b="0" l="0" r="0" t="0"/>
          <a:stretch/>
        </p:blipFill>
        <p:spPr>
          <a:xfrm>
            <a:off x="15983316" y="18756850"/>
            <a:ext cx="3678297" cy="1792600"/>
          </a:xfrm>
          <a:prstGeom prst="rect">
            <a:avLst/>
          </a:prstGeom>
          <a:noFill/>
          <a:ln>
            <a:noFill/>
          </a:ln>
        </p:spPr>
      </p:pic>
      <p:pic>
        <p:nvPicPr>
          <p:cNvPr id="61" name="Google Shape;61;g1efd191b55a_0_0"/>
          <p:cNvPicPr preferRelativeResize="0"/>
          <p:nvPr/>
        </p:nvPicPr>
        <p:blipFill rotWithShape="1">
          <a:blip r:embed="rId7">
            <a:alphaModFix/>
          </a:blip>
          <a:srcRect b="0" l="0" r="0" t="0"/>
          <a:stretch/>
        </p:blipFill>
        <p:spPr>
          <a:xfrm>
            <a:off x="21690171" y="18851801"/>
            <a:ext cx="4192620" cy="1653309"/>
          </a:xfrm>
          <a:prstGeom prst="rect">
            <a:avLst/>
          </a:prstGeom>
          <a:noFill/>
          <a:ln>
            <a:noFill/>
          </a:ln>
        </p:spPr>
      </p:pic>
      <p:pic>
        <p:nvPicPr>
          <p:cNvPr id="62" name="Google Shape;62;g1efd191b55a_0_0"/>
          <p:cNvPicPr preferRelativeResize="0"/>
          <p:nvPr/>
        </p:nvPicPr>
        <p:blipFill rotWithShape="1">
          <a:blip r:embed="rId8">
            <a:alphaModFix/>
          </a:blip>
          <a:srcRect b="0" l="0" r="0" t="0"/>
          <a:stretch/>
        </p:blipFill>
        <p:spPr>
          <a:xfrm>
            <a:off x="8974352" y="18992903"/>
            <a:ext cx="5524448" cy="1792600"/>
          </a:xfrm>
          <a:prstGeom prst="rect">
            <a:avLst/>
          </a:prstGeom>
          <a:noFill/>
          <a:ln>
            <a:noFill/>
          </a:ln>
        </p:spPr>
      </p:pic>
      <p:pic>
        <p:nvPicPr>
          <p:cNvPr id="63" name="Google Shape;63;g1efd191b55a_0_0"/>
          <p:cNvPicPr preferRelativeResize="0"/>
          <p:nvPr/>
        </p:nvPicPr>
        <p:blipFill rotWithShape="1">
          <a:blip r:embed="rId9">
            <a:alphaModFix/>
          </a:blip>
          <a:srcRect b="0" l="0" r="0" t="0"/>
          <a:stretch/>
        </p:blipFill>
        <p:spPr>
          <a:xfrm>
            <a:off x="31578142" y="18851801"/>
            <a:ext cx="3925125" cy="1843210"/>
          </a:xfrm>
          <a:prstGeom prst="rect">
            <a:avLst/>
          </a:prstGeom>
          <a:noFill/>
          <a:ln>
            <a:noFill/>
          </a:ln>
        </p:spPr>
      </p:pic>
      <p:pic>
        <p:nvPicPr>
          <p:cNvPr id="64" name="Google Shape;64;g1efd191b55a_0_0"/>
          <p:cNvPicPr preferRelativeResize="0"/>
          <p:nvPr/>
        </p:nvPicPr>
        <p:blipFill rotWithShape="1">
          <a:blip r:embed="rId10">
            <a:alphaModFix/>
          </a:blip>
          <a:srcRect b="0" l="0" r="0" t="0"/>
          <a:stretch/>
        </p:blipFill>
        <p:spPr>
          <a:xfrm>
            <a:off x="30836252" y="577718"/>
            <a:ext cx="5270308" cy="950342"/>
          </a:xfrm>
          <a:prstGeom prst="rect">
            <a:avLst/>
          </a:prstGeom>
          <a:noFill/>
          <a:ln>
            <a:noFill/>
          </a:ln>
        </p:spPr>
      </p:pic>
      <p:pic>
        <p:nvPicPr>
          <p:cNvPr id="65" name="Google Shape;65;g1efd191b55a_0_0"/>
          <p:cNvPicPr preferRelativeResize="0"/>
          <p:nvPr/>
        </p:nvPicPr>
        <p:blipFill rotWithShape="1">
          <a:blip r:embed="rId11">
            <a:alphaModFix/>
          </a:blip>
          <a:srcRect b="0" l="0" r="0" t="0"/>
          <a:stretch/>
        </p:blipFill>
        <p:spPr>
          <a:xfrm>
            <a:off x="27812059" y="18756850"/>
            <a:ext cx="1836814" cy="1843210"/>
          </a:xfrm>
          <a:prstGeom prst="rect">
            <a:avLst/>
          </a:prstGeom>
          <a:noFill/>
          <a:ln>
            <a:noFill/>
          </a:ln>
        </p:spPr>
      </p:pic>
      <p:sp>
        <p:nvSpPr>
          <p:cNvPr id="66" name="Google Shape;66;g1efd191b55a_0_0"/>
          <p:cNvSpPr/>
          <p:nvPr/>
        </p:nvSpPr>
        <p:spPr>
          <a:xfrm>
            <a:off x="611000" y="2648375"/>
            <a:ext cx="10179900" cy="8061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Abstract</a:t>
            </a:r>
            <a:endParaRPr b="1" sz="4000"/>
          </a:p>
        </p:txBody>
      </p:sp>
      <p:sp>
        <p:nvSpPr>
          <p:cNvPr id="67" name="Google Shape;67;g1efd191b55a_0_0"/>
          <p:cNvSpPr/>
          <p:nvPr/>
        </p:nvSpPr>
        <p:spPr>
          <a:xfrm>
            <a:off x="12760650" y="2648375"/>
            <a:ext cx="23346000" cy="8061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Background Information</a:t>
            </a:r>
            <a:endParaRPr b="1" sz="4000"/>
          </a:p>
        </p:txBody>
      </p:sp>
      <p:cxnSp>
        <p:nvCxnSpPr>
          <p:cNvPr id="68" name="Google Shape;68;g1efd191b55a_0_0"/>
          <p:cNvCxnSpPr/>
          <p:nvPr/>
        </p:nvCxnSpPr>
        <p:spPr>
          <a:xfrm>
            <a:off x="11889825" y="2693275"/>
            <a:ext cx="0" cy="15568500"/>
          </a:xfrm>
          <a:prstGeom prst="straightConnector1">
            <a:avLst/>
          </a:prstGeom>
          <a:noFill/>
          <a:ln cap="flat" cmpd="sng" w="38100">
            <a:solidFill>
              <a:schemeClr val="dk1"/>
            </a:solidFill>
            <a:prstDash val="solid"/>
            <a:round/>
            <a:headEnd len="med" w="med" type="none"/>
            <a:tailEnd len="med" w="med" type="none"/>
          </a:ln>
        </p:spPr>
      </p:cxnSp>
      <p:cxnSp>
        <p:nvCxnSpPr>
          <p:cNvPr id="69" name="Google Shape;69;g1efd191b55a_0_0"/>
          <p:cNvCxnSpPr/>
          <p:nvPr/>
        </p:nvCxnSpPr>
        <p:spPr>
          <a:xfrm>
            <a:off x="24239475" y="3974225"/>
            <a:ext cx="0" cy="14287500"/>
          </a:xfrm>
          <a:prstGeom prst="straightConnector1">
            <a:avLst/>
          </a:prstGeom>
          <a:noFill/>
          <a:ln cap="flat" cmpd="sng" w="38100">
            <a:solidFill>
              <a:schemeClr val="dk1"/>
            </a:solidFill>
            <a:prstDash val="solid"/>
            <a:round/>
            <a:headEnd len="med" w="med" type="none"/>
            <a:tailEnd len="med" w="med" type="none"/>
          </a:ln>
        </p:spPr>
      </p:cxnSp>
      <p:sp>
        <p:nvSpPr>
          <p:cNvPr id="70" name="Google Shape;70;g1efd191b55a_0_0"/>
          <p:cNvSpPr txBox="1"/>
          <p:nvPr/>
        </p:nvSpPr>
        <p:spPr>
          <a:xfrm>
            <a:off x="24811550" y="3711300"/>
            <a:ext cx="11112900" cy="9585300"/>
          </a:xfrm>
          <a:prstGeom prst="rect">
            <a:avLst/>
          </a:prstGeom>
          <a:noFill/>
          <a:ln>
            <a:noFill/>
          </a:ln>
        </p:spPr>
        <p:txBody>
          <a:bodyPr anchorCtr="0" anchor="ctr" bIns="91425" lIns="91425" spcFirstLastPara="1" rIns="91425" wrap="square" tIns="91425">
            <a:noAutofit/>
          </a:bodyPr>
          <a:lstStyle/>
          <a:p>
            <a:pPr indent="-457200" lvl="0" marL="457200" rtl="0" algn="just">
              <a:spcBef>
                <a:spcPts val="0"/>
              </a:spcBef>
              <a:spcAft>
                <a:spcPts val="0"/>
              </a:spcAft>
              <a:buClr>
                <a:schemeClr val="dk1"/>
              </a:buClr>
              <a:buSzPts val="3600"/>
              <a:buFont typeface="Times New Roman"/>
              <a:buChar char="●"/>
            </a:pPr>
            <a:r>
              <a:rPr lang="en" sz="3600">
                <a:solidFill>
                  <a:schemeClr val="dk1"/>
                </a:solidFill>
                <a:latin typeface="Times New Roman"/>
                <a:ea typeface="Times New Roman"/>
                <a:cs typeface="Times New Roman"/>
                <a:sym typeface="Times New Roman"/>
              </a:rPr>
              <a:t>The design utilizes the previously mentioned technique to insert the CRISPR-Cas9 and sgRNA expressing plasmid into bell peppers, which aims to accumulate 7-DHC by downregulating the 7-DR2 enzyme. This will potentially increase the vitamin D concentrations in the pepper.</a:t>
            </a:r>
            <a:endParaRPr sz="3600">
              <a:solidFill>
                <a:schemeClr val="dk1"/>
              </a:solidFill>
              <a:latin typeface="Times New Roman"/>
              <a:ea typeface="Times New Roman"/>
              <a:cs typeface="Times New Roman"/>
              <a:sym typeface="Times New Roman"/>
            </a:endParaRPr>
          </a:p>
          <a:p>
            <a:pPr indent="-457200" lvl="0" marL="457200" rtl="0" algn="just">
              <a:spcBef>
                <a:spcPts val="0"/>
              </a:spcBef>
              <a:spcAft>
                <a:spcPts val="0"/>
              </a:spcAft>
              <a:buClr>
                <a:schemeClr val="dk1"/>
              </a:buClr>
              <a:buSzPts val="3600"/>
              <a:buFont typeface="Times New Roman"/>
              <a:buChar char="●"/>
            </a:pPr>
            <a:r>
              <a:rPr lang="en" sz="3600">
                <a:solidFill>
                  <a:schemeClr val="dk1"/>
                </a:solidFill>
                <a:latin typeface="Times New Roman"/>
                <a:ea typeface="Times New Roman"/>
                <a:cs typeface="Times New Roman"/>
                <a:sym typeface="Times New Roman"/>
              </a:rPr>
              <a:t>Three different bell pepper cultivars have been chosen to assess the CRISPR knockout efficiency on vitamin D levels using an ELISA kit.</a:t>
            </a:r>
            <a:endParaRPr sz="3600">
              <a:solidFill>
                <a:schemeClr val="dk1"/>
              </a:solidFill>
              <a:latin typeface="Times New Roman"/>
              <a:ea typeface="Times New Roman"/>
              <a:cs typeface="Times New Roman"/>
              <a:sym typeface="Times New Roman"/>
            </a:endParaRPr>
          </a:p>
          <a:p>
            <a:pPr indent="-457200" lvl="0" marL="457200" rtl="0" algn="just">
              <a:spcBef>
                <a:spcPts val="0"/>
              </a:spcBef>
              <a:spcAft>
                <a:spcPts val="0"/>
              </a:spcAft>
              <a:buClr>
                <a:schemeClr val="dk1"/>
              </a:buClr>
              <a:buSzPts val="3600"/>
              <a:buFont typeface="Times New Roman"/>
              <a:buChar char="●"/>
            </a:pPr>
            <a:r>
              <a:rPr lang="en" sz="3600">
                <a:solidFill>
                  <a:schemeClr val="dk1"/>
                </a:solidFill>
                <a:latin typeface="Times New Roman"/>
                <a:ea typeface="Times New Roman"/>
                <a:cs typeface="Times New Roman"/>
                <a:sym typeface="Times New Roman"/>
              </a:rPr>
              <a:t>Bell peppers, being widely produced and consumed and part of the same family as tomatoes, offer a promising candidate for biofortification to combat vitamin D deficiency. </a:t>
            </a:r>
            <a:endParaRPr sz="3600">
              <a:solidFill>
                <a:schemeClr val="dk1"/>
              </a:solidFill>
              <a:latin typeface="Times New Roman"/>
              <a:ea typeface="Times New Roman"/>
              <a:cs typeface="Times New Roman"/>
              <a:sym typeface="Times New Roman"/>
            </a:endParaRPr>
          </a:p>
          <a:p>
            <a:pPr indent="-457200" lvl="0" marL="457200" rtl="0" algn="just">
              <a:spcBef>
                <a:spcPts val="0"/>
              </a:spcBef>
              <a:spcAft>
                <a:spcPts val="0"/>
              </a:spcAft>
              <a:buClr>
                <a:schemeClr val="dk1"/>
              </a:buClr>
              <a:buSzPts val="3600"/>
              <a:buFont typeface="Times New Roman"/>
              <a:buChar char="●"/>
            </a:pPr>
            <a:r>
              <a:rPr lang="en" sz="3600">
                <a:solidFill>
                  <a:schemeClr val="dk1"/>
                </a:solidFill>
                <a:latin typeface="Times New Roman"/>
                <a:ea typeface="Times New Roman"/>
                <a:cs typeface="Times New Roman"/>
                <a:sym typeface="Times New Roman"/>
              </a:rPr>
              <a:t>The steroidal glycoalkaloid synthesis pathway in bell peppers can be used to increase vitamin D levels through CRISPR-Cas9 technology by knocking out the 7-DR2 gene.</a:t>
            </a:r>
            <a:endParaRPr sz="3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3600">
              <a:solidFill>
                <a:schemeClr val="dk2"/>
              </a:solidFill>
            </a:endParaRPr>
          </a:p>
        </p:txBody>
      </p:sp>
      <p:pic>
        <p:nvPicPr>
          <p:cNvPr id="71" name="Google Shape;71;g1efd191b55a_0_0"/>
          <p:cNvPicPr preferRelativeResize="0"/>
          <p:nvPr/>
        </p:nvPicPr>
        <p:blipFill rotWithShape="1">
          <a:blip r:embed="rId12">
            <a:alphaModFix/>
          </a:blip>
          <a:srcRect b="7117" l="10808" r="19948" t="3010"/>
          <a:stretch/>
        </p:blipFill>
        <p:spPr>
          <a:xfrm>
            <a:off x="12974688" y="9587365"/>
            <a:ext cx="10179900" cy="7019710"/>
          </a:xfrm>
          <a:prstGeom prst="rect">
            <a:avLst/>
          </a:prstGeom>
          <a:noFill/>
          <a:ln>
            <a:noFill/>
          </a:ln>
        </p:spPr>
      </p:pic>
      <p:sp>
        <p:nvSpPr>
          <p:cNvPr id="72" name="Google Shape;72;g1efd191b55a_0_0"/>
          <p:cNvSpPr txBox="1"/>
          <p:nvPr/>
        </p:nvSpPr>
        <p:spPr>
          <a:xfrm>
            <a:off x="12481638" y="16607075"/>
            <a:ext cx="10179900" cy="806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3600">
                <a:solidFill>
                  <a:srgbClr val="111111"/>
                </a:solidFill>
              </a:rPr>
              <a:t>Figure 1. Sunlight turns Vitamin D precursor 7-DHC into  Vitamin D</a:t>
            </a:r>
            <a:endParaRPr sz="7300">
              <a:solidFill>
                <a:schemeClr val="dk2"/>
              </a:solidFill>
            </a:endParaRPr>
          </a:p>
        </p:txBody>
      </p:sp>
      <p:sp>
        <p:nvSpPr>
          <p:cNvPr id="73" name="Google Shape;73;g1efd191b55a_0_0"/>
          <p:cNvSpPr txBox="1"/>
          <p:nvPr/>
        </p:nvSpPr>
        <p:spPr>
          <a:xfrm>
            <a:off x="25544500" y="17455625"/>
            <a:ext cx="9035100" cy="806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3600">
                <a:solidFill>
                  <a:srgbClr val="111111"/>
                </a:solidFill>
              </a:rPr>
              <a:t>Figure 2. Sandwich Elisa </a:t>
            </a:r>
            <a:r>
              <a:rPr lang="en" sz="3600">
                <a:solidFill>
                  <a:srgbClr val="111111"/>
                </a:solidFill>
              </a:rPr>
              <a:t>Schematic</a:t>
            </a:r>
            <a:endParaRPr sz="73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7" name="Shape 77"/>
        <p:cNvGrpSpPr/>
        <p:nvPr/>
      </p:nvGrpSpPr>
      <p:grpSpPr>
        <a:xfrm>
          <a:off x="0" y="0"/>
          <a:ext cx="0" cy="0"/>
          <a:chOff x="0" y="0"/>
          <a:chExt cx="0" cy="0"/>
        </a:xfrm>
      </p:grpSpPr>
      <p:pic>
        <p:nvPicPr>
          <p:cNvPr id="78" name="Google Shape;78;g26a5e2525c9_0_0"/>
          <p:cNvPicPr preferRelativeResize="0"/>
          <p:nvPr/>
        </p:nvPicPr>
        <p:blipFill rotWithShape="1">
          <a:blip r:embed="rId3">
            <a:alphaModFix/>
          </a:blip>
          <a:srcRect b="21911" l="9561" r="11287" t="13886"/>
          <a:stretch/>
        </p:blipFill>
        <p:spPr>
          <a:xfrm>
            <a:off x="1781434" y="18396253"/>
            <a:ext cx="5963313" cy="2446248"/>
          </a:xfrm>
          <a:prstGeom prst="rect">
            <a:avLst/>
          </a:prstGeom>
          <a:noFill/>
          <a:ln>
            <a:noFill/>
          </a:ln>
        </p:spPr>
      </p:pic>
      <p:sp>
        <p:nvSpPr>
          <p:cNvPr id="79" name="Google Shape;79;g26a5e2525c9_0_0"/>
          <p:cNvSpPr txBox="1"/>
          <p:nvPr/>
        </p:nvSpPr>
        <p:spPr>
          <a:xfrm>
            <a:off x="10903698" y="0"/>
            <a:ext cx="15656100" cy="2529000"/>
          </a:xfrm>
          <a:prstGeom prst="rect">
            <a:avLst/>
          </a:prstGeom>
          <a:noFill/>
          <a:ln>
            <a:noFill/>
          </a:ln>
        </p:spPr>
        <p:txBody>
          <a:bodyPr anchorCtr="0" anchor="ctr" bIns="58500" lIns="58500" spcFirstLastPara="1" rIns="58500" wrap="square" tIns="58500">
            <a:noAutofit/>
          </a:bodyPr>
          <a:lstStyle/>
          <a:p>
            <a:pPr indent="0" lvl="0" marL="0" rtl="0" algn="ctr">
              <a:spcBef>
                <a:spcPts val="0"/>
              </a:spcBef>
              <a:spcAft>
                <a:spcPts val="0"/>
              </a:spcAft>
              <a:buClr>
                <a:schemeClr val="dk1"/>
              </a:buClr>
              <a:buSzPts val="2000"/>
              <a:buFont typeface="Arial"/>
              <a:buNone/>
            </a:pPr>
            <a:r>
              <a:rPr b="1" lang="en" sz="4000">
                <a:solidFill>
                  <a:srgbClr val="0D0D0D"/>
                </a:solidFill>
                <a:latin typeface="Roboto"/>
                <a:ea typeface="Roboto"/>
                <a:cs typeface="Roboto"/>
                <a:sym typeface="Roboto"/>
              </a:rPr>
              <a:t>Nature's Dose of Sunshine: Engineering Vitamin D in Peppers</a:t>
            </a:r>
            <a:endParaRPr b="1" i="0" sz="4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600"/>
              <a:t>Junning Hu, Fernando Bermudez</a:t>
            </a:r>
            <a:r>
              <a:rPr b="0" i="0" lang="en" sz="3600" u="none" cap="none" strike="noStrike">
                <a:solidFill>
                  <a:srgbClr val="000000"/>
                </a:solidFill>
                <a:latin typeface="Arial"/>
                <a:ea typeface="Arial"/>
                <a:cs typeface="Arial"/>
                <a:sym typeface="Arial"/>
              </a:rPr>
              <a:t>, </a:t>
            </a:r>
            <a:r>
              <a:rPr lang="en" sz="3600"/>
              <a:t>Beth Pethel</a:t>
            </a:r>
            <a:r>
              <a:rPr b="0" i="0" lang="en" sz="3600" u="none" cap="none" strike="noStrike">
                <a:solidFill>
                  <a:srgbClr val="000000"/>
                </a:solidFill>
                <a:latin typeface="Arial"/>
                <a:ea typeface="Arial"/>
                <a:cs typeface="Arial"/>
                <a:sym typeface="Arial"/>
              </a:rPr>
              <a:t>, </a:t>
            </a:r>
            <a:r>
              <a:rPr lang="en" sz="3600"/>
              <a:t>Michael Stark</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600"/>
              <a:t>Western Reserve Academy, Hudson, OH, USA</a:t>
            </a:r>
            <a:endParaRPr b="0" i="0" sz="3600" u="none" cap="none" strike="noStrike">
              <a:solidFill>
                <a:srgbClr val="000000"/>
              </a:solidFill>
              <a:latin typeface="Arial"/>
              <a:ea typeface="Arial"/>
              <a:cs typeface="Arial"/>
              <a:sym typeface="Arial"/>
            </a:endParaRPr>
          </a:p>
        </p:txBody>
      </p:sp>
      <p:sp>
        <p:nvSpPr>
          <p:cNvPr id="80" name="Google Shape;80;g26a5e2525c9_0_0"/>
          <p:cNvSpPr txBox="1"/>
          <p:nvPr/>
        </p:nvSpPr>
        <p:spPr>
          <a:xfrm>
            <a:off x="24382350" y="7513121"/>
            <a:ext cx="11925900" cy="1449600"/>
          </a:xfrm>
          <a:prstGeom prst="rect">
            <a:avLst/>
          </a:prstGeom>
          <a:noFill/>
          <a:ln>
            <a:noFill/>
          </a:ln>
        </p:spPr>
        <p:txBody>
          <a:bodyPr anchorCtr="0" anchor="t" bIns="58500" lIns="58500" spcFirstLastPara="1" rIns="58500" wrap="square" tIns="58500">
            <a:noAutofit/>
          </a:bodyPr>
          <a:lstStyle/>
          <a:p>
            <a:pPr indent="0" lvl="0" marL="0" marR="0" rtl="0" algn="just">
              <a:lnSpc>
                <a:spcPct val="100000"/>
              </a:lnSpc>
              <a:spcBef>
                <a:spcPts val="0"/>
              </a:spcBef>
              <a:spcAft>
                <a:spcPts val="0"/>
              </a:spcAft>
              <a:buNone/>
            </a:pPr>
            <a:r>
              <a:rPr i="0" lang="en" sz="3600" u="none" cap="none" strike="noStrike">
                <a:solidFill>
                  <a:schemeClr val="dk1"/>
                </a:solidFill>
              </a:rPr>
              <a:t>We’d like to than</a:t>
            </a:r>
            <a:r>
              <a:rPr lang="en" sz="3600">
                <a:solidFill>
                  <a:schemeClr val="dk1"/>
                </a:solidFill>
              </a:rPr>
              <a:t>k our mentor Dr. Pethel, Mr. Stark, team members from last year: Jordanne Nichols, Marianna Jocas, Tanushree Patil, and Dylan Wu, Western Reserve Academy Department of Biology, and Biobuilder Foundation for making this project possible.</a:t>
            </a:r>
            <a:endParaRPr i="0" sz="3600" u="none" cap="none" strike="noStrike">
              <a:solidFill>
                <a:schemeClr val="dk1"/>
              </a:solidFill>
            </a:endParaRPr>
          </a:p>
        </p:txBody>
      </p:sp>
      <p:pic>
        <p:nvPicPr>
          <p:cNvPr id="81" name="Google Shape;81;g26a5e2525c9_0_0"/>
          <p:cNvPicPr preferRelativeResize="0"/>
          <p:nvPr/>
        </p:nvPicPr>
        <p:blipFill rotWithShape="1">
          <a:blip r:embed="rId4">
            <a:alphaModFix/>
          </a:blip>
          <a:srcRect b="-9661" l="0" r="0" t="0"/>
          <a:stretch/>
        </p:blipFill>
        <p:spPr>
          <a:xfrm>
            <a:off x="1050503" y="-141806"/>
            <a:ext cx="7090606" cy="2789977"/>
          </a:xfrm>
          <a:prstGeom prst="rect">
            <a:avLst/>
          </a:prstGeom>
          <a:noFill/>
          <a:ln>
            <a:noFill/>
          </a:ln>
        </p:spPr>
      </p:pic>
      <p:pic>
        <p:nvPicPr>
          <p:cNvPr id="82" name="Google Shape;82;g26a5e2525c9_0_0"/>
          <p:cNvPicPr preferRelativeResize="0"/>
          <p:nvPr/>
        </p:nvPicPr>
        <p:blipFill rotWithShape="1">
          <a:blip r:embed="rId5">
            <a:alphaModFix/>
          </a:blip>
          <a:srcRect b="0" l="0" r="0" t="0"/>
          <a:stretch/>
        </p:blipFill>
        <p:spPr>
          <a:xfrm>
            <a:off x="15983316" y="18756850"/>
            <a:ext cx="3678297" cy="1792600"/>
          </a:xfrm>
          <a:prstGeom prst="rect">
            <a:avLst/>
          </a:prstGeom>
          <a:noFill/>
          <a:ln>
            <a:noFill/>
          </a:ln>
        </p:spPr>
      </p:pic>
      <p:pic>
        <p:nvPicPr>
          <p:cNvPr id="83" name="Google Shape;83;g26a5e2525c9_0_0"/>
          <p:cNvPicPr preferRelativeResize="0"/>
          <p:nvPr/>
        </p:nvPicPr>
        <p:blipFill rotWithShape="1">
          <a:blip r:embed="rId6">
            <a:alphaModFix/>
          </a:blip>
          <a:srcRect b="0" l="0" r="0" t="0"/>
          <a:stretch/>
        </p:blipFill>
        <p:spPr>
          <a:xfrm>
            <a:off x="21690171" y="18851801"/>
            <a:ext cx="4192619" cy="1653309"/>
          </a:xfrm>
          <a:prstGeom prst="rect">
            <a:avLst/>
          </a:prstGeom>
          <a:noFill/>
          <a:ln>
            <a:noFill/>
          </a:ln>
        </p:spPr>
      </p:pic>
      <p:pic>
        <p:nvPicPr>
          <p:cNvPr id="84" name="Google Shape;84;g26a5e2525c9_0_0"/>
          <p:cNvPicPr preferRelativeResize="0"/>
          <p:nvPr/>
        </p:nvPicPr>
        <p:blipFill rotWithShape="1">
          <a:blip r:embed="rId7">
            <a:alphaModFix/>
          </a:blip>
          <a:srcRect b="0" l="0" r="0" t="0"/>
          <a:stretch/>
        </p:blipFill>
        <p:spPr>
          <a:xfrm>
            <a:off x="8974352" y="18992903"/>
            <a:ext cx="5524448" cy="1792600"/>
          </a:xfrm>
          <a:prstGeom prst="rect">
            <a:avLst/>
          </a:prstGeom>
          <a:noFill/>
          <a:ln>
            <a:noFill/>
          </a:ln>
        </p:spPr>
      </p:pic>
      <p:pic>
        <p:nvPicPr>
          <p:cNvPr id="85" name="Google Shape;85;g26a5e2525c9_0_0"/>
          <p:cNvPicPr preferRelativeResize="0"/>
          <p:nvPr/>
        </p:nvPicPr>
        <p:blipFill rotWithShape="1">
          <a:blip r:embed="rId8">
            <a:alphaModFix/>
          </a:blip>
          <a:srcRect b="0" l="0" r="0" t="0"/>
          <a:stretch/>
        </p:blipFill>
        <p:spPr>
          <a:xfrm>
            <a:off x="31578142" y="18851801"/>
            <a:ext cx="3925125" cy="1843210"/>
          </a:xfrm>
          <a:prstGeom prst="rect">
            <a:avLst/>
          </a:prstGeom>
          <a:noFill/>
          <a:ln>
            <a:noFill/>
          </a:ln>
        </p:spPr>
      </p:pic>
      <p:pic>
        <p:nvPicPr>
          <p:cNvPr id="86" name="Google Shape;86;g26a5e2525c9_0_0"/>
          <p:cNvPicPr preferRelativeResize="0"/>
          <p:nvPr/>
        </p:nvPicPr>
        <p:blipFill rotWithShape="1">
          <a:blip r:embed="rId9">
            <a:alphaModFix/>
          </a:blip>
          <a:srcRect b="0" l="0" r="0" t="0"/>
          <a:stretch/>
        </p:blipFill>
        <p:spPr>
          <a:xfrm>
            <a:off x="30836252" y="577718"/>
            <a:ext cx="5270308" cy="950342"/>
          </a:xfrm>
          <a:prstGeom prst="rect">
            <a:avLst/>
          </a:prstGeom>
          <a:noFill/>
          <a:ln>
            <a:noFill/>
          </a:ln>
        </p:spPr>
      </p:pic>
      <p:pic>
        <p:nvPicPr>
          <p:cNvPr id="87" name="Google Shape;87;g26a5e2525c9_0_0"/>
          <p:cNvPicPr preferRelativeResize="0"/>
          <p:nvPr/>
        </p:nvPicPr>
        <p:blipFill rotWithShape="1">
          <a:blip r:embed="rId10">
            <a:alphaModFix/>
          </a:blip>
          <a:srcRect b="0" l="0" r="0" t="0"/>
          <a:stretch/>
        </p:blipFill>
        <p:spPr>
          <a:xfrm>
            <a:off x="27812059" y="18756850"/>
            <a:ext cx="1836813" cy="1843209"/>
          </a:xfrm>
          <a:prstGeom prst="rect">
            <a:avLst/>
          </a:prstGeom>
          <a:noFill/>
          <a:ln>
            <a:noFill/>
          </a:ln>
        </p:spPr>
      </p:pic>
      <p:sp>
        <p:nvSpPr>
          <p:cNvPr id="88" name="Google Shape;88;g26a5e2525c9_0_0"/>
          <p:cNvSpPr/>
          <p:nvPr/>
        </p:nvSpPr>
        <p:spPr>
          <a:xfrm>
            <a:off x="12273575" y="11721675"/>
            <a:ext cx="11194800" cy="83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Team Content</a:t>
            </a:r>
            <a:endParaRPr b="1" sz="4000"/>
          </a:p>
        </p:txBody>
      </p:sp>
      <p:sp>
        <p:nvSpPr>
          <p:cNvPr id="89" name="Google Shape;89;g26a5e2525c9_0_0"/>
          <p:cNvSpPr/>
          <p:nvPr/>
        </p:nvSpPr>
        <p:spPr>
          <a:xfrm>
            <a:off x="24372975" y="2718263"/>
            <a:ext cx="11925900" cy="83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Future Development</a:t>
            </a:r>
            <a:endParaRPr b="1" sz="4000"/>
          </a:p>
        </p:txBody>
      </p:sp>
      <p:sp>
        <p:nvSpPr>
          <p:cNvPr id="90" name="Google Shape;90;g26a5e2525c9_0_0"/>
          <p:cNvSpPr/>
          <p:nvPr/>
        </p:nvSpPr>
        <p:spPr>
          <a:xfrm>
            <a:off x="24382350" y="6681200"/>
            <a:ext cx="11925900" cy="83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Acknowledgement</a:t>
            </a:r>
            <a:endParaRPr b="1" sz="4000"/>
          </a:p>
        </p:txBody>
      </p:sp>
      <p:sp>
        <p:nvSpPr>
          <p:cNvPr id="91" name="Google Shape;91;g26a5e2525c9_0_0"/>
          <p:cNvSpPr txBox="1"/>
          <p:nvPr/>
        </p:nvSpPr>
        <p:spPr>
          <a:xfrm>
            <a:off x="11908000" y="17462925"/>
            <a:ext cx="119259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100">
                <a:solidFill>
                  <a:srgbClr val="111111"/>
                </a:solidFill>
              </a:rPr>
              <a:t>Figure 3. Photo of Western Reserve Academy Pepper Alchemists</a:t>
            </a:r>
            <a:endParaRPr sz="3100">
              <a:solidFill>
                <a:srgbClr val="111111"/>
              </a:solidFill>
            </a:endParaRPr>
          </a:p>
          <a:p>
            <a:pPr indent="0" lvl="0" marL="0" rtl="0" algn="ctr">
              <a:spcBef>
                <a:spcPts val="0"/>
              </a:spcBef>
              <a:spcAft>
                <a:spcPts val="0"/>
              </a:spcAft>
              <a:buNone/>
            </a:pPr>
            <a:r>
              <a:rPr lang="en" sz="3100">
                <a:solidFill>
                  <a:srgbClr val="111111"/>
                </a:solidFill>
              </a:rPr>
              <a:t>Fernando Bermudez (Left) and Junning(David) Hu (right)</a:t>
            </a:r>
            <a:endParaRPr sz="3100">
              <a:solidFill>
                <a:srgbClr val="111111"/>
              </a:solidFill>
            </a:endParaRPr>
          </a:p>
          <a:p>
            <a:pPr indent="0" lvl="0" marL="0" rtl="0" algn="ctr">
              <a:spcBef>
                <a:spcPts val="0"/>
              </a:spcBef>
              <a:spcAft>
                <a:spcPts val="0"/>
              </a:spcAft>
              <a:buNone/>
            </a:pPr>
            <a:r>
              <a:t/>
            </a:r>
            <a:endParaRPr sz="3100">
              <a:solidFill>
                <a:srgbClr val="111111"/>
              </a:solidFill>
            </a:endParaRPr>
          </a:p>
          <a:p>
            <a:pPr indent="0" lvl="0" marL="0" rtl="0" algn="ctr">
              <a:spcBef>
                <a:spcPts val="0"/>
              </a:spcBef>
              <a:spcAft>
                <a:spcPts val="0"/>
              </a:spcAft>
              <a:buNone/>
            </a:pPr>
            <a:r>
              <a:t/>
            </a:r>
            <a:endParaRPr sz="3100">
              <a:solidFill>
                <a:srgbClr val="111111"/>
              </a:solidFill>
            </a:endParaRPr>
          </a:p>
        </p:txBody>
      </p:sp>
      <p:sp>
        <p:nvSpPr>
          <p:cNvPr id="92" name="Google Shape;92;g26a5e2525c9_0_0"/>
          <p:cNvSpPr txBox="1"/>
          <p:nvPr/>
        </p:nvSpPr>
        <p:spPr>
          <a:xfrm>
            <a:off x="24382350" y="3526312"/>
            <a:ext cx="11925900" cy="2157600"/>
          </a:xfrm>
          <a:prstGeom prst="rect">
            <a:avLst/>
          </a:prstGeom>
          <a:noFill/>
          <a:ln>
            <a:noFill/>
          </a:ln>
        </p:spPr>
        <p:txBody>
          <a:bodyPr anchorCtr="0" anchor="t" bIns="58500" lIns="58500" spcFirstLastPara="1" rIns="58500" wrap="square" tIns="58500">
            <a:noAutofit/>
          </a:bodyPr>
          <a:lstStyle/>
          <a:p>
            <a:pPr indent="-457200" lvl="0" marL="457200" marR="0" rtl="0" algn="l">
              <a:lnSpc>
                <a:spcPct val="100000"/>
              </a:lnSpc>
              <a:spcBef>
                <a:spcPts val="0"/>
              </a:spcBef>
              <a:spcAft>
                <a:spcPts val="0"/>
              </a:spcAft>
              <a:buSzPts val="3600"/>
              <a:buChar char="●"/>
            </a:pPr>
            <a:r>
              <a:rPr lang="en" sz="3600"/>
              <a:t>Perform Ethanol Precipitation to concentrate plasmid for future DNA cloning experiments</a:t>
            </a:r>
            <a:endParaRPr sz="3600"/>
          </a:p>
          <a:p>
            <a:pPr indent="-457200" lvl="0" marL="457200" marR="0" rtl="0" algn="l">
              <a:lnSpc>
                <a:spcPct val="100000"/>
              </a:lnSpc>
              <a:spcBef>
                <a:spcPts val="0"/>
              </a:spcBef>
              <a:spcAft>
                <a:spcPts val="0"/>
              </a:spcAft>
              <a:buSzPts val="3600"/>
              <a:buChar char="●"/>
            </a:pPr>
            <a:r>
              <a:rPr lang="en" sz="3600"/>
              <a:t>Extract Control sample of Bell Pepper plant to measure regular 7-DHC cholesterol concentration in the Bell Pepper.</a:t>
            </a:r>
            <a:endParaRPr sz="3600"/>
          </a:p>
        </p:txBody>
      </p:sp>
      <p:sp>
        <p:nvSpPr>
          <p:cNvPr id="93" name="Google Shape;93;g26a5e2525c9_0_0"/>
          <p:cNvSpPr txBox="1"/>
          <p:nvPr/>
        </p:nvSpPr>
        <p:spPr>
          <a:xfrm>
            <a:off x="12273550" y="7111788"/>
            <a:ext cx="11194800" cy="1653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3600">
                <a:solidFill>
                  <a:srgbClr val="111111"/>
                </a:solidFill>
              </a:rPr>
              <a:t>Figure 2. DNA cloning refers to the insertion of DNA sequence into the vector. In our study, we design the sgRNA that targets on the </a:t>
            </a:r>
            <a:r>
              <a:rPr i="1" lang="en" sz="3600">
                <a:solidFill>
                  <a:srgbClr val="111111"/>
                </a:solidFill>
              </a:rPr>
              <a:t>7-DR2</a:t>
            </a:r>
            <a:r>
              <a:rPr lang="en" sz="3600">
                <a:solidFill>
                  <a:srgbClr val="111111"/>
                </a:solidFill>
              </a:rPr>
              <a:t> gene of the bell pepper. Two 23bp-long complementary oligonucleotides are synthesized and combined with cutting side of BsaI enzyme on one end. Golden Gate Assembly is employed to insert the DNA sequence of sgRNA into the pHEE401E plasmid. </a:t>
            </a:r>
            <a:endParaRPr sz="3600">
              <a:solidFill>
                <a:schemeClr val="dk2"/>
              </a:solidFill>
            </a:endParaRPr>
          </a:p>
        </p:txBody>
      </p:sp>
      <p:cxnSp>
        <p:nvCxnSpPr>
          <p:cNvPr id="94" name="Google Shape;94;g26a5e2525c9_0_0"/>
          <p:cNvCxnSpPr/>
          <p:nvPr/>
        </p:nvCxnSpPr>
        <p:spPr>
          <a:xfrm flipH="1">
            <a:off x="11775775" y="4042500"/>
            <a:ext cx="40800" cy="13924200"/>
          </a:xfrm>
          <a:prstGeom prst="straightConnector1">
            <a:avLst/>
          </a:prstGeom>
          <a:noFill/>
          <a:ln cap="flat" cmpd="sng" w="38100">
            <a:solidFill>
              <a:schemeClr val="dk1"/>
            </a:solidFill>
            <a:prstDash val="solid"/>
            <a:round/>
            <a:headEnd len="med" w="med" type="none"/>
            <a:tailEnd len="med" w="med" type="none"/>
          </a:ln>
        </p:spPr>
      </p:cxnSp>
      <p:cxnSp>
        <p:nvCxnSpPr>
          <p:cNvPr id="95" name="Google Shape;95;g26a5e2525c9_0_0"/>
          <p:cNvCxnSpPr/>
          <p:nvPr/>
        </p:nvCxnSpPr>
        <p:spPr>
          <a:xfrm>
            <a:off x="23925350" y="2648375"/>
            <a:ext cx="0" cy="15318300"/>
          </a:xfrm>
          <a:prstGeom prst="straightConnector1">
            <a:avLst/>
          </a:prstGeom>
          <a:noFill/>
          <a:ln cap="flat" cmpd="sng" w="38100">
            <a:solidFill>
              <a:schemeClr val="dk1"/>
            </a:solidFill>
            <a:prstDash val="solid"/>
            <a:round/>
            <a:headEnd len="med" w="med" type="none"/>
            <a:tailEnd len="med" w="med" type="none"/>
          </a:ln>
        </p:spPr>
      </p:cxnSp>
      <p:pic>
        <p:nvPicPr>
          <p:cNvPr id="96" name="Google Shape;96;g26a5e2525c9_0_0"/>
          <p:cNvPicPr preferRelativeResize="0"/>
          <p:nvPr/>
        </p:nvPicPr>
        <p:blipFill rotWithShape="1">
          <a:blip r:embed="rId11">
            <a:alphaModFix/>
          </a:blip>
          <a:srcRect b="34897" l="0" r="0" t="20760"/>
          <a:stretch/>
        </p:blipFill>
        <p:spPr>
          <a:xfrm>
            <a:off x="12749575" y="12747925"/>
            <a:ext cx="10281523" cy="4715002"/>
          </a:xfrm>
          <a:prstGeom prst="rect">
            <a:avLst/>
          </a:prstGeom>
          <a:noFill/>
          <a:ln>
            <a:noFill/>
          </a:ln>
        </p:spPr>
      </p:pic>
      <p:pic>
        <p:nvPicPr>
          <p:cNvPr id="97" name="Google Shape;97;g26a5e2525c9_0_0"/>
          <p:cNvPicPr preferRelativeResize="0"/>
          <p:nvPr/>
        </p:nvPicPr>
        <p:blipFill rotWithShape="1">
          <a:blip r:embed="rId12">
            <a:alphaModFix/>
          </a:blip>
          <a:srcRect b="48501" l="0" r="0" t="0"/>
          <a:stretch/>
        </p:blipFill>
        <p:spPr>
          <a:xfrm>
            <a:off x="12150300" y="3550175"/>
            <a:ext cx="11441325" cy="3769625"/>
          </a:xfrm>
          <a:prstGeom prst="rect">
            <a:avLst/>
          </a:prstGeom>
          <a:noFill/>
          <a:ln>
            <a:noFill/>
          </a:ln>
        </p:spPr>
      </p:pic>
      <p:pic>
        <p:nvPicPr>
          <p:cNvPr id="98" name="Google Shape;98;g26a5e2525c9_0_0"/>
          <p:cNvPicPr preferRelativeResize="0"/>
          <p:nvPr/>
        </p:nvPicPr>
        <p:blipFill rotWithShape="1">
          <a:blip r:embed="rId13">
            <a:alphaModFix/>
          </a:blip>
          <a:srcRect b="14860" l="0" r="0" t="2990"/>
          <a:stretch/>
        </p:blipFill>
        <p:spPr>
          <a:xfrm>
            <a:off x="580975" y="3739450"/>
            <a:ext cx="11194801" cy="7694700"/>
          </a:xfrm>
          <a:prstGeom prst="rect">
            <a:avLst/>
          </a:prstGeom>
          <a:noFill/>
          <a:ln>
            <a:noFill/>
          </a:ln>
        </p:spPr>
      </p:pic>
      <p:sp>
        <p:nvSpPr>
          <p:cNvPr id="99" name="Google Shape;99;g26a5e2525c9_0_0"/>
          <p:cNvSpPr/>
          <p:nvPr/>
        </p:nvSpPr>
        <p:spPr>
          <a:xfrm>
            <a:off x="519025" y="2718275"/>
            <a:ext cx="22958700" cy="83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Experiment Details</a:t>
            </a:r>
            <a:endParaRPr b="1" sz="4000"/>
          </a:p>
        </p:txBody>
      </p:sp>
      <p:sp>
        <p:nvSpPr>
          <p:cNvPr id="100" name="Google Shape;100;g26a5e2525c9_0_0"/>
          <p:cNvSpPr txBox="1"/>
          <p:nvPr/>
        </p:nvSpPr>
        <p:spPr>
          <a:xfrm>
            <a:off x="519013" y="11916025"/>
            <a:ext cx="10803000" cy="1653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3600">
                <a:solidFill>
                  <a:srgbClr val="111111"/>
                </a:solidFill>
              </a:rPr>
              <a:t>Figure 1. An overview of the Agrobacterium-mediated transformation we are planning to perform. First, we will insert the predesigned gRNA and gene of CRISPR-Cas 9 into the plasmid. Then we will insert the plasmid into the Agrobacterium. The transformed bacteria will incorporate the plasmid into the bell pepper gene. Once the plasmid is expressed by the bell pepper the 7-DR2 gene will be knocked out.</a:t>
            </a:r>
            <a:endParaRPr sz="3600">
              <a:solidFill>
                <a:schemeClr val="dk2"/>
              </a:solidFill>
            </a:endParaRPr>
          </a:p>
        </p:txBody>
      </p:sp>
      <p:sp>
        <p:nvSpPr>
          <p:cNvPr id="101" name="Google Shape;101;g26a5e2525c9_0_0"/>
          <p:cNvSpPr/>
          <p:nvPr/>
        </p:nvSpPr>
        <p:spPr>
          <a:xfrm>
            <a:off x="24382350" y="10588650"/>
            <a:ext cx="11925900" cy="83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Reference</a:t>
            </a:r>
            <a:endParaRPr b="1" sz="4000"/>
          </a:p>
        </p:txBody>
      </p:sp>
      <p:pic>
        <p:nvPicPr>
          <p:cNvPr id="102" name="Google Shape;102;g26a5e2525c9_0_0"/>
          <p:cNvPicPr preferRelativeResize="0"/>
          <p:nvPr/>
        </p:nvPicPr>
        <p:blipFill>
          <a:blip r:embed="rId14">
            <a:alphaModFix/>
          </a:blip>
          <a:stretch>
            <a:fillRect/>
          </a:stretch>
        </p:blipFill>
        <p:spPr>
          <a:xfrm>
            <a:off x="24419925" y="11916025"/>
            <a:ext cx="5963324" cy="5963324"/>
          </a:xfrm>
          <a:prstGeom prst="rect">
            <a:avLst/>
          </a:prstGeom>
          <a:noFill/>
          <a:ln>
            <a:noFill/>
          </a:ln>
        </p:spPr>
      </p:pic>
      <p:pic>
        <p:nvPicPr>
          <p:cNvPr id="103" name="Google Shape;103;g26a5e2525c9_0_0"/>
          <p:cNvPicPr preferRelativeResize="0"/>
          <p:nvPr/>
        </p:nvPicPr>
        <p:blipFill>
          <a:blip r:embed="rId15">
            <a:alphaModFix/>
          </a:blip>
          <a:stretch>
            <a:fillRect/>
          </a:stretch>
        </p:blipFill>
        <p:spPr>
          <a:xfrm>
            <a:off x="30383250" y="11731532"/>
            <a:ext cx="5963325" cy="63323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