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EB Garamond"/>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1" roundtripDataSignature="AMtx7mgVMdu/wrxSoJADtLJkK4Wrvjgg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0.png"/><Relationship Id="rId13" Type="http://schemas.openxmlformats.org/officeDocument/2006/relationships/image" Target="../media/image5.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9.png"/><Relationship Id="rId5" Type="http://schemas.openxmlformats.org/officeDocument/2006/relationships/image" Target="../media/image4.jp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g1efd191b55a_0_0"/>
          <p:cNvSpPr txBox="1"/>
          <p:nvPr/>
        </p:nvSpPr>
        <p:spPr>
          <a:xfrm>
            <a:off x="733525" y="11601225"/>
            <a:ext cx="10913400" cy="68181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63550" wrap="square" tIns="58500">
            <a:noAutofit/>
          </a:bodyPr>
          <a:lstStyle/>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1" i="0" lang="en" sz="2000" u="none" cap="none" strike="noStrike">
                <a:solidFill>
                  <a:schemeClr val="dk1"/>
                </a:solidFill>
                <a:latin typeface="Times New Roman"/>
                <a:ea typeface="Times New Roman"/>
                <a:cs typeface="Times New Roman"/>
                <a:sym typeface="Times New Roman"/>
              </a:rPr>
              <a:t>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1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3600" u="none" cap="none" strike="noStrike">
              <a:solidFill>
                <a:schemeClr val="dk1"/>
              </a:solidFill>
              <a:latin typeface="EB Garamond"/>
              <a:ea typeface="EB Garamond"/>
              <a:cs typeface="EB Garamond"/>
              <a:sym typeface="EB Garamond"/>
            </a:endParaRPr>
          </a:p>
          <a:p>
            <a:pPr indent="0" lvl="0" marL="0" marR="0" rtl="0" algn="ctr">
              <a:lnSpc>
                <a:spcPct val="115000"/>
              </a:lnSpc>
              <a:spcBef>
                <a:spcPts val="0"/>
              </a:spcBef>
              <a:spcAft>
                <a:spcPts val="0"/>
              </a:spcAft>
              <a:buClr>
                <a:srgbClr val="000000"/>
              </a:buClr>
              <a:buSzPts val="1100"/>
              <a:buFont typeface="Arial"/>
              <a:buNone/>
            </a:pPr>
            <a:r>
              <a:rPr b="1" i="0" lang="en" sz="4200" u="none" cap="none" strike="noStrike">
                <a:solidFill>
                  <a:schemeClr val="dk1"/>
                </a:solidFill>
                <a:latin typeface="EB Garamond"/>
                <a:ea typeface="EB Garamond"/>
                <a:cs typeface="EB Garamond"/>
                <a:sym typeface="EB Garamond"/>
              </a:rPr>
              <a:t>Background</a:t>
            </a:r>
            <a:endParaRPr b="1" i="0" sz="4200" u="none" cap="none" strike="noStrike">
              <a:solidFill>
                <a:schemeClr val="dk1"/>
              </a:solidFill>
              <a:latin typeface="EB Garamond"/>
              <a:ea typeface="EB Garamond"/>
              <a:cs typeface="EB Garamond"/>
              <a:sym typeface="EB Garamond"/>
            </a:endParaRPr>
          </a:p>
          <a:p>
            <a:pPr indent="457200" lvl="0" marL="0" marR="0" rtl="0" algn="ctr">
              <a:lnSpc>
                <a:spcPct val="115000"/>
              </a:lnSpc>
              <a:spcBef>
                <a:spcPts val="0"/>
              </a:spcBef>
              <a:spcAft>
                <a:spcPts val="0"/>
              </a:spcAft>
              <a:buClr>
                <a:srgbClr val="000000"/>
              </a:buClr>
              <a:buSzPts val="1100"/>
              <a:buFont typeface="Arial"/>
              <a:buNone/>
            </a:pPr>
            <a:r>
              <a:rPr b="0" i="0" lang="en" sz="2800" u="none" cap="none" strike="noStrike">
                <a:solidFill>
                  <a:schemeClr val="dk1"/>
                </a:solidFill>
                <a:latin typeface="EB Garamond"/>
                <a:ea typeface="EB Garamond"/>
                <a:cs typeface="EB Garamond"/>
                <a:sym typeface="EB Garamond"/>
              </a:rPr>
              <a:t>Sexually Transmitted Infections affect millions of individuals worldwide</a:t>
            </a:r>
            <a:r>
              <a:rPr lang="en" sz="2800">
                <a:solidFill>
                  <a:schemeClr val="dk1"/>
                </a:solidFill>
                <a:latin typeface="EB Garamond"/>
                <a:ea typeface="EB Garamond"/>
                <a:cs typeface="EB Garamond"/>
                <a:sym typeface="EB Garamond"/>
              </a:rPr>
              <a:t>, with approximately </a:t>
            </a:r>
            <a:r>
              <a:rPr b="0" i="0" lang="en" sz="2800" u="none" cap="none" strike="noStrike">
                <a:solidFill>
                  <a:schemeClr val="dk1"/>
                </a:solidFill>
                <a:latin typeface="EB Garamond"/>
                <a:ea typeface="EB Garamond"/>
                <a:cs typeface="EB Garamond"/>
                <a:sym typeface="EB Garamond"/>
              </a:rPr>
              <a:t>1 in 5 adults currently </a:t>
            </a:r>
            <a:r>
              <a:rPr lang="en" sz="2800">
                <a:solidFill>
                  <a:schemeClr val="dk1"/>
                </a:solidFill>
                <a:latin typeface="EB Garamond"/>
                <a:ea typeface="EB Garamond"/>
                <a:cs typeface="EB Garamond"/>
                <a:sym typeface="EB Garamond"/>
              </a:rPr>
              <a:t>carrying </a:t>
            </a:r>
            <a:r>
              <a:rPr b="0" i="0" lang="en" sz="2800" u="none" cap="none" strike="noStrike">
                <a:solidFill>
                  <a:schemeClr val="dk1"/>
                </a:solidFill>
                <a:latin typeface="EB Garamond"/>
                <a:ea typeface="EB Garamond"/>
                <a:cs typeface="EB Garamond"/>
                <a:sym typeface="EB Garamond"/>
              </a:rPr>
              <a:t>an STI,</a:t>
            </a:r>
            <a:r>
              <a:rPr lang="en" sz="2800">
                <a:solidFill>
                  <a:schemeClr val="dk1"/>
                </a:solidFill>
                <a:latin typeface="EB Garamond"/>
                <a:ea typeface="EB Garamond"/>
                <a:cs typeface="EB Garamond"/>
                <a:sym typeface="EB Garamond"/>
              </a:rPr>
              <a:t> half </a:t>
            </a:r>
            <a:r>
              <a:rPr b="0" i="0" lang="en" sz="2800" u="none" cap="none" strike="noStrike">
                <a:solidFill>
                  <a:schemeClr val="dk1"/>
                </a:solidFill>
                <a:latin typeface="EB Garamond"/>
                <a:ea typeface="EB Garamond"/>
                <a:cs typeface="EB Garamond"/>
                <a:sym typeface="EB Garamond"/>
              </a:rPr>
              <a:t>of which are asymptomatic. Diagnosing STIs presents unique challenges, as they frequently manifest without symptoms. Laboratories typically rely on blood, urine, vaginal exams, or anatomical samples for testing. </a:t>
            </a:r>
            <a:endParaRPr b="0" i="0" sz="2800" u="none" cap="none" strike="noStrike">
              <a:solidFill>
                <a:schemeClr val="dk1"/>
              </a:solidFill>
              <a:latin typeface="EB Garamond"/>
              <a:ea typeface="EB Garamond"/>
              <a:cs typeface="EB Garamond"/>
              <a:sym typeface="EB Garamond"/>
            </a:endParaRPr>
          </a:p>
          <a:p>
            <a:pPr indent="457200" lvl="0" marL="0" marR="0" rtl="0" algn="ctr">
              <a:lnSpc>
                <a:spcPct val="115000"/>
              </a:lnSpc>
              <a:spcBef>
                <a:spcPts val="0"/>
              </a:spcBef>
              <a:spcAft>
                <a:spcPts val="0"/>
              </a:spcAft>
              <a:buClr>
                <a:srgbClr val="000000"/>
              </a:buClr>
              <a:buSzPts val="1100"/>
              <a:buFont typeface="Arial"/>
              <a:buNone/>
            </a:pPr>
            <a:r>
              <a:rPr b="0" i="0" lang="en" sz="2800" u="none" cap="none" strike="noStrike">
                <a:solidFill>
                  <a:schemeClr val="dk1"/>
                </a:solidFill>
                <a:latin typeface="EB Garamond"/>
                <a:ea typeface="EB Garamond"/>
                <a:cs typeface="EB Garamond"/>
                <a:sym typeface="EB Garamond"/>
              </a:rPr>
              <a:t>Trichomoniasis, a sexually transmitted infection caused by the parasite </a:t>
            </a:r>
            <a:r>
              <a:rPr b="0" i="1" lang="en" sz="2800" u="none" cap="none" strike="noStrike">
                <a:solidFill>
                  <a:schemeClr val="dk1"/>
                </a:solidFill>
                <a:latin typeface="EB Garamond"/>
                <a:ea typeface="EB Garamond"/>
                <a:cs typeface="EB Garamond"/>
                <a:sym typeface="EB Garamond"/>
              </a:rPr>
              <a:t>Trichomonas vaginalis</a:t>
            </a:r>
            <a:r>
              <a:rPr b="0" i="0" lang="en" sz="2800" u="none" cap="none" strike="noStrike">
                <a:solidFill>
                  <a:schemeClr val="dk1"/>
                </a:solidFill>
                <a:latin typeface="EB Garamond"/>
                <a:ea typeface="EB Garamond"/>
                <a:cs typeface="EB Garamond"/>
                <a:sym typeface="EB Garamond"/>
              </a:rPr>
              <a:t>, is especially difficult to diagnose and can lead to intense side effects. This project conveys a design of an at-home urinary </a:t>
            </a:r>
            <a:r>
              <a:rPr lang="en" sz="2800">
                <a:solidFill>
                  <a:schemeClr val="dk1"/>
                </a:solidFill>
                <a:latin typeface="EB Garamond"/>
                <a:ea typeface="EB Garamond"/>
                <a:cs typeface="EB Garamond"/>
                <a:sym typeface="EB Garamond"/>
              </a:rPr>
              <a:t>sample </a:t>
            </a:r>
            <a:r>
              <a:rPr b="0" i="0" lang="en" sz="2800" u="none" cap="none" strike="noStrike">
                <a:solidFill>
                  <a:schemeClr val="dk1"/>
                </a:solidFill>
                <a:latin typeface="EB Garamond"/>
                <a:ea typeface="EB Garamond"/>
                <a:cs typeface="EB Garamond"/>
                <a:sym typeface="EB Garamond"/>
              </a:rPr>
              <a:t>test for Trichomoniasis. </a:t>
            </a:r>
            <a:r>
              <a:rPr lang="en" sz="2800">
                <a:solidFill>
                  <a:schemeClr val="dk1"/>
                </a:solidFill>
                <a:latin typeface="EB Garamond"/>
                <a:ea typeface="EB Garamond"/>
                <a:cs typeface="EB Garamond"/>
                <a:sym typeface="EB Garamond"/>
              </a:rPr>
              <a:t>W</a:t>
            </a:r>
            <a:r>
              <a:rPr b="0" i="0" lang="en" sz="2800" u="none" cap="none" strike="noStrike">
                <a:solidFill>
                  <a:schemeClr val="dk1"/>
                </a:solidFill>
                <a:latin typeface="EB Garamond"/>
                <a:ea typeface="EB Garamond"/>
                <a:cs typeface="EB Garamond"/>
                <a:sym typeface="EB Garamond"/>
              </a:rPr>
              <a:t>e are genetically engineering a system where the </a:t>
            </a:r>
            <a:r>
              <a:rPr b="0" i="1" lang="en" sz="2800" u="none" cap="none" strike="noStrike">
                <a:solidFill>
                  <a:schemeClr val="dk1"/>
                </a:solidFill>
                <a:latin typeface="EB Garamond"/>
                <a:ea typeface="EB Garamond"/>
                <a:cs typeface="EB Garamond"/>
                <a:sym typeface="EB Garamond"/>
              </a:rPr>
              <a:t>T. vaginalis </a:t>
            </a:r>
            <a:r>
              <a:rPr b="0" i="0" lang="en" sz="2800" u="none" cap="none" strike="noStrike">
                <a:solidFill>
                  <a:schemeClr val="dk1"/>
                </a:solidFill>
                <a:latin typeface="EB Garamond"/>
                <a:ea typeface="EB Garamond"/>
                <a:cs typeface="EB Garamond"/>
                <a:sym typeface="EB Garamond"/>
              </a:rPr>
              <a:t>bacteria-specific protein IBP39 interacts with the M5 promoter. With these genetic alterations, this test is engineered to alter its hue upon detecting proteins associated with </a:t>
            </a:r>
            <a:r>
              <a:rPr b="0" i="1" lang="en" sz="2800" u="none" cap="none" strike="noStrike">
                <a:solidFill>
                  <a:schemeClr val="dk1"/>
                </a:solidFill>
                <a:latin typeface="EB Garamond"/>
                <a:ea typeface="EB Garamond"/>
                <a:cs typeface="EB Garamond"/>
                <a:sym typeface="EB Garamond"/>
              </a:rPr>
              <a:t>T. vaginalis </a:t>
            </a:r>
            <a:r>
              <a:rPr b="0" i="0" lang="en" sz="2800" u="none" cap="none" strike="noStrike">
                <a:solidFill>
                  <a:schemeClr val="dk1"/>
                </a:solidFill>
                <a:latin typeface="EB Garamond"/>
                <a:ea typeface="EB Garamond"/>
                <a:cs typeface="EB Garamond"/>
                <a:sym typeface="EB Garamond"/>
              </a:rPr>
              <a:t>in urine. </a:t>
            </a:r>
            <a:endParaRPr b="0" i="0" sz="2800" u="none" cap="none" strike="noStrike">
              <a:solidFill>
                <a:schemeClr val="dk1"/>
              </a:solidFill>
              <a:latin typeface="EB Garamond"/>
              <a:ea typeface="EB Garamond"/>
              <a:cs typeface="EB Garamond"/>
              <a:sym typeface="EB Garamond"/>
            </a:endParaRPr>
          </a:p>
          <a:p>
            <a:pPr indent="0" lvl="0" marL="0" marR="0" rtl="0" algn="ctr">
              <a:lnSpc>
                <a:spcPct val="115000"/>
              </a:lnSpc>
              <a:spcBef>
                <a:spcPts val="0"/>
              </a:spcBef>
              <a:spcAft>
                <a:spcPts val="0"/>
              </a:spcAft>
              <a:buClr>
                <a:srgbClr val="000000"/>
              </a:buClr>
              <a:buSzPts val="1100"/>
              <a:buFont typeface="Arial"/>
              <a:buNone/>
            </a:pPr>
            <a:r>
              <a:t/>
            </a:r>
            <a:endParaRPr b="1" i="0" sz="1900" u="none" cap="none" strike="noStrike">
              <a:solidFill>
                <a:schemeClr val="dk1"/>
              </a:solidFill>
              <a:latin typeface="EB Garamond"/>
              <a:ea typeface="EB Garamond"/>
              <a:cs typeface="EB Garamond"/>
              <a:sym typeface="EB Garamond"/>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55" name="Google Shape;55;g1efd191b55a_0_0"/>
          <p:cNvPicPr preferRelativeResize="0"/>
          <p:nvPr/>
        </p:nvPicPr>
        <p:blipFill rotWithShape="1">
          <a:blip r:embed="rId3">
            <a:alphaModFix/>
          </a:blip>
          <a:srcRect b="21911" l="9561" r="11287" t="23351"/>
          <a:stretch/>
        </p:blipFill>
        <p:spPr>
          <a:xfrm>
            <a:off x="1781425" y="18756850"/>
            <a:ext cx="5963325" cy="2085651"/>
          </a:xfrm>
          <a:prstGeom prst="rect">
            <a:avLst/>
          </a:prstGeom>
          <a:noFill/>
          <a:ln>
            <a:noFill/>
          </a:ln>
        </p:spPr>
      </p:pic>
      <p:sp>
        <p:nvSpPr>
          <p:cNvPr id="56" name="Google Shape;56;g1efd191b55a_0_0"/>
          <p:cNvSpPr txBox="1"/>
          <p:nvPr/>
        </p:nvSpPr>
        <p:spPr>
          <a:xfrm>
            <a:off x="757950" y="2648175"/>
            <a:ext cx="10913400" cy="86154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1100"/>
              <a:buFont typeface="Arial"/>
              <a:buNone/>
            </a:pPr>
            <a:r>
              <a:rPr b="1" i="0" lang="en" sz="4200" u="none" cap="none" strike="noStrike">
                <a:solidFill>
                  <a:srgbClr val="000000"/>
                </a:solidFill>
                <a:latin typeface="EB Garamond"/>
                <a:ea typeface="EB Garamond"/>
                <a:cs typeface="EB Garamond"/>
                <a:sym typeface="EB Garamond"/>
              </a:rPr>
              <a:t>Abstract</a:t>
            </a:r>
            <a:endParaRPr b="1" i="0" sz="4200" u="none" cap="none" strike="noStrike">
              <a:solidFill>
                <a:srgbClr val="000000"/>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100"/>
              <a:buFont typeface="Arial"/>
              <a:buNone/>
            </a:pPr>
            <a:r>
              <a:t/>
            </a:r>
            <a:endParaRPr b="1" i="0" sz="1000" u="none" cap="none" strike="noStrike">
              <a:solidFill>
                <a:srgbClr val="000000"/>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100"/>
              <a:buFont typeface="Arial"/>
              <a:buNone/>
            </a:pPr>
            <a:r>
              <a:rPr b="0" i="0" lang="en" sz="2800" u="none" cap="none" strike="noStrike">
                <a:solidFill>
                  <a:srgbClr val="000000"/>
                </a:solidFill>
                <a:latin typeface="EB Garamond"/>
                <a:ea typeface="EB Garamond"/>
                <a:cs typeface="EB Garamond"/>
                <a:sym typeface="EB Garamond"/>
              </a:rPr>
              <a:t>Sexually Transmitted Infections (STIs) are a widespread healthcare concern, affecting 1 in 5 individuals worldwide. Diagnosing STIs is challenging due to their asymptomatic nature and the limitations of current testing methodologies, which makes an accessible testing method a priority in modern healthcare. Trichomoniasis, caused by the parasite Trichomonas vaginalis, is especially difficult to detect. We designed an at-home urinary test for Trichomoniasis, utilizing T. vaginalis transcription factors to trigger a color change in responsive genes. Using the T. vaginalis-specific protein IBP39, we aim to bind it to the M5 promoter for transcription activation. The IBP39 protein should be present and available to transcribe due to lysed T. vaginalis appearing in urine. The genetic construct will be subsequently placed into a test tube along with transcription components If the solution undergoes a change to a blue color, that is an indication of the parasitic infection. In the case of this, it is strongly recommended to reach out to a doctor for further evaluation and treatment. Offering a private and accessible alternative to conventional testing, this method aims to streamline sexual health screenings, ensuring earlier detection and treatment. </a:t>
            </a:r>
            <a:endParaRPr b="0" i="0" sz="2800" u="none" cap="none" strike="noStrike">
              <a:solidFill>
                <a:srgbClr val="000000"/>
              </a:solidFill>
              <a:latin typeface="EB Garamond"/>
              <a:ea typeface="EB Garamond"/>
              <a:cs typeface="EB Garamond"/>
              <a:sym typeface="EB Garamond"/>
            </a:endParaRPr>
          </a:p>
        </p:txBody>
      </p:sp>
      <p:sp>
        <p:nvSpPr>
          <p:cNvPr id="57" name="Google Shape;57;g1efd191b55a_0_0"/>
          <p:cNvSpPr txBox="1"/>
          <p:nvPr/>
        </p:nvSpPr>
        <p:spPr>
          <a:xfrm>
            <a:off x="10370298" y="381000"/>
            <a:ext cx="156561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968"/>
              <a:buFont typeface="Arial"/>
              <a:buNone/>
            </a:pPr>
            <a:r>
              <a:rPr b="1" i="0" lang="en" sz="3968" u="none" cap="none" strike="noStrike">
                <a:solidFill>
                  <a:srgbClr val="000000"/>
                </a:solidFill>
                <a:latin typeface="Arial"/>
                <a:ea typeface="Arial"/>
                <a:cs typeface="Arial"/>
                <a:sym typeface="Arial"/>
              </a:rPr>
              <a:t>A novel parasitic STI detection system utilizing </a:t>
            </a:r>
            <a:r>
              <a:rPr b="1" i="1" lang="en" sz="3968" u="none" cap="none" strike="noStrike">
                <a:solidFill>
                  <a:srgbClr val="000000"/>
                </a:solidFill>
                <a:latin typeface="Arial"/>
                <a:ea typeface="Arial"/>
                <a:cs typeface="Arial"/>
                <a:sym typeface="Arial"/>
              </a:rPr>
              <a:t>Trichomonas vaginalis</a:t>
            </a:r>
            <a:r>
              <a:rPr b="1" i="0" lang="en" sz="3968" u="none" cap="none" strike="noStrike">
                <a:solidFill>
                  <a:srgbClr val="000000"/>
                </a:solidFill>
                <a:latin typeface="Arial"/>
                <a:ea typeface="Arial"/>
                <a:cs typeface="Arial"/>
                <a:sym typeface="Arial"/>
              </a:rPr>
              <a:t> specific gene expression</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3712" u="none" cap="none" strike="noStrike">
                <a:solidFill>
                  <a:srgbClr val="000000"/>
                </a:solidFill>
                <a:latin typeface="Arial"/>
                <a:ea typeface="Arial"/>
                <a:cs typeface="Arial"/>
                <a:sym typeface="Arial"/>
              </a:rPr>
              <a:t>Suhaan Yadama, Mira Zamarro, Dr. Beth Pethel, Dr. Becky Meyer (MIT)</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3712" u="none" cap="none" strike="noStrike">
                <a:solidFill>
                  <a:srgbClr val="000000"/>
                </a:solidFill>
                <a:latin typeface="Arial"/>
                <a:ea typeface="Arial"/>
                <a:cs typeface="Arial"/>
                <a:sym typeface="Arial"/>
              </a:rPr>
              <a:t>Western Reserve Academy, Hudson, OH, USA</a:t>
            </a:r>
            <a:endParaRPr b="0" i="0" sz="371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12"/>
              <a:buFont typeface="Arial"/>
              <a:buNone/>
            </a:pPr>
            <a:r>
              <a:t/>
            </a:r>
            <a:endParaRPr b="0" i="0" sz="3712" u="none" cap="none" strike="noStrike">
              <a:solidFill>
                <a:srgbClr val="000000"/>
              </a:solidFill>
              <a:latin typeface="Arial"/>
              <a:ea typeface="Arial"/>
              <a:cs typeface="Arial"/>
              <a:sym typeface="Arial"/>
            </a:endParaRPr>
          </a:p>
        </p:txBody>
      </p:sp>
      <p:sp>
        <p:nvSpPr>
          <p:cNvPr id="58" name="Google Shape;58;g1efd191b55a_0_0"/>
          <p:cNvSpPr txBox="1"/>
          <p:nvPr/>
        </p:nvSpPr>
        <p:spPr>
          <a:xfrm>
            <a:off x="12059713" y="2648050"/>
            <a:ext cx="12169200" cy="157716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4800"/>
              <a:buFont typeface="Arial"/>
              <a:buNone/>
            </a:pPr>
            <a:r>
              <a:rPr b="1" lang="en" sz="4100">
                <a:solidFill>
                  <a:schemeClr val="dk1"/>
                </a:solidFill>
                <a:latin typeface="EB Garamond"/>
                <a:ea typeface="EB Garamond"/>
                <a:cs typeface="EB Garamond"/>
                <a:sym typeface="EB Garamond"/>
              </a:rPr>
              <a:t>Design of Testing Construct and Anticipated Outputs</a:t>
            </a:r>
            <a:endParaRPr b="1" i="0" sz="41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EB Garamond"/>
              <a:ea typeface="EB Garamond"/>
              <a:cs typeface="EB Garamond"/>
              <a:sym typeface="EB Garamond"/>
            </a:endParaRPr>
          </a:p>
          <a:p>
            <a:pPr indent="-450850" lvl="0" marL="457200" marR="0" rtl="0" algn="ctr">
              <a:lnSpc>
                <a:spcPct val="100000"/>
              </a:lnSpc>
              <a:spcBef>
                <a:spcPts val="0"/>
              </a:spcBef>
              <a:spcAft>
                <a:spcPts val="0"/>
              </a:spcAft>
              <a:buClr>
                <a:schemeClr val="dk1"/>
              </a:buClr>
              <a:buSzPts val="3500"/>
              <a:buFont typeface="EB Garamond"/>
              <a:buChar char="●"/>
            </a:pPr>
            <a:r>
              <a:rPr b="0" i="0" lang="en" sz="3500" u="none" cap="none" strike="noStrike">
                <a:solidFill>
                  <a:schemeClr val="dk1"/>
                </a:solidFill>
                <a:latin typeface="EB Garamond"/>
                <a:ea typeface="EB Garamond"/>
                <a:cs typeface="EB Garamond"/>
                <a:sym typeface="EB Garamond"/>
              </a:rPr>
              <a:t>Our testing design takes place within a conical tube, containing components for transcription and translation of the IBP39 protein, which is exclusive to </a:t>
            </a:r>
            <a:r>
              <a:rPr b="0" i="1" lang="en" sz="3500" u="none" cap="none" strike="noStrike">
                <a:solidFill>
                  <a:schemeClr val="dk1"/>
                </a:solidFill>
                <a:latin typeface="EB Garamond"/>
                <a:ea typeface="EB Garamond"/>
                <a:cs typeface="EB Garamond"/>
                <a:sym typeface="EB Garamond"/>
              </a:rPr>
              <a:t>T. vaginalis</a:t>
            </a:r>
            <a:r>
              <a:rPr b="0" i="0" lang="en" sz="3500" u="none" cap="none" strike="noStrike">
                <a:solidFill>
                  <a:schemeClr val="dk1"/>
                </a:solidFill>
                <a:latin typeface="EB Garamond"/>
                <a:ea typeface="EB Garamond"/>
                <a:cs typeface="EB Garamond"/>
                <a:sym typeface="EB Garamond"/>
              </a:rPr>
              <a:t>. The construct utilizes gene transcription to initiate a signal of the detection of the IBP39 protein in urine.</a:t>
            </a:r>
            <a:endParaRPr b="0" i="0" sz="3500" u="none" cap="none" strike="noStrike">
              <a:solidFill>
                <a:schemeClr val="dk1"/>
              </a:solidFill>
              <a:latin typeface="EB Garamond"/>
              <a:ea typeface="EB Garamond"/>
              <a:cs typeface="EB Garamond"/>
              <a:sym typeface="EB Garamond"/>
            </a:endParaRPr>
          </a:p>
          <a:p>
            <a:pPr indent="-450850" lvl="0" marL="457200" marR="0" rtl="0" algn="ctr">
              <a:lnSpc>
                <a:spcPct val="100000"/>
              </a:lnSpc>
              <a:spcBef>
                <a:spcPts val="0"/>
              </a:spcBef>
              <a:spcAft>
                <a:spcPts val="0"/>
              </a:spcAft>
              <a:buClr>
                <a:schemeClr val="dk1"/>
              </a:buClr>
              <a:buSzPts val="3500"/>
              <a:buFont typeface="EB Garamond"/>
              <a:buChar char="●"/>
            </a:pPr>
            <a:r>
              <a:rPr b="0" i="0" lang="en" sz="3500" u="none" cap="none" strike="noStrike">
                <a:solidFill>
                  <a:schemeClr val="dk1"/>
                </a:solidFill>
                <a:latin typeface="EB Garamond"/>
                <a:ea typeface="EB Garamond"/>
                <a:cs typeface="EB Garamond"/>
                <a:sym typeface="EB Garamond"/>
              </a:rPr>
              <a:t>The aeBlue chromoprotein is inserted past the corresponding DNA initiator/M5 motif. Theoretically, if the IBP39 protein is present in the urine, gene transcription will start, signaling a color change to signal the presence of the IBP39 protein.</a:t>
            </a:r>
            <a:endParaRPr b="0" i="0" sz="3500" u="none" cap="none" strike="noStrike">
              <a:solidFill>
                <a:schemeClr val="dk1"/>
              </a:solidFill>
              <a:latin typeface="EB Garamond"/>
              <a:ea typeface="EB Garamond"/>
              <a:cs typeface="EB Garamond"/>
              <a:sym typeface="EB Garamond"/>
            </a:endParaRPr>
          </a:p>
          <a:p>
            <a:pPr indent="-450850" lvl="0" marL="457200" marR="0" rtl="0" algn="ctr">
              <a:lnSpc>
                <a:spcPct val="100000"/>
              </a:lnSpc>
              <a:spcBef>
                <a:spcPts val="0"/>
              </a:spcBef>
              <a:spcAft>
                <a:spcPts val="0"/>
              </a:spcAft>
              <a:buClr>
                <a:schemeClr val="dk1"/>
              </a:buClr>
              <a:buSzPts val="3500"/>
              <a:buFont typeface="EB Garamond"/>
              <a:buChar char="●"/>
            </a:pPr>
            <a:r>
              <a:rPr b="0" i="0" lang="en" sz="3500" u="none" cap="none" strike="noStrike">
                <a:solidFill>
                  <a:schemeClr val="dk1"/>
                </a:solidFill>
                <a:latin typeface="EB Garamond"/>
                <a:ea typeface="EB Garamond"/>
                <a:cs typeface="EB Garamond"/>
                <a:sym typeface="EB Garamond"/>
              </a:rPr>
              <a:t>When the </a:t>
            </a:r>
            <a:r>
              <a:rPr b="0" i="1" lang="en" sz="3500" u="none" cap="none" strike="noStrike">
                <a:solidFill>
                  <a:schemeClr val="dk1"/>
                </a:solidFill>
                <a:latin typeface="EB Garamond"/>
                <a:ea typeface="EB Garamond"/>
                <a:cs typeface="EB Garamond"/>
                <a:sym typeface="EB Garamond"/>
              </a:rPr>
              <a:t>T. vaginalis</a:t>
            </a:r>
            <a:r>
              <a:rPr b="0" i="0" lang="en" sz="3500" u="none" cap="none" strike="noStrike">
                <a:solidFill>
                  <a:schemeClr val="dk1"/>
                </a:solidFill>
                <a:latin typeface="EB Garamond"/>
                <a:ea typeface="EB Garamond"/>
                <a:cs typeface="EB Garamond"/>
                <a:sym typeface="EB Garamond"/>
              </a:rPr>
              <a:t> transcription factors are present and gene transcription is initiated, a color change will indicate infection.</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450850" lvl="0" marL="457200" marR="0" rtl="0" algn="ctr">
              <a:lnSpc>
                <a:spcPct val="100000"/>
              </a:lnSpc>
              <a:spcBef>
                <a:spcPts val="0"/>
              </a:spcBef>
              <a:spcAft>
                <a:spcPts val="0"/>
              </a:spcAft>
              <a:buClr>
                <a:schemeClr val="dk1"/>
              </a:buClr>
              <a:buSzPts val="3500"/>
              <a:buFont typeface="EB Garamond"/>
              <a:buChar char="●"/>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chemeClr val="dk1"/>
              </a:solidFill>
              <a:latin typeface="EB Garamond"/>
              <a:ea typeface="EB Garamond"/>
              <a:cs typeface="EB Garamond"/>
              <a:sym typeface="EB Garamond"/>
            </a:endParaRPr>
          </a:p>
        </p:txBody>
      </p:sp>
      <p:sp>
        <p:nvSpPr>
          <p:cNvPr id="59" name="Google Shape;59;g1efd191b55a_0_0"/>
          <p:cNvSpPr txBox="1"/>
          <p:nvPr/>
        </p:nvSpPr>
        <p:spPr>
          <a:xfrm>
            <a:off x="24597850" y="10922000"/>
            <a:ext cx="12144000" cy="42819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000000"/>
                </a:solidFill>
                <a:latin typeface="EB Garamond"/>
                <a:ea typeface="EB Garamond"/>
                <a:cs typeface="EB Garamond"/>
                <a:sym typeface="EB Garamond"/>
              </a:rPr>
              <a:t>Meet the P&amp;C Team!</a:t>
            </a:r>
            <a:endParaRPr b="1" i="0" sz="3800" u="none" cap="none" strike="noStrike">
              <a:solidFill>
                <a:srgbClr val="000000"/>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100"/>
              <a:buFont typeface="Arial"/>
              <a:buNone/>
            </a:pPr>
            <a:r>
              <a:t/>
            </a:r>
            <a:endParaRPr b="1" i="0" sz="100" u="none" cap="none" strike="noStrike">
              <a:solidFill>
                <a:srgbClr val="000000"/>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Suhaan and Mira worked hard to</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 develop this design, fueled by our</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shared commitment to healthcare and </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passion for synthetic biology. We are </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optimistic that our design will serve as </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a catalyst for more accessible and efficient </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STI detection, ultimately contributing to the </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EB Garamond"/>
                <a:ea typeface="EB Garamond"/>
                <a:cs typeface="EB Garamond"/>
                <a:sym typeface="EB Garamond"/>
              </a:rPr>
              <a:t>betterment of worldwide public health.</a:t>
            </a:r>
            <a:endParaRPr b="0" i="0" sz="2800" u="none" cap="none" strike="noStrike">
              <a:solidFill>
                <a:schemeClr val="dk1"/>
              </a:solidFill>
              <a:latin typeface="EB Garamond"/>
              <a:ea typeface="EB Garamond"/>
              <a:cs typeface="EB Garamond"/>
              <a:sym typeface="EB Garamond"/>
            </a:endParaRPr>
          </a:p>
          <a:p>
            <a:pPr indent="-97536" lvl="0" marL="292608"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EB Garamond"/>
              <a:ea typeface="EB Garamond"/>
              <a:cs typeface="EB Garamond"/>
              <a:sym typeface="EB Garamond"/>
            </a:endParaRPr>
          </a:p>
          <a:p>
            <a:pPr indent="0" lvl="0" marL="45720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EB Garamond"/>
              <a:ea typeface="EB Garamond"/>
              <a:cs typeface="EB Garamond"/>
              <a:sym typeface="EB Garamond"/>
            </a:endParaRPr>
          </a:p>
        </p:txBody>
      </p:sp>
      <p:pic>
        <p:nvPicPr>
          <p:cNvPr id="60" name="Google Shape;60;g1efd191b55a_0_0"/>
          <p:cNvPicPr preferRelativeResize="0"/>
          <p:nvPr/>
        </p:nvPicPr>
        <p:blipFill rotWithShape="1">
          <a:blip r:embed="rId4">
            <a:alphaModFix/>
          </a:blip>
          <a:srcRect b="-9660" l="0" r="0" t="0"/>
          <a:stretch/>
        </p:blipFill>
        <p:spPr>
          <a:xfrm>
            <a:off x="1050503" y="-141806"/>
            <a:ext cx="7090606" cy="2789977"/>
          </a:xfrm>
          <a:prstGeom prst="rect">
            <a:avLst/>
          </a:prstGeom>
          <a:noFill/>
          <a:ln>
            <a:noFill/>
          </a:ln>
        </p:spPr>
      </p:pic>
      <p:pic>
        <p:nvPicPr>
          <p:cNvPr id="61" name="Google Shape;61;g1efd191b55a_0_0"/>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62" name="Google Shape;62;g1efd191b55a_0_0"/>
          <p:cNvPicPr preferRelativeResize="0"/>
          <p:nvPr/>
        </p:nvPicPr>
        <p:blipFill rotWithShape="1">
          <a:blip r:embed="rId6">
            <a:alphaModFix/>
          </a:blip>
          <a:srcRect b="0" l="0" r="0" t="0"/>
          <a:stretch/>
        </p:blipFill>
        <p:spPr>
          <a:xfrm>
            <a:off x="21690171" y="18851801"/>
            <a:ext cx="4192620" cy="1653309"/>
          </a:xfrm>
          <a:prstGeom prst="rect">
            <a:avLst/>
          </a:prstGeom>
          <a:noFill/>
          <a:ln>
            <a:noFill/>
          </a:ln>
        </p:spPr>
      </p:pic>
      <p:pic>
        <p:nvPicPr>
          <p:cNvPr id="63" name="Google Shape;63;g1efd191b55a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64" name="Google Shape;64;g1efd191b55a_0_0"/>
          <p:cNvPicPr preferRelativeResize="0"/>
          <p:nvPr/>
        </p:nvPicPr>
        <p:blipFill rotWithShape="1">
          <a:blip r:embed="rId8">
            <a:alphaModFix/>
          </a:blip>
          <a:srcRect b="0" l="0" r="0" t="0"/>
          <a:stretch/>
        </p:blipFill>
        <p:spPr>
          <a:xfrm>
            <a:off x="31578142" y="18851801"/>
            <a:ext cx="3925125" cy="1843210"/>
          </a:xfrm>
          <a:prstGeom prst="rect">
            <a:avLst/>
          </a:prstGeom>
          <a:noFill/>
          <a:ln>
            <a:noFill/>
          </a:ln>
        </p:spPr>
      </p:pic>
      <p:pic>
        <p:nvPicPr>
          <p:cNvPr id="65" name="Google Shape;65;g1efd191b55a_0_0"/>
          <p:cNvPicPr preferRelativeResize="0"/>
          <p:nvPr/>
        </p:nvPicPr>
        <p:blipFill rotWithShape="1">
          <a:blip r:embed="rId9">
            <a:alphaModFix/>
          </a:blip>
          <a:srcRect b="0" l="0" r="0" t="0"/>
          <a:stretch/>
        </p:blipFill>
        <p:spPr>
          <a:xfrm>
            <a:off x="30836252" y="577718"/>
            <a:ext cx="5270308" cy="950342"/>
          </a:xfrm>
          <a:prstGeom prst="rect">
            <a:avLst/>
          </a:prstGeom>
          <a:noFill/>
          <a:ln>
            <a:noFill/>
          </a:ln>
        </p:spPr>
      </p:pic>
      <p:pic>
        <p:nvPicPr>
          <p:cNvPr id="66" name="Google Shape;66;g1efd191b55a_0_0"/>
          <p:cNvPicPr preferRelativeResize="0"/>
          <p:nvPr/>
        </p:nvPicPr>
        <p:blipFill rotWithShape="1">
          <a:blip r:embed="rId10">
            <a:alphaModFix/>
          </a:blip>
          <a:srcRect b="0" l="0" r="0" t="0"/>
          <a:stretch/>
        </p:blipFill>
        <p:spPr>
          <a:xfrm>
            <a:off x="27812059" y="18756850"/>
            <a:ext cx="1836814" cy="1843210"/>
          </a:xfrm>
          <a:prstGeom prst="rect">
            <a:avLst/>
          </a:prstGeom>
          <a:noFill/>
          <a:ln>
            <a:noFill/>
          </a:ln>
        </p:spPr>
      </p:pic>
      <p:sp>
        <p:nvSpPr>
          <p:cNvPr id="67" name="Google Shape;67;g1efd191b55a_0_0"/>
          <p:cNvSpPr txBox="1"/>
          <p:nvPr/>
        </p:nvSpPr>
        <p:spPr>
          <a:xfrm>
            <a:off x="24572650" y="6749375"/>
            <a:ext cx="12144000" cy="3997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000000"/>
                </a:solidFill>
                <a:latin typeface="EB Garamond"/>
                <a:ea typeface="EB Garamond"/>
                <a:cs typeface="EB Garamond"/>
                <a:sym typeface="EB Garamond"/>
              </a:rPr>
              <a:t>Next steps</a:t>
            </a:r>
            <a:endParaRPr b="1" i="0" sz="3800" u="none" cap="none" strike="noStrike">
              <a:solidFill>
                <a:srgbClr val="000000"/>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EB Garamond"/>
              <a:ea typeface="EB Garamond"/>
              <a:cs typeface="EB Garamond"/>
              <a:sym typeface="EB Garamond"/>
            </a:endParaRPr>
          </a:p>
          <a:p>
            <a:pPr indent="-398272" lvl="0" marL="457200" marR="0" rtl="0" algn="l">
              <a:lnSpc>
                <a:spcPct val="100000"/>
              </a:lnSpc>
              <a:spcBef>
                <a:spcPts val="0"/>
              </a:spcBef>
              <a:spcAft>
                <a:spcPts val="0"/>
              </a:spcAft>
              <a:buClr>
                <a:schemeClr val="dk1"/>
              </a:buClr>
              <a:buSzPts val="2672"/>
              <a:buFont typeface="EB Garamond"/>
              <a:buChar char="●"/>
            </a:pPr>
            <a:r>
              <a:rPr b="0" i="0" lang="en" sz="2800" u="none" cap="none" strike="noStrike">
                <a:solidFill>
                  <a:srgbClr val="000000"/>
                </a:solidFill>
                <a:latin typeface="EB Garamond"/>
                <a:ea typeface="EB Garamond"/>
                <a:cs typeface="EB Garamond"/>
                <a:sym typeface="EB Garamond"/>
              </a:rPr>
              <a:t>Synthesize the T. vaginalis-specific DNA construct</a:t>
            </a:r>
            <a:endParaRPr b="0" i="0" sz="2800" u="none" cap="none" strike="noStrike">
              <a:solidFill>
                <a:srgbClr val="000000"/>
              </a:solidFill>
              <a:latin typeface="EB Garamond"/>
              <a:ea typeface="EB Garamond"/>
              <a:cs typeface="EB Garamond"/>
              <a:sym typeface="EB Garamond"/>
            </a:endParaRPr>
          </a:p>
          <a:p>
            <a:pPr indent="-398272" lvl="0" marL="457200" marR="0" rtl="0" algn="l">
              <a:lnSpc>
                <a:spcPct val="100000"/>
              </a:lnSpc>
              <a:spcBef>
                <a:spcPts val="0"/>
              </a:spcBef>
              <a:spcAft>
                <a:spcPts val="0"/>
              </a:spcAft>
              <a:buClr>
                <a:schemeClr val="dk1"/>
              </a:buClr>
              <a:buSzPts val="2672"/>
              <a:buFont typeface="EB Garamond"/>
              <a:buChar char="●"/>
            </a:pPr>
            <a:r>
              <a:rPr b="0" i="0" lang="en" sz="2800" u="none" cap="none" strike="noStrike">
                <a:solidFill>
                  <a:srgbClr val="000000"/>
                </a:solidFill>
                <a:latin typeface="EB Garamond"/>
                <a:ea typeface="EB Garamond"/>
                <a:cs typeface="EB Garamond"/>
                <a:sym typeface="EB Garamond"/>
              </a:rPr>
              <a:t>Identify and assess commercially available DNA in-vitro expression systems, selecting the optimal system for our construct.</a:t>
            </a:r>
            <a:endParaRPr b="0" i="0" sz="2800" u="none" cap="none" strike="noStrike">
              <a:solidFill>
                <a:srgbClr val="000000"/>
              </a:solidFill>
              <a:latin typeface="EB Garamond"/>
              <a:ea typeface="EB Garamond"/>
              <a:cs typeface="EB Garamond"/>
              <a:sym typeface="EB Garamond"/>
            </a:endParaRPr>
          </a:p>
          <a:p>
            <a:pPr indent="-398272" lvl="0" marL="457200" marR="0" rtl="0" algn="l">
              <a:lnSpc>
                <a:spcPct val="100000"/>
              </a:lnSpc>
              <a:spcBef>
                <a:spcPts val="0"/>
              </a:spcBef>
              <a:spcAft>
                <a:spcPts val="0"/>
              </a:spcAft>
              <a:buClr>
                <a:schemeClr val="dk1"/>
              </a:buClr>
              <a:buSzPts val="2672"/>
              <a:buFont typeface="EB Garamond"/>
              <a:buChar char="●"/>
            </a:pPr>
            <a:r>
              <a:rPr b="0" i="0" lang="en" sz="2800" u="none" cap="none" strike="noStrike">
                <a:solidFill>
                  <a:srgbClr val="000000"/>
                </a:solidFill>
                <a:latin typeface="EB Garamond"/>
                <a:ea typeface="EB Garamond"/>
                <a:cs typeface="EB Garamond"/>
                <a:sym typeface="EB Garamond"/>
              </a:rPr>
              <a:t>Obtain or isolate the IBP39 protein for experimental purposes.</a:t>
            </a:r>
            <a:endParaRPr b="0" i="0" sz="2800" u="none" cap="none" strike="noStrike">
              <a:solidFill>
                <a:srgbClr val="000000"/>
              </a:solidFill>
              <a:latin typeface="EB Garamond"/>
              <a:ea typeface="EB Garamond"/>
              <a:cs typeface="EB Garamond"/>
              <a:sym typeface="EB Garamond"/>
            </a:endParaRPr>
          </a:p>
          <a:p>
            <a:pPr indent="-398272" lvl="0" marL="457200" marR="0" rtl="0" algn="l">
              <a:lnSpc>
                <a:spcPct val="100000"/>
              </a:lnSpc>
              <a:spcBef>
                <a:spcPts val="0"/>
              </a:spcBef>
              <a:spcAft>
                <a:spcPts val="0"/>
              </a:spcAft>
              <a:buClr>
                <a:schemeClr val="dk1"/>
              </a:buClr>
              <a:buSzPts val="2672"/>
              <a:buFont typeface="EB Garamond"/>
              <a:buChar char="●"/>
            </a:pPr>
            <a:r>
              <a:rPr b="0" i="0" lang="en" sz="2800" u="none" cap="none" strike="noStrike">
                <a:solidFill>
                  <a:srgbClr val="000000"/>
                </a:solidFill>
                <a:latin typeface="EB Garamond"/>
                <a:ea typeface="EB Garamond"/>
                <a:cs typeface="EB Garamond"/>
                <a:sym typeface="EB Garamond"/>
              </a:rPr>
              <a:t>Develop experimental designs to test our construct using the synthesized DNA, selected expression system, and isolated IBP39 protein.</a:t>
            </a:r>
            <a:endParaRPr b="0" i="0" sz="2800" u="none" cap="none" strike="noStrike">
              <a:solidFill>
                <a:srgbClr val="000000"/>
              </a:solidFill>
              <a:latin typeface="EB Garamond"/>
              <a:ea typeface="EB Garamond"/>
              <a:cs typeface="EB Garamond"/>
              <a:sym typeface="EB Garamond"/>
            </a:endParaRPr>
          </a:p>
          <a:p>
            <a:pPr indent="-398272" lvl="0" marL="457200" marR="0" rtl="0" algn="l">
              <a:lnSpc>
                <a:spcPct val="100000"/>
              </a:lnSpc>
              <a:spcBef>
                <a:spcPts val="0"/>
              </a:spcBef>
              <a:spcAft>
                <a:spcPts val="0"/>
              </a:spcAft>
              <a:buClr>
                <a:schemeClr val="dk1"/>
              </a:buClr>
              <a:buSzPts val="2672"/>
              <a:buFont typeface="EB Garamond"/>
              <a:buChar char="●"/>
            </a:pPr>
            <a:r>
              <a:rPr b="0" i="0" lang="en" sz="2800" u="none" cap="none" strike="noStrike">
                <a:solidFill>
                  <a:srgbClr val="000000"/>
                </a:solidFill>
                <a:latin typeface="EB Garamond"/>
                <a:ea typeface="EB Garamond"/>
                <a:cs typeface="EB Garamond"/>
                <a:sym typeface="EB Garamond"/>
              </a:rPr>
              <a:t>Expand the experiment by incorporating control groups and introducing urinary factors for comparative analysis.</a:t>
            </a:r>
            <a:endParaRPr b="0" i="0" sz="3072" u="none" cap="none" strike="noStrike">
              <a:solidFill>
                <a:schemeClr val="dk1"/>
              </a:solidFill>
              <a:latin typeface="EB Garamond"/>
              <a:ea typeface="EB Garamond"/>
              <a:cs typeface="EB Garamond"/>
              <a:sym typeface="EB Garamond"/>
            </a:endParaRPr>
          </a:p>
        </p:txBody>
      </p:sp>
      <p:pic>
        <p:nvPicPr>
          <p:cNvPr id="68" name="Google Shape;68;g1efd191b55a_0_0"/>
          <p:cNvPicPr preferRelativeResize="0"/>
          <p:nvPr/>
        </p:nvPicPr>
        <p:blipFill rotWithShape="1">
          <a:blip r:embed="rId11">
            <a:alphaModFix/>
          </a:blip>
          <a:srcRect b="10975" l="6282" r="8247" t="5675"/>
          <a:stretch/>
        </p:blipFill>
        <p:spPr>
          <a:xfrm>
            <a:off x="24572650" y="2597025"/>
            <a:ext cx="12169200" cy="3997200"/>
          </a:xfrm>
          <a:prstGeom prst="rect">
            <a:avLst/>
          </a:prstGeom>
          <a:noFill/>
          <a:ln>
            <a:noFill/>
          </a:ln>
        </p:spPr>
      </p:pic>
      <p:sp>
        <p:nvSpPr>
          <p:cNvPr id="69" name="Google Shape;69;g1efd191b55a_0_0"/>
          <p:cNvSpPr txBox="1"/>
          <p:nvPr/>
        </p:nvSpPr>
        <p:spPr>
          <a:xfrm>
            <a:off x="24597850" y="15400450"/>
            <a:ext cx="8481600" cy="29880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700"/>
              <a:buFont typeface="Arial"/>
              <a:buNone/>
            </a:pPr>
            <a:r>
              <a:rPr b="1" i="0" lang="en" sz="3700" u="none" cap="none" strike="noStrike">
                <a:solidFill>
                  <a:srgbClr val="000000"/>
                </a:solidFill>
                <a:latin typeface="EB Garamond"/>
                <a:ea typeface="EB Garamond"/>
                <a:cs typeface="EB Garamond"/>
                <a:sym typeface="EB Garamond"/>
              </a:rPr>
              <a:t>Acknowledgements</a:t>
            </a:r>
            <a:endParaRPr b="1" i="0" sz="3700" u="none" cap="none" strike="noStrike">
              <a:solidFill>
                <a:srgbClr val="000000"/>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300"/>
              <a:buFont typeface="Arial"/>
              <a:buNone/>
            </a:pPr>
            <a:r>
              <a:t/>
            </a:r>
            <a:endParaRPr b="1" i="0" sz="300" u="none" cap="none" strike="noStrike">
              <a:solidFill>
                <a:srgbClr val="000000"/>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EB Garamond"/>
                <a:ea typeface="EB Garamond"/>
                <a:cs typeface="EB Garamond"/>
                <a:sym typeface="EB Garamond"/>
              </a:rPr>
              <a:t>We want to express our gratitude to Dr. Beth Pethel for her continued support and for fostering our love for science. Additionally, we are immensely thankful to our mentor, Dr. Becky Meyer, for her guidance and encouragement throughout our research endeavors</a:t>
            </a:r>
            <a:r>
              <a:rPr b="1" i="0" lang="en" sz="2800" u="none" cap="none" strike="noStrike">
                <a:solidFill>
                  <a:srgbClr val="000000"/>
                </a:solidFill>
                <a:latin typeface="EB Garamond"/>
                <a:ea typeface="EB Garamond"/>
                <a:cs typeface="EB Garamond"/>
                <a:sym typeface="EB Garamond"/>
              </a:rPr>
              <a:t>.</a:t>
            </a:r>
            <a:endParaRPr b="1" i="0" sz="2800" u="none" cap="none" strike="noStrike">
              <a:solidFill>
                <a:srgbClr val="000000"/>
              </a:solidFill>
              <a:latin typeface="EB Garamond"/>
              <a:ea typeface="EB Garamond"/>
              <a:cs typeface="EB Garamond"/>
              <a:sym typeface="EB Garamond"/>
            </a:endParaRPr>
          </a:p>
        </p:txBody>
      </p:sp>
      <p:pic>
        <p:nvPicPr>
          <p:cNvPr id="70" name="Google Shape;70;g1efd191b55a_0_0"/>
          <p:cNvPicPr preferRelativeResize="0"/>
          <p:nvPr/>
        </p:nvPicPr>
        <p:blipFill rotWithShape="1">
          <a:blip r:embed="rId12">
            <a:alphaModFix/>
          </a:blip>
          <a:srcRect b="43933" l="0" r="0" t="7163"/>
          <a:stretch/>
        </p:blipFill>
        <p:spPr>
          <a:xfrm>
            <a:off x="31883413" y="12058650"/>
            <a:ext cx="4192623" cy="2695378"/>
          </a:xfrm>
          <a:prstGeom prst="rect">
            <a:avLst/>
          </a:prstGeom>
          <a:noFill/>
          <a:ln>
            <a:noFill/>
          </a:ln>
        </p:spPr>
      </p:pic>
      <p:grpSp>
        <p:nvGrpSpPr>
          <p:cNvPr id="71" name="Google Shape;71;g1efd191b55a_0_0"/>
          <p:cNvGrpSpPr/>
          <p:nvPr/>
        </p:nvGrpSpPr>
        <p:grpSpPr>
          <a:xfrm>
            <a:off x="33405569" y="15428136"/>
            <a:ext cx="3311033" cy="2987986"/>
            <a:chOff x="33255575" y="15549308"/>
            <a:chExt cx="2819100" cy="2883600"/>
          </a:xfrm>
        </p:grpSpPr>
        <p:sp>
          <p:nvSpPr>
            <p:cNvPr id="72" name="Google Shape;72;g1efd191b55a_0_0"/>
            <p:cNvSpPr txBox="1"/>
            <p:nvPr/>
          </p:nvSpPr>
          <p:spPr>
            <a:xfrm>
              <a:off x="33255575" y="15549308"/>
              <a:ext cx="2819100" cy="28836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4200"/>
                <a:buFont typeface="Arial"/>
                <a:buNone/>
              </a:pPr>
              <a:r>
                <a:rPr b="1" i="0" lang="en" sz="4200" u="none" cap="none" strike="noStrike">
                  <a:solidFill>
                    <a:srgbClr val="000000"/>
                  </a:solidFill>
                  <a:latin typeface="EB Garamond"/>
                  <a:ea typeface="EB Garamond"/>
                  <a:cs typeface="EB Garamond"/>
                  <a:sym typeface="EB Garamond"/>
                </a:rPr>
                <a:t>References</a:t>
              </a:r>
              <a:endParaRPr b="1" i="0" sz="4200" u="none" cap="none" strike="noStrike">
                <a:solidFill>
                  <a:srgbClr val="000000"/>
                </a:solidFill>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100"/>
                <a:buFont typeface="Arial"/>
                <a:buNone/>
              </a:pPr>
              <a:r>
                <a:t/>
              </a:r>
              <a:endParaRPr b="1" i="0" sz="100" u="none" cap="none" strike="noStrike">
                <a:solidFill>
                  <a:srgbClr val="000000"/>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000000"/>
                </a:buClr>
                <a:buSzPts val="1100"/>
                <a:buFont typeface="Arial"/>
                <a:buNone/>
              </a:pPr>
              <a:r>
                <a:rPr b="0" i="0" lang="en" sz="750" u="none" cap="none" strike="noStrike">
                  <a:solidFill>
                    <a:schemeClr val="dk1"/>
                  </a:solidFill>
                  <a:latin typeface="EB Garamond"/>
                  <a:ea typeface="EB Garamond"/>
                  <a:cs typeface="EB Garamond"/>
                  <a:sym typeface="EB Garamond"/>
                </a:rPr>
                <a:t>\C</a:t>
              </a:r>
              <a:endParaRPr b="0" i="0" sz="750" u="none" cap="none" strike="noStrike">
                <a:solidFill>
                  <a:schemeClr val="dk1"/>
                </a:solidFill>
                <a:latin typeface="EB Garamond"/>
                <a:ea typeface="EB Garamond"/>
                <a:cs typeface="EB Garamond"/>
                <a:sym typeface="EB Garamond"/>
              </a:endParaRPr>
            </a:p>
          </p:txBody>
        </p:sp>
        <p:pic>
          <p:nvPicPr>
            <p:cNvPr id="73" name="Google Shape;73;g1efd191b55a_0_0"/>
            <p:cNvPicPr preferRelativeResize="0"/>
            <p:nvPr/>
          </p:nvPicPr>
          <p:blipFill rotWithShape="1">
            <a:blip r:embed="rId13">
              <a:alphaModFix/>
            </a:blip>
            <a:srcRect b="0" l="0" r="0" t="0"/>
            <a:stretch/>
          </p:blipFill>
          <p:spPr>
            <a:xfrm>
              <a:off x="33790337" y="16357972"/>
              <a:ext cx="1749597" cy="1926925"/>
            </a:xfrm>
            <a:prstGeom prst="rect">
              <a:avLst/>
            </a:prstGeom>
            <a:noFill/>
            <a:ln>
              <a:noFill/>
            </a:ln>
          </p:spPr>
        </p:pic>
      </p:grpSp>
      <p:pic>
        <p:nvPicPr>
          <p:cNvPr id="74" name="Google Shape;74;g1efd191b55a_0_0"/>
          <p:cNvPicPr preferRelativeResize="0"/>
          <p:nvPr/>
        </p:nvPicPr>
        <p:blipFill rotWithShape="1">
          <a:blip r:embed="rId14">
            <a:alphaModFix/>
          </a:blip>
          <a:srcRect b="3231" l="0" r="0" t="0"/>
          <a:stretch/>
        </p:blipFill>
        <p:spPr>
          <a:xfrm>
            <a:off x="12462950" y="10594170"/>
            <a:ext cx="11343299" cy="70013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