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tableStyles+xml" PartName="/ppt/tableStyles.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0" r:id="rId5"/>
  </p:sldMasterIdLst>
  <p:notesMasterIdLst>
    <p:notesMasterId r:id="rId6"/>
  </p:notesMasterIdLst>
  <p:sldIdLst>
    <p:sldId id="256" r:id="rId7"/>
  </p:sldIdLst>
  <p:sldSz cy="32918400" cx="43891200"/>
  <p:notesSz cx="32461200" cy="43434000"/>
  <p:embeddedFontLst>
    <p:embeddedFont>
      <p:font typeface="Alegreya"/>
      <p:regular r:id="rId8"/>
      <p:bold r:id="rId9"/>
      <p:italic r:id="rId10"/>
      <p:boldItalic r:id="rId1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816">
          <p15:clr>
            <a:srgbClr val="A4A3A4"/>
          </p15:clr>
        </p15:guide>
        <p15:guide id="2" pos="137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D83F180B-82E1-4224-9A1A-53C08DE89ED6}">
  <a:tblStyle styleId="{D83F180B-82E1-4224-9A1A-53C08DE89ED6}"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816" orient="horz"/>
        <p:guide pos="13728"/>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11" Type="http://schemas.openxmlformats.org/officeDocument/2006/relationships/font" Target="fonts/Alegreya-boldItalic.fntdata"/><Relationship Id="rId10" Type="http://schemas.openxmlformats.org/officeDocument/2006/relationships/font" Target="fonts/Alegreya-italic.fntdata"/><Relationship Id="rId9" Type="http://schemas.openxmlformats.org/officeDocument/2006/relationships/font" Target="fonts/Alegreya-bold.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font" Target="fonts/Alegreya-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14068425" cy="2168525"/>
          </a:xfrm>
          <a:prstGeom prst="rect">
            <a:avLst/>
          </a:prstGeom>
          <a:noFill/>
          <a:ln>
            <a:noFill/>
          </a:ln>
        </p:spPr>
        <p:txBody>
          <a:bodyPr anchorCtr="0" anchor="t" bIns="216725" lIns="433450" spcFirstLastPara="1" rIns="433450" wrap="square" tIns="216725">
            <a:noAutofit/>
          </a:bodyPr>
          <a:lstStyle>
            <a:lvl1pPr lvl="0" marR="0" rtl="0" algn="l">
              <a:spcBef>
                <a:spcPts val="0"/>
              </a:spcBef>
              <a:spcAft>
                <a:spcPts val="0"/>
              </a:spcAft>
              <a:buSzPts val="1400"/>
              <a:buNone/>
              <a:defRPr b="0" i="0" sz="58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86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86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86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86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86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86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86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86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18386425" y="0"/>
            <a:ext cx="14068425" cy="2168525"/>
          </a:xfrm>
          <a:prstGeom prst="rect">
            <a:avLst/>
          </a:prstGeom>
          <a:noFill/>
          <a:ln>
            <a:noFill/>
          </a:ln>
        </p:spPr>
        <p:txBody>
          <a:bodyPr anchorCtr="0" anchor="t" bIns="216725" lIns="433450" spcFirstLastPara="1" rIns="433450" wrap="square" tIns="216725">
            <a:noAutofit/>
          </a:bodyPr>
          <a:lstStyle>
            <a:lvl1pPr lvl="0" marR="0" rtl="0" algn="r">
              <a:spcBef>
                <a:spcPts val="0"/>
              </a:spcBef>
              <a:spcAft>
                <a:spcPts val="0"/>
              </a:spcAft>
              <a:buSzPts val="1400"/>
              <a:buNone/>
              <a:defRPr b="0" i="0" sz="58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86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86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86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86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86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86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86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86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5373688" y="3260725"/>
            <a:ext cx="21715412" cy="16287749"/>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3248025" y="20632738"/>
            <a:ext cx="25965151" cy="19540536"/>
          </a:xfrm>
          <a:prstGeom prst="rect">
            <a:avLst/>
          </a:prstGeom>
          <a:noFill/>
          <a:ln>
            <a:noFill/>
          </a:ln>
        </p:spPr>
        <p:txBody>
          <a:bodyPr anchorCtr="0" anchor="t" bIns="216725" lIns="433450" spcFirstLastPara="1" rIns="433450" wrap="square" tIns="216725">
            <a:noAutofit/>
          </a:bodyPr>
          <a:lstStyle>
            <a:lvl1pPr indent="-228600" lvl="0" marL="457200" marR="0" rtl="0" algn="l">
              <a:spcBef>
                <a:spcPts val="1740"/>
              </a:spcBef>
              <a:spcAft>
                <a:spcPts val="0"/>
              </a:spcAft>
              <a:buSzPts val="1400"/>
              <a:buNone/>
              <a:defRPr b="0" i="0" sz="5800" u="none" cap="none" strike="noStrike">
                <a:solidFill>
                  <a:schemeClr val="dk1"/>
                </a:solidFill>
                <a:latin typeface="Calibri"/>
                <a:ea typeface="Calibri"/>
                <a:cs typeface="Calibri"/>
                <a:sym typeface="Calibri"/>
              </a:defRPr>
            </a:lvl1pPr>
            <a:lvl2pPr indent="-228600" lvl="1" marL="914400" marR="0" rtl="0" algn="l">
              <a:spcBef>
                <a:spcPts val="1740"/>
              </a:spcBef>
              <a:spcAft>
                <a:spcPts val="0"/>
              </a:spcAft>
              <a:buSzPts val="1400"/>
              <a:buNone/>
              <a:defRPr b="0" i="0" sz="5800" u="none" cap="none" strike="noStrike">
                <a:solidFill>
                  <a:schemeClr val="dk1"/>
                </a:solidFill>
                <a:latin typeface="Calibri"/>
                <a:ea typeface="Calibri"/>
                <a:cs typeface="Calibri"/>
                <a:sym typeface="Calibri"/>
              </a:defRPr>
            </a:lvl2pPr>
            <a:lvl3pPr indent="-228600" lvl="2" marL="1371600" marR="0" rtl="0" algn="l">
              <a:spcBef>
                <a:spcPts val="1740"/>
              </a:spcBef>
              <a:spcAft>
                <a:spcPts val="0"/>
              </a:spcAft>
              <a:buSzPts val="1400"/>
              <a:buNone/>
              <a:defRPr b="0" i="0" sz="5800" u="none" cap="none" strike="noStrike">
                <a:solidFill>
                  <a:schemeClr val="dk1"/>
                </a:solidFill>
                <a:latin typeface="Calibri"/>
                <a:ea typeface="Calibri"/>
                <a:cs typeface="Calibri"/>
                <a:sym typeface="Calibri"/>
              </a:defRPr>
            </a:lvl3pPr>
            <a:lvl4pPr indent="-228600" lvl="3" marL="1828800" marR="0" rtl="0" algn="l">
              <a:spcBef>
                <a:spcPts val="1740"/>
              </a:spcBef>
              <a:spcAft>
                <a:spcPts val="0"/>
              </a:spcAft>
              <a:buSzPts val="1400"/>
              <a:buNone/>
              <a:defRPr b="0" i="0" sz="5800" u="none" cap="none" strike="noStrike">
                <a:solidFill>
                  <a:schemeClr val="dk1"/>
                </a:solidFill>
                <a:latin typeface="Calibri"/>
                <a:ea typeface="Calibri"/>
                <a:cs typeface="Calibri"/>
                <a:sym typeface="Calibri"/>
              </a:defRPr>
            </a:lvl4pPr>
            <a:lvl5pPr indent="-228600" lvl="4" marL="2286000" marR="0" rtl="0" algn="l">
              <a:spcBef>
                <a:spcPts val="1740"/>
              </a:spcBef>
              <a:spcAft>
                <a:spcPts val="0"/>
              </a:spcAft>
              <a:buSzPts val="1400"/>
              <a:buNone/>
              <a:defRPr b="0" i="0" sz="58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58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58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58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58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41251188"/>
            <a:ext cx="14068425" cy="2174875"/>
          </a:xfrm>
          <a:prstGeom prst="rect">
            <a:avLst/>
          </a:prstGeom>
          <a:noFill/>
          <a:ln>
            <a:noFill/>
          </a:ln>
        </p:spPr>
        <p:txBody>
          <a:bodyPr anchorCtr="0" anchor="b" bIns="216725" lIns="433450" spcFirstLastPara="1" rIns="433450" wrap="square" tIns="216725">
            <a:noAutofit/>
          </a:bodyPr>
          <a:lstStyle>
            <a:lvl1pPr lvl="0" marR="0" rtl="0" algn="l">
              <a:spcBef>
                <a:spcPts val="0"/>
              </a:spcBef>
              <a:spcAft>
                <a:spcPts val="0"/>
              </a:spcAft>
              <a:buSzPts val="1400"/>
              <a:buNone/>
              <a:defRPr b="0" i="0" sz="58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86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86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86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86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86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86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86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86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18386425" y="41251188"/>
            <a:ext cx="14068425" cy="2174875"/>
          </a:xfrm>
          <a:prstGeom prst="rect">
            <a:avLst/>
          </a:prstGeom>
          <a:noFill/>
          <a:ln>
            <a:noFill/>
          </a:ln>
        </p:spPr>
        <p:txBody>
          <a:bodyPr anchorCtr="0" anchor="b" bIns="216725" lIns="433450" spcFirstLastPara="1" rIns="433450" wrap="square" tIns="216725">
            <a:noAutofit/>
          </a:bodyPr>
          <a:lstStyle/>
          <a:p>
            <a:pPr indent="0" lvl="0" marL="0" marR="0" rtl="0" algn="r">
              <a:spcBef>
                <a:spcPts val="0"/>
              </a:spcBef>
              <a:spcAft>
                <a:spcPts val="0"/>
              </a:spcAft>
              <a:buNone/>
            </a:pPr>
            <a:fld id="{00000000-1234-1234-1234-123412341234}" type="slidenum">
              <a:rPr b="0" i="0" lang="en-US" sz="5800" u="none" cap="none" strike="noStrike">
                <a:solidFill>
                  <a:schemeClr val="dk1"/>
                </a:solidFill>
                <a:latin typeface="Calibri"/>
                <a:ea typeface="Calibri"/>
                <a:cs typeface="Calibri"/>
                <a:sym typeface="Calibri"/>
              </a:rPr>
              <a:t>‹#›</a:t>
            </a:fld>
            <a:endParaRPr b="0" i="0" sz="58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 name="Shape 23"/>
        <p:cNvGrpSpPr/>
        <p:nvPr/>
      </p:nvGrpSpPr>
      <p:grpSpPr>
        <a:xfrm>
          <a:off x="0" y="0"/>
          <a:ext cx="0" cy="0"/>
          <a:chOff x="0" y="0"/>
          <a:chExt cx="0" cy="0"/>
        </a:xfrm>
      </p:grpSpPr>
      <p:sp>
        <p:nvSpPr>
          <p:cNvPr id="24" name="Google Shape;24;p1:notes"/>
          <p:cNvSpPr/>
          <p:nvPr>
            <p:ph idx="2" type="sldImg"/>
          </p:nvPr>
        </p:nvSpPr>
        <p:spPr>
          <a:xfrm>
            <a:off x="5373688" y="3260725"/>
            <a:ext cx="21715412" cy="16287749"/>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5" name="Google Shape;25;p1:notes"/>
          <p:cNvSpPr txBox="1"/>
          <p:nvPr>
            <p:ph idx="1" type="body"/>
          </p:nvPr>
        </p:nvSpPr>
        <p:spPr>
          <a:xfrm>
            <a:off x="3248025" y="20632738"/>
            <a:ext cx="25965151" cy="19540536"/>
          </a:xfrm>
          <a:prstGeom prst="rect">
            <a:avLst/>
          </a:prstGeom>
          <a:noFill/>
          <a:ln>
            <a:noFill/>
          </a:ln>
        </p:spPr>
        <p:txBody>
          <a:bodyPr anchorCtr="0" anchor="t" bIns="216725" lIns="433450" spcFirstLastPara="1" rIns="433450" wrap="square" tIns="216725">
            <a:noAutofit/>
          </a:bodyPr>
          <a:lstStyle/>
          <a:p>
            <a:pPr indent="0" lvl="0" marL="0" rtl="0" algn="l">
              <a:spcBef>
                <a:spcPts val="0"/>
              </a:spcBef>
              <a:spcAft>
                <a:spcPts val="0"/>
              </a:spcAft>
              <a:buNone/>
            </a:pPr>
            <a:r>
              <a:t/>
            </a:r>
            <a:endParaRPr sz="1100">
              <a:latin typeface="Calibri"/>
              <a:ea typeface="Calibri"/>
              <a:cs typeface="Calibri"/>
              <a:sym typeface="Calibri"/>
            </a:endParaRPr>
          </a:p>
        </p:txBody>
      </p:sp>
      <p:sp>
        <p:nvSpPr>
          <p:cNvPr id="26" name="Google Shape;26;p1:notes"/>
          <p:cNvSpPr txBox="1"/>
          <p:nvPr>
            <p:ph idx="12" type="sldNum"/>
          </p:nvPr>
        </p:nvSpPr>
        <p:spPr>
          <a:xfrm>
            <a:off x="18386425" y="41251188"/>
            <a:ext cx="14068425" cy="2174875"/>
          </a:xfrm>
          <a:prstGeom prst="rect">
            <a:avLst/>
          </a:prstGeom>
          <a:noFill/>
          <a:ln>
            <a:noFill/>
          </a:ln>
        </p:spPr>
        <p:txBody>
          <a:bodyPr anchorCtr="0" anchor="b" bIns="216725" lIns="433450" spcFirstLastPara="1" rIns="433450" wrap="square" tIns="216725">
            <a:noAutofit/>
          </a:bodyPr>
          <a:lstStyle/>
          <a:p>
            <a:pPr indent="0" lvl="0" marL="0" marR="0" rtl="0" algn="r">
              <a:spcBef>
                <a:spcPts val="0"/>
              </a:spcBef>
              <a:spcAft>
                <a:spcPts val="0"/>
              </a:spcAft>
              <a:buNone/>
            </a:pPr>
            <a:fld id="{00000000-1234-1234-1234-123412341234}" type="slidenum">
              <a:rPr b="0" i="0" lang="en-US" sz="5800" u="none" cap="none" strike="noStrike">
                <a:solidFill>
                  <a:schemeClr val="dk1"/>
                </a:solidFill>
                <a:latin typeface="Calibri"/>
                <a:ea typeface="Calibri"/>
                <a:cs typeface="Calibri"/>
                <a:sym typeface="Calibri"/>
              </a:rPr>
              <a:t>‹#›</a:t>
            </a:fld>
            <a:endParaRPr b="0" i="0" sz="5800" u="none" cap="none" strike="noStrike">
              <a:solidFill>
                <a:schemeClr val="dk1"/>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dit Layout">
  <p:cSld name="Edit Layout">
    <p:spTree>
      <p:nvGrpSpPr>
        <p:cNvPr id="10" name="Shape 10"/>
        <p:cNvGrpSpPr/>
        <p:nvPr/>
      </p:nvGrpSpPr>
      <p:grpSpPr>
        <a:xfrm>
          <a:off x="0" y="0"/>
          <a:ext cx="0" cy="0"/>
          <a:chOff x="0" y="0"/>
          <a:chExt cx="0" cy="0"/>
        </a:xfrm>
      </p:grpSpPr>
      <p:grpSp>
        <p:nvGrpSpPr>
          <p:cNvPr id="11" name="Google Shape;11;p2"/>
          <p:cNvGrpSpPr/>
          <p:nvPr/>
        </p:nvGrpSpPr>
        <p:grpSpPr>
          <a:xfrm>
            <a:off x="0" y="0"/>
            <a:ext cx="43900727" cy="32918401"/>
            <a:chOff x="0" y="0"/>
            <a:chExt cx="43900345" cy="32918401"/>
          </a:xfrm>
        </p:grpSpPr>
        <p:sp>
          <p:nvSpPr>
            <p:cNvPr id="12" name="Google Shape;12;p2"/>
            <p:cNvSpPr/>
            <p:nvPr/>
          </p:nvSpPr>
          <p:spPr>
            <a:xfrm>
              <a:off x="43278050" y="0"/>
              <a:ext cx="622295" cy="32918401"/>
            </a:xfrm>
            <a:prstGeom prst="rect">
              <a:avLst/>
            </a:prstGeom>
            <a:solidFill>
              <a:srgbClr val="DDD9C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8600" u="none" cap="none" strike="noStrike">
                <a:solidFill>
                  <a:schemeClr val="lt1"/>
                </a:solidFill>
                <a:latin typeface="Arial"/>
                <a:ea typeface="Arial"/>
                <a:cs typeface="Arial"/>
                <a:sym typeface="Arial"/>
              </a:endParaRPr>
            </a:p>
          </p:txBody>
        </p:sp>
        <p:sp>
          <p:nvSpPr>
            <p:cNvPr id="13" name="Google Shape;13;p2"/>
            <p:cNvSpPr/>
            <p:nvPr/>
          </p:nvSpPr>
          <p:spPr>
            <a:xfrm>
              <a:off x="0" y="0"/>
              <a:ext cx="43890819" cy="192088"/>
            </a:xfrm>
            <a:prstGeom prst="rect">
              <a:avLst/>
            </a:prstGeom>
            <a:solidFill>
              <a:srgbClr val="DDD9C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8600" u="none" cap="none" strike="noStrike">
                <a:solidFill>
                  <a:schemeClr val="lt1"/>
                </a:solidFill>
                <a:latin typeface="Arial"/>
                <a:ea typeface="Arial"/>
                <a:cs typeface="Arial"/>
                <a:sym typeface="Arial"/>
              </a:endParaRPr>
            </a:p>
          </p:txBody>
        </p:sp>
        <p:sp>
          <p:nvSpPr>
            <p:cNvPr id="14" name="Google Shape;14;p2"/>
            <p:cNvSpPr/>
            <p:nvPr/>
          </p:nvSpPr>
          <p:spPr>
            <a:xfrm>
              <a:off x="0" y="32716788"/>
              <a:ext cx="43890819" cy="201612"/>
            </a:xfrm>
            <a:prstGeom prst="rect">
              <a:avLst/>
            </a:prstGeom>
            <a:solidFill>
              <a:srgbClr val="DDD9C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8600" u="none" cap="none" strike="noStrike">
                <a:solidFill>
                  <a:schemeClr val="lt1"/>
                </a:solidFill>
                <a:latin typeface="Arial"/>
                <a:ea typeface="Arial"/>
                <a:cs typeface="Arial"/>
                <a:sym typeface="Arial"/>
              </a:endParaRPr>
            </a:p>
          </p:txBody>
        </p:sp>
        <p:cxnSp>
          <p:nvCxnSpPr>
            <p:cNvPr id="15" name="Google Shape;15;p2"/>
            <p:cNvCxnSpPr/>
            <p:nvPr/>
          </p:nvCxnSpPr>
          <p:spPr>
            <a:xfrm>
              <a:off x="10972705" y="0"/>
              <a:ext cx="0" cy="32918401"/>
            </a:xfrm>
            <a:prstGeom prst="straightConnector1">
              <a:avLst/>
            </a:prstGeom>
            <a:noFill/>
            <a:ln cap="flat" cmpd="sng" w="952500">
              <a:solidFill>
                <a:srgbClr val="DDD9C3"/>
              </a:solidFill>
              <a:prstDash val="solid"/>
              <a:round/>
              <a:headEnd len="sm" w="sm" type="none"/>
              <a:tailEnd len="sm" w="sm" type="none"/>
            </a:ln>
          </p:spPr>
        </p:cxnSp>
        <p:cxnSp>
          <p:nvCxnSpPr>
            <p:cNvPr id="16" name="Google Shape;16;p2"/>
            <p:cNvCxnSpPr/>
            <p:nvPr/>
          </p:nvCxnSpPr>
          <p:spPr>
            <a:xfrm rot="5400000">
              <a:off x="16458912" y="16459200"/>
              <a:ext cx="32918401" cy="0"/>
            </a:xfrm>
            <a:prstGeom prst="straightConnector1">
              <a:avLst/>
            </a:prstGeom>
            <a:noFill/>
            <a:ln cap="flat" cmpd="sng" w="952500">
              <a:solidFill>
                <a:srgbClr val="DDD9C3"/>
              </a:solidFill>
              <a:prstDash val="solid"/>
              <a:round/>
              <a:headEnd len="sm" w="sm" type="none"/>
              <a:tailEnd len="sm" w="sm" type="none"/>
            </a:ln>
          </p:spPr>
        </p:cxnSp>
        <p:cxnSp>
          <p:nvCxnSpPr>
            <p:cNvPr id="17" name="Google Shape;17;p2"/>
            <p:cNvCxnSpPr/>
            <p:nvPr/>
          </p:nvCxnSpPr>
          <p:spPr>
            <a:xfrm>
              <a:off x="622295" y="0"/>
              <a:ext cx="0" cy="32918401"/>
            </a:xfrm>
            <a:prstGeom prst="straightConnector1">
              <a:avLst/>
            </a:prstGeom>
            <a:noFill/>
            <a:ln cap="flat" cmpd="sng" w="12700">
              <a:solidFill>
                <a:srgbClr val="4A7DBA"/>
              </a:solidFill>
              <a:prstDash val="dash"/>
              <a:round/>
              <a:headEnd len="sm" w="sm" type="none"/>
              <a:tailEnd len="sm" w="sm" type="none"/>
            </a:ln>
          </p:spPr>
        </p:cxnSp>
        <p:cxnSp>
          <p:nvCxnSpPr>
            <p:cNvPr id="18" name="Google Shape;18;p2"/>
            <p:cNvCxnSpPr/>
            <p:nvPr/>
          </p:nvCxnSpPr>
          <p:spPr>
            <a:xfrm>
              <a:off x="43260588" y="0"/>
              <a:ext cx="0" cy="32918401"/>
            </a:xfrm>
            <a:prstGeom prst="straightConnector1">
              <a:avLst/>
            </a:prstGeom>
            <a:noFill/>
            <a:ln cap="flat" cmpd="sng" w="12700">
              <a:solidFill>
                <a:srgbClr val="4A7DBA"/>
              </a:solidFill>
              <a:prstDash val="dash"/>
              <a:round/>
              <a:headEnd len="sm" w="sm" type="none"/>
              <a:tailEnd len="sm" w="sm" type="none"/>
            </a:ln>
          </p:spPr>
        </p:cxnSp>
        <p:cxnSp>
          <p:nvCxnSpPr>
            <p:cNvPr id="19" name="Google Shape;19;p2"/>
            <p:cNvCxnSpPr/>
            <p:nvPr/>
          </p:nvCxnSpPr>
          <p:spPr>
            <a:xfrm>
              <a:off x="0" y="201613"/>
              <a:ext cx="43890819" cy="0"/>
            </a:xfrm>
            <a:prstGeom prst="straightConnector1">
              <a:avLst/>
            </a:prstGeom>
            <a:noFill/>
            <a:ln cap="flat" cmpd="sng" w="9525">
              <a:solidFill>
                <a:srgbClr val="4A7DBA"/>
              </a:solidFill>
              <a:prstDash val="dash"/>
              <a:round/>
              <a:headEnd len="sm" w="sm" type="none"/>
              <a:tailEnd len="sm" w="sm" type="none"/>
            </a:ln>
          </p:spPr>
        </p:cxnSp>
        <p:cxnSp>
          <p:nvCxnSpPr>
            <p:cNvPr id="20" name="Google Shape;20;p2"/>
            <p:cNvCxnSpPr/>
            <p:nvPr/>
          </p:nvCxnSpPr>
          <p:spPr>
            <a:xfrm>
              <a:off x="0" y="32708850"/>
              <a:ext cx="43890819" cy="0"/>
            </a:xfrm>
            <a:prstGeom prst="straightConnector1">
              <a:avLst/>
            </a:prstGeom>
            <a:noFill/>
            <a:ln cap="flat" cmpd="sng" w="9525">
              <a:solidFill>
                <a:srgbClr val="4A7DBA"/>
              </a:solidFill>
              <a:prstDash val="dash"/>
              <a:round/>
              <a:headEnd len="sm" w="sm" type="none"/>
              <a:tailEnd len="sm" w="sm" type="none"/>
            </a:ln>
          </p:spPr>
        </p:cxnSp>
        <p:sp>
          <p:nvSpPr>
            <p:cNvPr id="21" name="Google Shape;21;p2"/>
            <p:cNvSpPr/>
            <p:nvPr/>
          </p:nvSpPr>
          <p:spPr>
            <a:xfrm>
              <a:off x="0" y="0"/>
              <a:ext cx="622295" cy="32918401"/>
            </a:xfrm>
            <a:prstGeom prst="rect">
              <a:avLst/>
            </a:prstGeom>
            <a:solidFill>
              <a:srgbClr val="DDD9C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8600" u="none" cap="none" strike="noStrike">
                <a:solidFill>
                  <a:schemeClr val="lt1"/>
                </a:solidFill>
                <a:latin typeface="Arial"/>
                <a:ea typeface="Arial"/>
                <a:cs typeface="Arial"/>
                <a:sym typeface="Arial"/>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rint Layout">
  <p:cSld name="Print Layout">
    <p:spTree>
      <p:nvGrpSpPr>
        <p:cNvPr id="22" name="Shape 22"/>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8" r:id="rId1"/>
    <p:sldLayoutId id="2147483649"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 name="Shape 27"/>
        <p:cNvGrpSpPr/>
        <p:nvPr/>
      </p:nvGrpSpPr>
      <p:grpSpPr>
        <a:xfrm>
          <a:off x="0" y="0"/>
          <a:ext cx="0" cy="0"/>
          <a:chOff x="0" y="0"/>
          <a:chExt cx="0" cy="0"/>
        </a:xfrm>
      </p:grpSpPr>
      <p:sp>
        <p:nvSpPr>
          <p:cNvPr id="28" name="Google Shape;28;p4"/>
          <p:cNvSpPr/>
          <p:nvPr/>
        </p:nvSpPr>
        <p:spPr>
          <a:xfrm>
            <a:off x="685800" y="2895600"/>
            <a:ext cx="9601200" cy="2819400"/>
          </a:xfrm>
          <a:prstGeom prst="rect">
            <a:avLst/>
          </a:prstGeom>
          <a:solidFill>
            <a:schemeClr val="lt1"/>
          </a:solidFill>
          <a:ln cap="flat" cmpd="sng" w="25400">
            <a:solidFill>
              <a:srgbClr val="395E89"/>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Clr>
                <a:srgbClr val="000000"/>
              </a:buClr>
              <a:buFont typeface="Arial"/>
              <a:buNone/>
            </a:pPr>
            <a:r>
              <a:rPr b="1" lang="en-US" sz="4300">
                <a:solidFill>
                  <a:schemeClr val="dk1"/>
                </a:solidFill>
              </a:rPr>
              <a:t>To successfully transform a plasmid with a luciferase reporter and hygromycin B selection marker into wild type </a:t>
            </a:r>
            <a:r>
              <a:rPr b="1" i="1" lang="en-US" sz="4300">
                <a:solidFill>
                  <a:schemeClr val="dk1"/>
                </a:solidFill>
              </a:rPr>
              <a:t>C. reinhardtii</a:t>
            </a:r>
            <a:endParaRPr b="1" i="1" sz="2100"/>
          </a:p>
        </p:txBody>
      </p:sp>
      <p:sp>
        <p:nvSpPr>
          <p:cNvPr id="29" name="Google Shape;29;p4"/>
          <p:cNvSpPr/>
          <p:nvPr/>
        </p:nvSpPr>
        <p:spPr>
          <a:xfrm>
            <a:off x="762000" y="19939475"/>
            <a:ext cx="9601200" cy="12575700"/>
          </a:xfrm>
          <a:prstGeom prst="rect">
            <a:avLst/>
          </a:prstGeom>
          <a:solidFill>
            <a:schemeClr val="lt1"/>
          </a:solidFill>
          <a:ln cap="flat" cmpd="sng" w="25400">
            <a:solidFill>
              <a:srgbClr val="395E89"/>
            </a:solidFill>
            <a:prstDash val="solid"/>
            <a:round/>
            <a:headEnd len="sm" w="sm" type="none"/>
            <a:tailEnd len="sm" w="sm" type="none"/>
          </a:ln>
        </p:spPr>
        <p:txBody>
          <a:bodyPr anchorCtr="0" anchor="t" bIns="45700" lIns="91425" spcFirstLastPara="1" rIns="91425" wrap="square" tIns="45700">
            <a:noAutofit/>
          </a:bodyPr>
          <a:lstStyle/>
          <a:p>
            <a:pPr indent="-476250" lvl="0" marL="457200" rtl="0" algn="l">
              <a:spcBef>
                <a:spcPts val="0"/>
              </a:spcBef>
              <a:spcAft>
                <a:spcPts val="0"/>
              </a:spcAft>
              <a:buClr>
                <a:schemeClr val="dk1"/>
              </a:buClr>
              <a:buSzPts val="3900"/>
              <a:buChar char="●"/>
            </a:pPr>
            <a:r>
              <a:rPr b="1" lang="en-US" sz="3900">
                <a:solidFill>
                  <a:schemeClr val="dk1"/>
                </a:solidFill>
              </a:rPr>
              <a:t>Biofuels</a:t>
            </a:r>
            <a:r>
              <a:rPr lang="en-US" sz="3900">
                <a:solidFill>
                  <a:schemeClr val="dk1"/>
                </a:solidFill>
              </a:rPr>
              <a:t> </a:t>
            </a:r>
            <a:r>
              <a:rPr lang="en-US" sz="3900">
                <a:solidFill>
                  <a:schemeClr val="dk1"/>
                </a:solidFill>
              </a:rPr>
              <a:t>are</a:t>
            </a:r>
            <a:r>
              <a:rPr lang="en-US" sz="3900">
                <a:solidFill>
                  <a:schemeClr val="dk1"/>
                </a:solidFill>
              </a:rPr>
              <a:t> fuels involving a living system which are being </a:t>
            </a:r>
            <a:r>
              <a:rPr lang="en-US" sz="3900">
                <a:solidFill>
                  <a:schemeClr val="dk1"/>
                </a:solidFill>
              </a:rPr>
              <a:t>developed</a:t>
            </a:r>
            <a:r>
              <a:rPr lang="en-US" sz="3900">
                <a:solidFill>
                  <a:schemeClr val="dk1"/>
                </a:solidFill>
              </a:rPr>
              <a:t> as an alternative to fossil fuels</a:t>
            </a:r>
            <a:endParaRPr sz="3900">
              <a:solidFill>
                <a:schemeClr val="dk1"/>
              </a:solidFill>
            </a:endParaRPr>
          </a:p>
          <a:p>
            <a:pPr indent="-476250" lvl="0" marL="457200" rtl="0" algn="l">
              <a:spcBef>
                <a:spcPts val="0"/>
              </a:spcBef>
              <a:spcAft>
                <a:spcPts val="0"/>
              </a:spcAft>
              <a:buClr>
                <a:schemeClr val="dk1"/>
              </a:buClr>
              <a:buSzPts val="3900"/>
              <a:buChar char="●"/>
            </a:pPr>
            <a:r>
              <a:rPr lang="en-US" sz="3900">
                <a:solidFill>
                  <a:schemeClr val="dk1"/>
                </a:solidFill>
              </a:rPr>
              <a:t>Algae is a </a:t>
            </a:r>
            <a:r>
              <a:rPr b="1" lang="en-US" sz="3900">
                <a:solidFill>
                  <a:schemeClr val="dk1"/>
                </a:solidFill>
              </a:rPr>
              <a:t>candidate</a:t>
            </a:r>
            <a:r>
              <a:rPr b="1" lang="en-US" sz="3900">
                <a:solidFill>
                  <a:schemeClr val="dk1"/>
                </a:solidFill>
              </a:rPr>
              <a:t> for biofuel</a:t>
            </a:r>
            <a:r>
              <a:rPr lang="en-US" sz="3900">
                <a:solidFill>
                  <a:schemeClr val="dk1"/>
                </a:solidFill>
              </a:rPr>
              <a:t> due to its quick growth rate, high lipid content, and economy of space</a:t>
            </a:r>
            <a:endParaRPr sz="3900">
              <a:solidFill>
                <a:schemeClr val="dk1"/>
              </a:solidFill>
            </a:endParaRPr>
          </a:p>
          <a:p>
            <a:pPr indent="-476250" lvl="0" marL="457200" rtl="0" algn="l">
              <a:spcBef>
                <a:spcPts val="0"/>
              </a:spcBef>
              <a:spcAft>
                <a:spcPts val="0"/>
              </a:spcAft>
              <a:buClr>
                <a:schemeClr val="dk1"/>
              </a:buClr>
              <a:buSzPts val="3900"/>
              <a:buChar char="●"/>
            </a:pPr>
            <a:r>
              <a:rPr lang="en-US" sz="3900">
                <a:solidFill>
                  <a:schemeClr val="dk1"/>
                </a:solidFill>
              </a:rPr>
              <a:t>Genetically</a:t>
            </a:r>
            <a:r>
              <a:rPr lang="en-US" sz="3900">
                <a:solidFill>
                  <a:schemeClr val="dk1"/>
                </a:solidFill>
              </a:rPr>
              <a:t> engineering algae to be more desirable for </a:t>
            </a:r>
            <a:r>
              <a:rPr lang="en-US" sz="3900">
                <a:solidFill>
                  <a:schemeClr val="dk1"/>
                </a:solidFill>
              </a:rPr>
              <a:t>commercial</a:t>
            </a:r>
            <a:r>
              <a:rPr lang="en-US" sz="3900">
                <a:solidFill>
                  <a:schemeClr val="dk1"/>
                </a:solidFill>
              </a:rPr>
              <a:t> growth has been proposed, such as boosting lipid content, energy efficiency and utilization, and reproduction</a:t>
            </a:r>
            <a:endParaRPr sz="3900">
              <a:solidFill>
                <a:schemeClr val="dk1"/>
              </a:solidFill>
            </a:endParaRPr>
          </a:p>
          <a:p>
            <a:pPr indent="-476250" lvl="0" marL="457200" rtl="0" algn="l">
              <a:spcBef>
                <a:spcPts val="0"/>
              </a:spcBef>
              <a:spcAft>
                <a:spcPts val="0"/>
              </a:spcAft>
              <a:buClr>
                <a:schemeClr val="dk1"/>
              </a:buClr>
              <a:buSzPts val="3900"/>
              <a:buChar char="●"/>
            </a:pPr>
            <a:r>
              <a:rPr lang="en-US" sz="3900">
                <a:solidFill>
                  <a:schemeClr val="dk1"/>
                </a:solidFill>
              </a:rPr>
              <a:t>The common of </a:t>
            </a:r>
            <a:r>
              <a:rPr lang="en-US" sz="3900">
                <a:solidFill>
                  <a:schemeClr val="dk1"/>
                </a:solidFill>
              </a:rPr>
              <a:t>genetically</a:t>
            </a:r>
            <a:r>
              <a:rPr lang="en-US" sz="3900">
                <a:solidFill>
                  <a:schemeClr val="dk1"/>
                </a:solidFill>
              </a:rPr>
              <a:t> transforming microalgae (</a:t>
            </a:r>
            <a:r>
              <a:rPr lang="en-US" sz="3900">
                <a:solidFill>
                  <a:schemeClr val="dk1"/>
                </a:solidFill>
              </a:rPr>
              <a:t>electroporation</a:t>
            </a:r>
            <a:r>
              <a:rPr lang="en-US" sz="3900">
                <a:solidFill>
                  <a:schemeClr val="dk1"/>
                </a:solidFill>
              </a:rPr>
              <a:t> and bombardment) are </a:t>
            </a:r>
            <a:r>
              <a:rPr b="1" lang="en-US" sz="3900">
                <a:solidFill>
                  <a:schemeClr val="dk1"/>
                </a:solidFill>
              </a:rPr>
              <a:t>expensive</a:t>
            </a:r>
            <a:r>
              <a:rPr lang="en-US" sz="3900">
                <a:solidFill>
                  <a:schemeClr val="dk1"/>
                </a:solidFill>
              </a:rPr>
              <a:t> and require </a:t>
            </a:r>
            <a:r>
              <a:rPr lang="en-US" sz="3900">
                <a:solidFill>
                  <a:schemeClr val="dk1"/>
                </a:solidFill>
              </a:rPr>
              <a:t>special</a:t>
            </a:r>
            <a:r>
              <a:rPr lang="en-US" sz="3900">
                <a:solidFill>
                  <a:schemeClr val="dk1"/>
                </a:solidFill>
              </a:rPr>
              <a:t> equipment</a:t>
            </a:r>
            <a:endParaRPr sz="3900">
              <a:solidFill>
                <a:schemeClr val="dk1"/>
              </a:solidFill>
            </a:endParaRPr>
          </a:p>
          <a:p>
            <a:pPr indent="-476250" lvl="0" marL="457200" rtl="0" algn="l">
              <a:spcBef>
                <a:spcPts val="0"/>
              </a:spcBef>
              <a:spcAft>
                <a:spcPts val="0"/>
              </a:spcAft>
              <a:buClr>
                <a:schemeClr val="dk1"/>
              </a:buClr>
              <a:buSzPts val="3900"/>
              <a:buChar char="●"/>
            </a:pPr>
            <a:r>
              <a:rPr lang="en-US" sz="3900">
                <a:solidFill>
                  <a:schemeClr val="dk1"/>
                </a:solidFill>
              </a:rPr>
              <a:t>However, </a:t>
            </a:r>
            <a:r>
              <a:rPr i="1" lang="en-US" sz="3900">
                <a:solidFill>
                  <a:schemeClr val="dk1"/>
                </a:solidFill>
              </a:rPr>
              <a:t>C. reinhardtii</a:t>
            </a:r>
            <a:r>
              <a:rPr lang="en-US" sz="3900">
                <a:solidFill>
                  <a:schemeClr val="dk1"/>
                </a:solidFill>
              </a:rPr>
              <a:t> mutants (cell wall deficiency) have been </a:t>
            </a:r>
            <a:r>
              <a:rPr lang="en-US" sz="3900">
                <a:solidFill>
                  <a:schemeClr val="dk1"/>
                </a:solidFill>
              </a:rPr>
              <a:t>successfully </a:t>
            </a:r>
            <a:r>
              <a:rPr lang="en-US" sz="3900">
                <a:solidFill>
                  <a:schemeClr val="dk1"/>
                </a:solidFill>
              </a:rPr>
              <a:t>transformed using </a:t>
            </a:r>
            <a:r>
              <a:rPr b="1" lang="en-US" sz="3900">
                <a:solidFill>
                  <a:schemeClr val="dk1"/>
                </a:solidFill>
              </a:rPr>
              <a:t>glass beads</a:t>
            </a:r>
            <a:endParaRPr b="1" sz="3900">
              <a:solidFill>
                <a:schemeClr val="dk1"/>
              </a:solidFill>
            </a:endParaRPr>
          </a:p>
          <a:p>
            <a:pPr indent="-476250" lvl="0" marL="457200" rtl="0" algn="l">
              <a:spcBef>
                <a:spcPts val="0"/>
              </a:spcBef>
              <a:spcAft>
                <a:spcPts val="0"/>
              </a:spcAft>
              <a:buClr>
                <a:schemeClr val="dk1"/>
              </a:buClr>
              <a:buSzPts val="3900"/>
              <a:buChar char="●"/>
            </a:pPr>
            <a:r>
              <a:rPr lang="en-US" sz="3900">
                <a:solidFill>
                  <a:schemeClr val="dk1"/>
                </a:solidFill>
              </a:rPr>
              <a:t>While less efficient, the glass bead method is a cheap way to transform microalgae </a:t>
            </a:r>
            <a:r>
              <a:rPr lang="en-US" sz="3900">
                <a:solidFill>
                  <a:schemeClr val="dk1"/>
                </a:solidFill>
              </a:rPr>
              <a:t>accessible</a:t>
            </a:r>
            <a:r>
              <a:rPr lang="en-US" sz="3900">
                <a:solidFill>
                  <a:schemeClr val="dk1"/>
                </a:solidFill>
              </a:rPr>
              <a:t> to smaller labs</a:t>
            </a:r>
            <a:endParaRPr b="0" i="0" sz="6100" u="none" cap="none" strike="noStrike">
              <a:solidFill>
                <a:schemeClr val="dk1"/>
              </a:solidFill>
              <a:latin typeface="Arial"/>
              <a:ea typeface="Arial"/>
              <a:cs typeface="Arial"/>
              <a:sym typeface="Arial"/>
            </a:endParaRPr>
          </a:p>
        </p:txBody>
      </p:sp>
      <p:sp>
        <p:nvSpPr>
          <p:cNvPr id="30" name="Google Shape;30;p4"/>
          <p:cNvSpPr/>
          <p:nvPr/>
        </p:nvSpPr>
        <p:spPr>
          <a:xfrm>
            <a:off x="34518600" y="381000"/>
            <a:ext cx="7505700" cy="1447800"/>
          </a:xfrm>
          <a:prstGeom prst="rect">
            <a:avLst/>
          </a:prstGeom>
          <a:solidFill>
            <a:schemeClr val="lt1"/>
          </a:solidFill>
          <a:ln cap="flat" cmpd="sng" w="25400">
            <a:solidFill>
              <a:schemeClr val="accent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i="0" lang="en-US" sz="6800" u="none" cap="none" strike="noStrike">
                <a:solidFill>
                  <a:schemeClr val="dk1"/>
                </a:solidFill>
                <a:latin typeface="Alegreya"/>
                <a:ea typeface="Alegreya"/>
                <a:cs typeface="Alegreya"/>
                <a:sym typeface="Alegreya"/>
              </a:rPr>
              <a:t>Discussion</a:t>
            </a:r>
            <a:endParaRPr sz="6800">
              <a:latin typeface="Alegreya"/>
              <a:ea typeface="Alegreya"/>
              <a:cs typeface="Alegreya"/>
              <a:sym typeface="Alegreya"/>
            </a:endParaRPr>
          </a:p>
        </p:txBody>
      </p:sp>
      <p:sp>
        <p:nvSpPr>
          <p:cNvPr id="31" name="Google Shape;31;p4"/>
          <p:cNvSpPr/>
          <p:nvPr/>
        </p:nvSpPr>
        <p:spPr>
          <a:xfrm>
            <a:off x="33528000" y="2057400"/>
            <a:ext cx="9601200" cy="10890000"/>
          </a:xfrm>
          <a:prstGeom prst="rect">
            <a:avLst/>
          </a:prstGeom>
          <a:solidFill>
            <a:schemeClr val="lt1"/>
          </a:solidFill>
          <a:ln cap="flat" cmpd="sng" w="25400">
            <a:solidFill>
              <a:srgbClr val="395E89"/>
            </a:solidFill>
            <a:prstDash val="solid"/>
            <a:round/>
            <a:headEnd len="sm" w="sm" type="none"/>
            <a:tailEnd len="sm" w="sm" type="none"/>
          </a:ln>
        </p:spPr>
        <p:txBody>
          <a:bodyPr anchorCtr="0" anchor="t" bIns="45700" lIns="91425" spcFirstLastPara="1" rIns="91425" wrap="square" tIns="45700">
            <a:noAutofit/>
          </a:bodyPr>
          <a:lstStyle/>
          <a:p>
            <a:pPr indent="-406400" lvl="0" marL="457200" marR="0" rtl="0" algn="l">
              <a:spcBef>
                <a:spcPts val="0"/>
              </a:spcBef>
              <a:spcAft>
                <a:spcPts val="0"/>
              </a:spcAft>
              <a:buClr>
                <a:schemeClr val="dk1"/>
              </a:buClr>
              <a:buSzPts val="2800"/>
              <a:buFont typeface="Georgia"/>
              <a:buChar char="●"/>
            </a:pPr>
            <a:r>
              <a:rPr lang="en-US" sz="2800">
                <a:solidFill>
                  <a:schemeClr val="dk1"/>
                </a:solidFill>
                <a:latin typeface="Calibri"/>
                <a:ea typeface="Calibri"/>
                <a:cs typeface="Calibri"/>
                <a:sym typeface="Calibri"/>
              </a:rPr>
              <a:t>Consistent</a:t>
            </a:r>
            <a:r>
              <a:rPr lang="en-US" sz="2800">
                <a:solidFill>
                  <a:schemeClr val="dk1"/>
                </a:solidFill>
                <a:latin typeface="Calibri"/>
                <a:ea typeface="Calibri"/>
                <a:cs typeface="Calibri"/>
                <a:sym typeface="Calibri"/>
              </a:rPr>
              <a:t> growth of </a:t>
            </a:r>
            <a:r>
              <a:rPr i="1" lang="en-US" sz="2800">
                <a:solidFill>
                  <a:schemeClr val="dk1"/>
                </a:solidFill>
                <a:latin typeface="Calibri"/>
                <a:ea typeface="Calibri"/>
                <a:cs typeface="Calibri"/>
                <a:sym typeface="Calibri"/>
              </a:rPr>
              <a:t>C. reinhardtii</a:t>
            </a:r>
            <a:r>
              <a:rPr lang="en-US" sz="2800">
                <a:solidFill>
                  <a:schemeClr val="dk1"/>
                </a:solidFill>
                <a:latin typeface="Calibri"/>
                <a:ea typeface="Calibri"/>
                <a:cs typeface="Calibri"/>
                <a:sym typeface="Calibri"/>
              </a:rPr>
              <a:t> on plates with hygromycin B </a:t>
            </a:r>
            <a:r>
              <a:rPr b="1" lang="en-US" sz="2800">
                <a:solidFill>
                  <a:schemeClr val="dk1"/>
                </a:solidFill>
                <a:latin typeface="Calibri"/>
                <a:ea typeface="Calibri"/>
                <a:cs typeface="Calibri"/>
                <a:sym typeface="Calibri"/>
              </a:rPr>
              <a:t>may suggest </a:t>
            </a:r>
            <a:r>
              <a:rPr b="1" lang="en-US" sz="2800">
                <a:solidFill>
                  <a:schemeClr val="dk1"/>
                </a:solidFill>
                <a:latin typeface="Calibri"/>
                <a:ea typeface="Calibri"/>
                <a:cs typeface="Calibri"/>
                <a:sym typeface="Calibri"/>
              </a:rPr>
              <a:t>successful transformation </a:t>
            </a:r>
            <a:r>
              <a:rPr lang="en-US" sz="2800">
                <a:solidFill>
                  <a:schemeClr val="dk1"/>
                </a:solidFill>
                <a:latin typeface="Calibri"/>
                <a:ea typeface="Calibri"/>
                <a:cs typeface="Calibri"/>
                <a:sym typeface="Calibri"/>
              </a:rPr>
              <a:t>and expression of hygromycin B resistance from plasmid</a:t>
            </a:r>
            <a:endParaRPr sz="2800">
              <a:solidFill>
                <a:schemeClr val="dk1"/>
              </a:solidFill>
              <a:latin typeface="Calibri"/>
              <a:ea typeface="Calibri"/>
              <a:cs typeface="Calibri"/>
              <a:sym typeface="Calibri"/>
            </a:endParaRPr>
          </a:p>
          <a:p>
            <a:pPr indent="-406400" lvl="0" marL="457200" marR="0" rtl="0" algn="l">
              <a:spcBef>
                <a:spcPts val="0"/>
              </a:spcBef>
              <a:spcAft>
                <a:spcPts val="0"/>
              </a:spcAft>
              <a:buClr>
                <a:schemeClr val="dk1"/>
              </a:buClr>
              <a:buSzPts val="2800"/>
              <a:buFont typeface="Calibri"/>
              <a:buChar char="●"/>
            </a:pPr>
            <a:r>
              <a:rPr lang="en-US" sz="2800">
                <a:solidFill>
                  <a:schemeClr val="dk1"/>
                </a:solidFill>
                <a:latin typeface="Calibri"/>
                <a:ea typeface="Calibri"/>
                <a:cs typeface="Calibri"/>
                <a:sym typeface="Calibri"/>
              </a:rPr>
              <a:t>Negative control luminosity readings are </a:t>
            </a:r>
            <a:r>
              <a:rPr b="1" lang="en-US" sz="2800">
                <a:solidFill>
                  <a:schemeClr val="dk1"/>
                </a:solidFill>
                <a:latin typeface="Calibri"/>
                <a:ea typeface="Calibri"/>
                <a:cs typeface="Calibri"/>
                <a:sym typeface="Calibri"/>
              </a:rPr>
              <a:t>inconclusive</a:t>
            </a:r>
            <a:endParaRPr b="1" sz="2800">
              <a:solidFill>
                <a:schemeClr val="dk1"/>
              </a:solidFill>
              <a:latin typeface="Calibri"/>
              <a:ea typeface="Calibri"/>
              <a:cs typeface="Calibri"/>
              <a:sym typeface="Calibri"/>
            </a:endParaRPr>
          </a:p>
          <a:p>
            <a:pPr indent="-406400" lvl="1" marL="914400" marR="0" rtl="0" algn="l">
              <a:spcBef>
                <a:spcPts val="0"/>
              </a:spcBef>
              <a:spcAft>
                <a:spcPts val="0"/>
              </a:spcAft>
              <a:buClr>
                <a:schemeClr val="dk1"/>
              </a:buClr>
              <a:buSzPts val="2800"/>
              <a:buFont typeface="Calibri"/>
              <a:buChar char="○"/>
            </a:pPr>
            <a:r>
              <a:rPr lang="en-US" sz="2800">
                <a:solidFill>
                  <a:schemeClr val="dk1"/>
                </a:solidFill>
                <a:latin typeface="Calibri"/>
                <a:ea typeface="Calibri"/>
                <a:cs typeface="Calibri"/>
                <a:sym typeface="Calibri"/>
              </a:rPr>
              <a:t>Algal control data seems to support null hypothesis (that the plasmids were not successfully transformed into the algae)</a:t>
            </a:r>
            <a:endParaRPr sz="2800">
              <a:solidFill>
                <a:schemeClr val="dk1"/>
              </a:solidFill>
              <a:latin typeface="Calibri"/>
              <a:ea typeface="Calibri"/>
              <a:cs typeface="Calibri"/>
              <a:sym typeface="Calibri"/>
            </a:endParaRPr>
          </a:p>
          <a:p>
            <a:pPr indent="-406400" lvl="1" marL="914400" marR="0" rtl="0" algn="l">
              <a:spcBef>
                <a:spcPts val="0"/>
              </a:spcBef>
              <a:spcAft>
                <a:spcPts val="0"/>
              </a:spcAft>
              <a:buClr>
                <a:schemeClr val="dk1"/>
              </a:buClr>
              <a:buSzPts val="2800"/>
              <a:buFont typeface="Calibri"/>
              <a:buChar char="○"/>
            </a:pPr>
            <a:r>
              <a:rPr lang="en-US" sz="2800">
                <a:solidFill>
                  <a:schemeClr val="dk1"/>
                </a:solidFill>
                <a:latin typeface="Calibri"/>
                <a:ea typeface="Calibri"/>
                <a:cs typeface="Calibri"/>
                <a:sym typeface="Calibri"/>
              </a:rPr>
              <a:t>Lysis buffer control data is contradictory to algal control data</a:t>
            </a:r>
            <a:endParaRPr sz="2800">
              <a:solidFill>
                <a:schemeClr val="dk1"/>
              </a:solidFill>
              <a:latin typeface="Calibri"/>
              <a:ea typeface="Calibri"/>
              <a:cs typeface="Calibri"/>
              <a:sym typeface="Calibri"/>
            </a:endParaRPr>
          </a:p>
          <a:p>
            <a:pPr indent="-406400" lvl="1" marL="914400" marR="0" rtl="0" algn="l">
              <a:spcBef>
                <a:spcPts val="0"/>
              </a:spcBef>
              <a:spcAft>
                <a:spcPts val="0"/>
              </a:spcAft>
              <a:buClr>
                <a:schemeClr val="dk1"/>
              </a:buClr>
              <a:buSzPts val="2800"/>
              <a:buFont typeface="Calibri"/>
              <a:buChar char="○"/>
            </a:pPr>
            <a:r>
              <a:rPr lang="en-US" sz="2800">
                <a:solidFill>
                  <a:schemeClr val="dk1"/>
                </a:solidFill>
                <a:latin typeface="Calibri"/>
                <a:ea typeface="Calibri"/>
                <a:cs typeface="Calibri"/>
                <a:sym typeface="Calibri"/>
              </a:rPr>
              <a:t>WIld-type </a:t>
            </a:r>
            <a:r>
              <a:rPr i="1" lang="en-US" sz="2800">
                <a:solidFill>
                  <a:schemeClr val="dk1"/>
                </a:solidFill>
                <a:latin typeface="Calibri"/>
                <a:ea typeface="Calibri"/>
                <a:cs typeface="Calibri"/>
                <a:sym typeface="Calibri"/>
              </a:rPr>
              <a:t>C. reinhardtii</a:t>
            </a:r>
            <a:r>
              <a:rPr lang="en-US" sz="2800">
                <a:solidFill>
                  <a:schemeClr val="dk1"/>
                </a:solidFill>
                <a:latin typeface="Calibri"/>
                <a:ea typeface="Calibri"/>
                <a:cs typeface="Calibri"/>
                <a:sym typeface="Calibri"/>
              </a:rPr>
              <a:t> is not known to produce luciferase, a necessary component in the light producing luciferin-luciferase reaction induced by the assay</a:t>
            </a:r>
            <a:endParaRPr sz="2800">
              <a:solidFill>
                <a:schemeClr val="dk1"/>
              </a:solidFill>
              <a:latin typeface="Calibri"/>
              <a:ea typeface="Calibri"/>
              <a:cs typeface="Calibri"/>
              <a:sym typeface="Calibri"/>
            </a:endParaRPr>
          </a:p>
          <a:p>
            <a:pPr indent="-406400" lvl="2" marL="1371600" marR="0" rtl="0" algn="l">
              <a:spcBef>
                <a:spcPts val="0"/>
              </a:spcBef>
              <a:spcAft>
                <a:spcPts val="0"/>
              </a:spcAft>
              <a:buClr>
                <a:schemeClr val="dk1"/>
              </a:buClr>
              <a:buSzPts val="2800"/>
              <a:buFont typeface="Calibri"/>
              <a:buChar char="■"/>
            </a:pPr>
            <a:r>
              <a:rPr lang="en-US" sz="2800">
                <a:solidFill>
                  <a:schemeClr val="dk1"/>
                </a:solidFill>
                <a:latin typeface="Calibri"/>
                <a:ea typeface="Calibri"/>
                <a:cs typeface="Calibri"/>
                <a:sym typeface="Calibri"/>
              </a:rPr>
              <a:t>It is therefore unclear the cause of the light measured by the microplate reader in the algal control wells</a:t>
            </a:r>
            <a:endParaRPr sz="2800">
              <a:solidFill>
                <a:schemeClr val="dk1"/>
              </a:solidFill>
              <a:latin typeface="Calibri"/>
              <a:ea typeface="Calibri"/>
              <a:cs typeface="Calibri"/>
              <a:sym typeface="Calibri"/>
            </a:endParaRPr>
          </a:p>
          <a:p>
            <a:pPr indent="-406400" lvl="0" marL="457200" marR="0" rtl="0" algn="l">
              <a:spcBef>
                <a:spcPts val="0"/>
              </a:spcBef>
              <a:spcAft>
                <a:spcPts val="0"/>
              </a:spcAft>
              <a:buClr>
                <a:schemeClr val="dk1"/>
              </a:buClr>
              <a:buSzPts val="2800"/>
              <a:buFont typeface="Calibri"/>
              <a:buChar char="●"/>
            </a:pPr>
            <a:r>
              <a:rPr b="1" lang="en-US" sz="2800">
                <a:solidFill>
                  <a:schemeClr val="dk1"/>
                </a:solidFill>
                <a:latin typeface="Calibri"/>
                <a:ea typeface="Calibri"/>
                <a:cs typeface="Calibri"/>
                <a:sym typeface="Calibri"/>
              </a:rPr>
              <a:t>Potential sources of error:</a:t>
            </a:r>
            <a:endParaRPr sz="2800">
              <a:solidFill>
                <a:schemeClr val="dk1"/>
              </a:solidFill>
              <a:latin typeface="Calibri"/>
              <a:ea typeface="Calibri"/>
              <a:cs typeface="Calibri"/>
              <a:sym typeface="Calibri"/>
            </a:endParaRPr>
          </a:p>
          <a:p>
            <a:pPr indent="-406400" lvl="1" marL="914400" marR="0" rtl="0" algn="l">
              <a:spcBef>
                <a:spcPts val="0"/>
              </a:spcBef>
              <a:spcAft>
                <a:spcPts val="0"/>
              </a:spcAft>
              <a:buClr>
                <a:schemeClr val="dk1"/>
              </a:buClr>
              <a:buSzPts val="2800"/>
              <a:buFont typeface="Calibri"/>
              <a:buChar char="○"/>
            </a:pPr>
            <a:r>
              <a:rPr lang="en-US" sz="2800">
                <a:solidFill>
                  <a:schemeClr val="dk1"/>
                </a:solidFill>
                <a:latin typeface="Calibri"/>
                <a:ea typeface="Calibri"/>
                <a:cs typeface="Calibri"/>
                <a:sym typeface="Calibri"/>
              </a:rPr>
              <a:t>Though cultures were never in contact, and new micropipette tips were used for every transfer, contamination is still possible</a:t>
            </a:r>
            <a:endParaRPr sz="2800">
              <a:solidFill>
                <a:schemeClr val="dk1"/>
              </a:solidFill>
              <a:latin typeface="Calibri"/>
              <a:ea typeface="Calibri"/>
              <a:cs typeface="Calibri"/>
              <a:sym typeface="Calibri"/>
            </a:endParaRPr>
          </a:p>
          <a:p>
            <a:pPr indent="-406400" lvl="1" marL="914400" marR="0" rtl="0" algn="l">
              <a:spcBef>
                <a:spcPts val="0"/>
              </a:spcBef>
              <a:spcAft>
                <a:spcPts val="0"/>
              </a:spcAft>
              <a:buClr>
                <a:schemeClr val="dk1"/>
              </a:buClr>
              <a:buSzPts val="2800"/>
              <a:buFont typeface="Calibri"/>
              <a:buChar char="○"/>
            </a:pPr>
            <a:r>
              <a:rPr lang="en-US" sz="2800">
                <a:solidFill>
                  <a:schemeClr val="dk1"/>
                </a:solidFill>
                <a:latin typeface="Calibri"/>
                <a:ea typeface="Calibri"/>
                <a:cs typeface="Calibri"/>
                <a:sym typeface="Calibri"/>
              </a:rPr>
              <a:t>It was in some places not possible to follow the procedure exactly</a:t>
            </a:r>
            <a:endParaRPr sz="2800">
              <a:solidFill>
                <a:schemeClr val="dk1"/>
              </a:solidFill>
              <a:latin typeface="Calibri"/>
              <a:ea typeface="Calibri"/>
              <a:cs typeface="Calibri"/>
              <a:sym typeface="Calibri"/>
            </a:endParaRPr>
          </a:p>
          <a:p>
            <a:pPr indent="-406400" lvl="2" marL="1371600" marR="0" rtl="0" algn="l">
              <a:spcBef>
                <a:spcPts val="0"/>
              </a:spcBef>
              <a:spcAft>
                <a:spcPts val="0"/>
              </a:spcAft>
              <a:buClr>
                <a:schemeClr val="dk1"/>
              </a:buClr>
              <a:buSzPts val="2800"/>
              <a:buFont typeface="Calibri"/>
              <a:buChar char="■"/>
            </a:pPr>
            <a:r>
              <a:rPr lang="en-US" sz="2800">
                <a:solidFill>
                  <a:schemeClr val="dk1"/>
                </a:solidFill>
                <a:latin typeface="Calibri"/>
                <a:ea typeface="Calibri"/>
                <a:cs typeface="Calibri"/>
                <a:sym typeface="Calibri"/>
              </a:rPr>
              <a:t>For example, transparent microplates were used while the procedure called for opaque</a:t>
            </a:r>
            <a:endParaRPr sz="2800">
              <a:solidFill>
                <a:schemeClr val="dk1"/>
              </a:solidFill>
              <a:latin typeface="Calibri"/>
              <a:ea typeface="Calibri"/>
              <a:cs typeface="Calibri"/>
              <a:sym typeface="Calibri"/>
            </a:endParaRPr>
          </a:p>
          <a:p>
            <a:pPr indent="-406400" lvl="0" marL="457200" marR="0" rtl="0" algn="l">
              <a:spcBef>
                <a:spcPts val="0"/>
              </a:spcBef>
              <a:spcAft>
                <a:spcPts val="0"/>
              </a:spcAft>
              <a:buClr>
                <a:schemeClr val="dk1"/>
              </a:buClr>
              <a:buSzPts val="2800"/>
              <a:buFont typeface="Calibri"/>
              <a:buChar char="●"/>
            </a:pPr>
            <a:r>
              <a:rPr b="1" lang="en-US" sz="2800">
                <a:solidFill>
                  <a:schemeClr val="dk1"/>
                </a:solidFill>
                <a:latin typeface="Calibri"/>
                <a:ea typeface="Calibri"/>
                <a:cs typeface="Calibri"/>
                <a:sym typeface="Calibri"/>
              </a:rPr>
              <a:t>Extensions:</a:t>
            </a:r>
            <a:endParaRPr b="1" sz="2800">
              <a:solidFill>
                <a:schemeClr val="dk1"/>
              </a:solidFill>
              <a:latin typeface="Calibri"/>
              <a:ea typeface="Calibri"/>
              <a:cs typeface="Calibri"/>
              <a:sym typeface="Calibri"/>
            </a:endParaRPr>
          </a:p>
          <a:p>
            <a:pPr indent="-406400" lvl="1" marL="914400" marR="0" rtl="0" algn="l">
              <a:spcBef>
                <a:spcPts val="0"/>
              </a:spcBef>
              <a:spcAft>
                <a:spcPts val="0"/>
              </a:spcAft>
              <a:buClr>
                <a:schemeClr val="dk1"/>
              </a:buClr>
              <a:buSzPts val="2800"/>
              <a:buFont typeface="Calibri"/>
              <a:buChar char="○"/>
            </a:pPr>
            <a:r>
              <a:rPr lang="en-US" sz="2800">
                <a:solidFill>
                  <a:schemeClr val="dk1"/>
                </a:solidFill>
                <a:latin typeface="Calibri"/>
                <a:ea typeface="Calibri"/>
                <a:cs typeface="Calibri"/>
                <a:sym typeface="Calibri"/>
              </a:rPr>
              <a:t>Optimizing the glass bead transformation procedure</a:t>
            </a:r>
            <a:endParaRPr sz="2800">
              <a:solidFill>
                <a:schemeClr val="dk1"/>
              </a:solidFill>
              <a:latin typeface="Calibri"/>
              <a:ea typeface="Calibri"/>
              <a:cs typeface="Calibri"/>
              <a:sym typeface="Calibri"/>
            </a:endParaRPr>
          </a:p>
          <a:p>
            <a:pPr indent="-406400" lvl="1" marL="914400" marR="0" rtl="0" algn="l">
              <a:spcBef>
                <a:spcPts val="0"/>
              </a:spcBef>
              <a:spcAft>
                <a:spcPts val="0"/>
              </a:spcAft>
              <a:buClr>
                <a:schemeClr val="dk1"/>
              </a:buClr>
              <a:buSzPts val="2800"/>
              <a:buFont typeface="Calibri"/>
              <a:buChar char="○"/>
            </a:pPr>
            <a:r>
              <a:rPr lang="en-US" sz="2800">
                <a:solidFill>
                  <a:schemeClr val="dk1"/>
                </a:solidFill>
                <a:latin typeface="Calibri"/>
                <a:ea typeface="Calibri"/>
                <a:cs typeface="Calibri"/>
                <a:sym typeface="Calibri"/>
              </a:rPr>
              <a:t>Testing transformation efficiency in other algal species</a:t>
            </a:r>
            <a:endParaRPr sz="2800">
              <a:solidFill>
                <a:schemeClr val="dk1"/>
              </a:solidFill>
              <a:latin typeface="Calibri"/>
              <a:ea typeface="Calibri"/>
              <a:cs typeface="Calibri"/>
              <a:sym typeface="Calibri"/>
            </a:endParaRPr>
          </a:p>
        </p:txBody>
      </p:sp>
      <p:sp>
        <p:nvSpPr>
          <p:cNvPr id="32" name="Google Shape;32;p4"/>
          <p:cNvSpPr/>
          <p:nvPr/>
        </p:nvSpPr>
        <p:spPr>
          <a:xfrm>
            <a:off x="11734800" y="381000"/>
            <a:ext cx="20497800" cy="4267200"/>
          </a:xfrm>
          <a:prstGeom prst="rect">
            <a:avLst/>
          </a:prstGeom>
          <a:solidFill>
            <a:schemeClr val="lt1"/>
          </a:solidFill>
          <a:ln cap="flat" cmpd="sng" w="25400">
            <a:solidFill>
              <a:schemeClr val="accent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Font typeface="Arial"/>
              <a:buNone/>
            </a:pPr>
            <a:r>
              <a:rPr lang="en-US" sz="8200">
                <a:solidFill>
                  <a:schemeClr val="dk1"/>
                </a:solidFill>
                <a:latin typeface="Alegreya"/>
                <a:ea typeface="Alegreya"/>
                <a:cs typeface="Alegreya"/>
                <a:sym typeface="Alegreya"/>
              </a:rPr>
              <a:t>Transforming Luciferase Reporter into Chlamydomonas reinhardtii Using Glass Bead Method</a:t>
            </a:r>
            <a:endParaRPr i="0" sz="8200" u="none" cap="none" strike="noStrike">
              <a:solidFill>
                <a:schemeClr val="dk1"/>
              </a:solidFill>
              <a:latin typeface="Alegreya"/>
              <a:ea typeface="Alegreya"/>
              <a:cs typeface="Alegreya"/>
              <a:sym typeface="Alegreya"/>
            </a:endParaRPr>
          </a:p>
        </p:txBody>
      </p:sp>
      <p:sp>
        <p:nvSpPr>
          <p:cNvPr id="33" name="Google Shape;33;p4"/>
          <p:cNvSpPr/>
          <p:nvPr/>
        </p:nvSpPr>
        <p:spPr>
          <a:xfrm>
            <a:off x="11887200" y="6477000"/>
            <a:ext cx="9762000" cy="9601200"/>
          </a:xfrm>
          <a:prstGeom prst="rect">
            <a:avLst/>
          </a:prstGeom>
          <a:solidFill>
            <a:schemeClr val="lt1"/>
          </a:solidFill>
          <a:ln cap="flat" cmpd="sng" w="9525">
            <a:solidFill>
              <a:srgbClr val="395E89"/>
            </a:solidFill>
            <a:prstDash val="solid"/>
            <a:round/>
            <a:headEnd len="sm" w="sm" type="none"/>
            <a:tailEnd len="sm" w="sm" type="none"/>
          </a:ln>
        </p:spPr>
        <p:txBody>
          <a:bodyPr anchorCtr="0" anchor="t" bIns="45700" lIns="91425" spcFirstLastPara="1" rIns="91425" wrap="square" tIns="45700">
            <a:noAutofit/>
          </a:bodyPr>
          <a:lstStyle/>
          <a:p>
            <a:pPr indent="-501396" lvl="0" marL="786384" marR="0" rtl="0" algn="l">
              <a:spcBef>
                <a:spcPts val="0"/>
              </a:spcBef>
              <a:spcAft>
                <a:spcPts val="0"/>
              </a:spcAft>
              <a:buSzPts val="3000"/>
              <a:buFont typeface="Calibri"/>
              <a:buAutoNum type="arabicParenR"/>
            </a:pPr>
            <a:r>
              <a:rPr i="1" lang="en-US" sz="3000"/>
              <a:t>C. reinhardtii</a:t>
            </a:r>
            <a:r>
              <a:rPr lang="en-US" sz="3000"/>
              <a:t> (mt + and -), pOpt2_gLuc_Hyg plasmids*, luciferase assay, and tris-acetate-phosphate medium (TAP) were </a:t>
            </a:r>
            <a:r>
              <a:rPr lang="en-US" sz="3000"/>
              <a:t>acquired</a:t>
            </a:r>
            <a:endParaRPr sz="3000"/>
          </a:p>
          <a:p>
            <a:pPr indent="-501396" lvl="0" marL="786384" marR="0" rtl="0" algn="l">
              <a:spcBef>
                <a:spcPts val="0"/>
              </a:spcBef>
              <a:spcAft>
                <a:spcPts val="0"/>
              </a:spcAft>
              <a:buSzPts val="3000"/>
              <a:buFont typeface="Calibri"/>
              <a:buAutoNum type="arabicParenR"/>
            </a:pPr>
            <a:r>
              <a:rPr i="1" lang="en-US" sz="3000"/>
              <a:t>C. reinhardtii </a:t>
            </a:r>
            <a:r>
              <a:rPr lang="en-US" sz="3000"/>
              <a:t>were grown in TAP to prepare for transformation</a:t>
            </a:r>
            <a:endParaRPr sz="3000"/>
          </a:p>
          <a:p>
            <a:pPr indent="-501396" lvl="0" marL="786384" marR="0" rtl="0" algn="l">
              <a:spcBef>
                <a:spcPts val="0"/>
              </a:spcBef>
              <a:spcAft>
                <a:spcPts val="0"/>
              </a:spcAft>
              <a:buSzPts val="3000"/>
              <a:buFont typeface="Calibri"/>
              <a:buAutoNum type="arabicParenR"/>
            </a:pPr>
            <a:r>
              <a:rPr i="1" lang="en-US" sz="3000"/>
              <a:t>E. coli</a:t>
            </a:r>
            <a:r>
              <a:rPr lang="en-US" sz="3000"/>
              <a:t> transformed with plasmids were grown on ampicillin plates</a:t>
            </a:r>
            <a:endParaRPr sz="3000"/>
          </a:p>
          <a:p>
            <a:pPr indent="-501396" lvl="0" marL="786384" marR="0" rtl="0" algn="l">
              <a:spcBef>
                <a:spcPts val="0"/>
              </a:spcBef>
              <a:spcAft>
                <a:spcPts val="0"/>
              </a:spcAft>
              <a:buSzPts val="3000"/>
              <a:buFont typeface="Calibri"/>
              <a:buAutoNum type="arabicParenR"/>
            </a:pPr>
            <a:r>
              <a:rPr i="1" lang="en-US" sz="3000"/>
              <a:t>E. coli </a:t>
            </a:r>
            <a:r>
              <a:rPr lang="en-US" sz="3000"/>
              <a:t>colony was grown in liquid medium</a:t>
            </a:r>
            <a:endParaRPr sz="3000"/>
          </a:p>
          <a:p>
            <a:pPr indent="-501396" lvl="0" marL="786384" marR="0" rtl="0" algn="l">
              <a:spcBef>
                <a:spcPts val="0"/>
              </a:spcBef>
              <a:spcAft>
                <a:spcPts val="0"/>
              </a:spcAft>
              <a:buSzPts val="3000"/>
              <a:buFont typeface="Calibri"/>
              <a:buAutoNum type="arabicParenR"/>
            </a:pPr>
            <a:r>
              <a:rPr lang="en-US" sz="3000"/>
              <a:t>Plasmids were harvested from </a:t>
            </a:r>
            <a:r>
              <a:rPr i="1" lang="en-US" sz="3000"/>
              <a:t>E. coli</a:t>
            </a:r>
            <a:endParaRPr i="1" sz="3000"/>
          </a:p>
          <a:p>
            <a:pPr indent="-501396" lvl="0" marL="786384" marR="0" rtl="0" algn="l">
              <a:spcBef>
                <a:spcPts val="0"/>
              </a:spcBef>
              <a:spcAft>
                <a:spcPts val="0"/>
              </a:spcAft>
              <a:buSzPts val="3000"/>
              <a:buFont typeface="Calibri"/>
              <a:buAutoNum type="arabicParenR"/>
            </a:pPr>
            <a:r>
              <a:rPr lang="en-US" sz="3000"/>
              <a:t>50 mL</a:t>
            </a:r>
            <a:r>
              <a:rPr lang="en-US" sz="3000"/>
              <a:t> of </a:t>
            </a:r>
            <a:r>
              <a:rPr i="1" lang="en-US" sz="3000">
                <a:solidFill>
                  <a:schemeClr val="dk1"/>
                </a:solidFill>
              </a:rPr>
              <a:t>C. reinhardtii </a:t>
            </a:r>
            <a:r>
              <a:rPr lang="en-US" sz="3000">
                <a:solidFill>
                  <a:schemeClr val="dk1"/>
                </a:solidFill>
              </a:rPr>
              <a:t>were spun down and resuspended in 1.2mL TAP</a:t>
            </a:r>
            <a:endParaRPr sz="3000">
              <a:solidFill>
                <a:schemeClr val="dk1"/>
              </a:solidFill>
            </a:endParaRPr>
          </a:p>
          <a:p>
            <a:pPr indent="-501396" lvl="0" marL="786384" marR="0" rtl="0" algn="l">
              <a:spcBef>
                <a:spcPts val="0"/>
              </a:spcBef>
              <a:spcAft>
                <a:spcPts val="0"/>
              </a:spcAft>
              <a:buClr>
                <a:schemeClr val="dk1"/>
              </a:buClr>
              <a:buSzPts val="3000"/>
              <a:buAutoNum type="arabicParenR"/>
            </a:pPr>
            <a:r>
              <a:rPr lang="en-US" sz="3000">
                <a:solidFill>
                  <a:schemeClr val="dk1"/>
                </a:solidFill>
              </a:rPr>
              <a:t>300 µg 0.5 mm diameter glass beads, 300 µL cells, 100 µL 20% polyethylene glycol, and 2 µL plasmids were vortexed in a microcentrifuge tube for 20 s</a:t>
            </a:r>
            <a:endParaRPr sz="3000">
              <a:solidFill>
                <a:schemeClr val="dk1"/>
              </a:solidFill>
            </a:endParaRPr>
          </a:p>
          <a:p>
            <a:pPr indent="-501396" lvl="0" marL="786384" marR="0" rtl="0" algn="l">
              <a:spcBef>
                <a:spcPts val="0"/>
              </a:spcBef>
              <a:spcAft>
                <a:spcPts val="0"/>
              </a:spcAft>
              <a:buSzPts val="3000"/>
              <a:buFont typeface="Calibri"/>
              <a:buAutoNum type="arabicParenR"/>
            </a:pPr>
            <a:r>
              <a:rPr lang="en-US" sz="3000"/>
              <a:t>Cells were </a:t>
            </a:r>
            <a:r>
              <a:rPr lang="en-US" sz="3000"/>
              <a:t>immediately</a:t>
            </a:r>
            <a:r>
              <a:rPr lang="en-US" sz="3000"/>
              <a:t> plated on hygromycin B/TAP agar with non-hygromycin B plates as control</a:t>
            </a:r>
            <a:endParaRPr sz="3000"/>
          </a:p>
          <a:p>
            <a:pPr indent="-501396" lvl="0" marL="786384" marR="0" rtl="0" algn="l">
              <a:spcBef>
                <a:spcPts val="0"/>
              </a:spcBef>
              <a:spcAft>
                <a:spcPts val="0"/>
              </a:spcAft>
              <a:buSzPts val="3000"/>
              <a:buFont typeface="Calibri"/>
              <a:buAutoNum type="arabicParenR"/>
            </a:pPr>
            <a:r>
              <a:rPr lang="en-US" sz="3000"/>
              <a:t>A </a:t>
            </a:r>
            <a:r>
              <a:rPr lang="en-US" sz="3000"/>
              <a:t>colony</a:t>
            </a:r>
            <a:r>
              <a:rPr lang="en-US" sz="3000"/>
              <a:t> from each plate was resuspended, transferred onto a microplate and lysed</a:t>
            </a:r>
            <a:endParaRPr sz="3000"/>
          </a:p>
          <a:p>
            <a:pPr indent="-501396" lvl="0" marL="786384" marR="0" rtl="0" algn="l">
              <a:spcBef>
                <a:spcPts val="0"/>
              </a:spcBef>
              <a:spcAft>
                <a:spcPts val="0"/>
              </a:spcAft>
              <a:buSzPts val="3000"/>
              <a:buAutoNum type="arabicParenR"/>
            </a:pPr>
            <a:r>
              <a:rPr lang="en-US" sz="3000"/>
              <a:t>A luciferin was added to the lysate and luminosity measured</a:t>
            </a:r>
            <a:endParaRPr sz="3000"/>
          </a:p>
        </p:txBody>
      </p:sp>
      <p:sp>
        <p:nvSpPr>
          <p:cNvPr id="34" name="Google Shape;34;p4"/>
          <p:cNvSpPr/>
          <p:nvPr/>
        </p:nvSpPr>
        <p:spPr>
          <a:xfrm>
            <a:off x="838200" y="609600"/>
            <a:ext cx="9296400" cy="1981200"/>
          </a:xfrm>
          <a:prstGeom prst="rect">
            <a:avLst/>
          </a:prstGeom>
          <a:solidFill>
            <a:schemeClr val="lt1"/>
          </a:solidFill>
          <a:ln cap="flat" cmpd="sng" w="25400">
            <a:solidFill>
              <a:schemeClr val="accent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6800">
                <a:solidFill>
                  <a:schemeClr val="dk1"/>
                </a:solidFill>
                <a:latin typeface="Alegreya"/>
                <a:ea typeface="Alegreya"/>
                <a:cs typeface="Alegreya"/>
                <a:sym typeface="Alegreya"/>
              </a:rPr>
              <a:t>Engineering Goal</a:t>
            </a:r>
            <a:endParaRPr sz="6800">
              <a:latin typeface="Alegreya"/>
              <a:ea typeface="Alegreya"/>
              <a:cs typeface="Alegreya"/>
              <a:sym typeface="Alegreya"/>
            </a:endParaRPr>
          </a:p>
        </p:txBody>
      </p:sp>
      <p:sp>
        <p:nvSpPr>
          <p:cNvPr id="35" name="Google Shape;35;p4"/>
          <p:cNvSpPr/>
          <p:nvPr/>
        </p:nvSpPr>
        <p:spPr>
          <a:xfrm>
            <a:off x="1828800" y="17387238"/>
            <a:ext cx="7467600" cy="2284800"/>
          </a:xfrm>
          <a:prstGeom prst="rect">
            <a:avLst/>
          </a:prstGeom>
          <a:solidFill>
            <a:schemeClr val="lt1"/>
          </a:solidFill>
          <a:ln cap="flat" cmpd="sng" w="25400">
            <a:solidFill>
              <a:schemeClr val="accent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i="0" lang="en-US" sz="6800" u="none" cap="none" strike="noStrike">
                <a:solidFill>
                  <a:schemeClr val="dk1"/>
                </a:solidFill>
                <a:latin typeface="Alegreya"/>
                <a:ea typeface="Alegreya"/>
                <a:cs typeface="Alegreya"/>
                <a:sym typeface="Alegreya"/>
              </a:rPr>
              <a:t>Background/ Introduction</a:t>
            </a:r>
            <a:endParaRPr sz="6800">
              <a:latin typeface="Alegreya"/>
              <a:ea typeface="Alegreya"/>
              <a:cs typeface="Alegreya"/>
              <a:sym typeface="Alegreya"/>
            </a:endParaRPr>
          </a:p>
        </p:txBody>
      </p:sp>
      <p:sp>
        <p:nvSpPr>
          <p:cNvPr id="36" name="Google Shape;36;p4"/>
          <p:cNvSpPr/>
          <p:nvPr/>
        </p:nvSpPr>
        <p:spPr>
          <a:xfrm>
            <a:off x="34594800" y="26136600"/>
            <a:ext cx="7391400" cy="1371600"/>
          </a:xfrm>
          <a:prstGeom prst="rect">
            <a:avLst/>
          </a:prstGeom>
          <a:solidFill>
            <a:schemeClr val="lt1"/>
          </a:solidFill>
          <a:ln cap="flat" cmpd="sng" w="25400">
            <a:solidFill>
              <a:schemeClr val="accent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i="0" lang="en-US" sz="6800" u="none" cap="none" strike="noStrike">
                <a:solidFill>
                  <a:schemeClr val="dk1"/>
                </a:solidFill>
                <a:latin typeface="Alegreya"/>
                <a:ea typeface="Alegreya"/>
                <a:cs typeface="Alegreya"/>
                <a:sym typeface="Alegreya"/>
              </a:rPr>
              <a:t>References</a:t>
            </a:r>
            <a:endParaRPr sz="6800">
              <a:latin typeface="Alegreya"/>
              <a:ea typeface="Alegreya"/>
              <a:cs typeface="Alegreya"/>
              <a:sym typeface="Alegreya"/>
            </a:endParaRPr>
          </a:p>
        </p:txBody>
      </p:sp>
      <p:sp>
        <p:nvSpPr>
          <p:cNvPr id="37" name="Google Shape;37;p4"/>
          <p:cNvSpPr/>
          <p:nvPr/>
        </p:nvSpPr>
        <p:spPr>
          <a:xfrm>
            <a:off x="14596500" y="16383000"/>
            <a:ext cx="4343400" cy="1371600"/>
          </a:xfrm>
          <a:prstGeom prst="rect">
            <a:avLst/>
          </a:prstGeom>
          <a:solidFill>
            <a:schemeClr val="lt1"/>
          </a:solidFill>
          <a:ln cap="flat" cmpd="sng" w="25400">
            <a:solidFill>
              <a:schemeClr val="accent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i="0" lang="en-US" sz="6800" u="none" cap="none" strike="noStrike">
                <a:solidFill>
                  <a:schemeClr val="dk1"/>
                </a:solidFill>
                <a:latin typeface="Alegreya"/>
                <a:ea typeface="Alegreya"/>
                <a:cs typeface="Alegreya"/>
                <a:sym typeface="Alegreya"/>
              </a:rPr>
              <a:t>Data</a:t>
            </a:r>
            <a:endParaRPr sz="6800">
              <a:latin typeface="Alegreya"/>
              <a:ea typeface="Alegreya"/>
              <a:cs typeface="Alegreya"/>
              <a:sym typeface="Alegreya"/>
            </a:endParaRPr>
          </a:p>
        </p:txBody>
      </p:sp>
      <p:sp>
        <p:nvSpPr>
          <p:cNvPr id="38" name="Google Shape;38;p4"/>
          <p:cNvSpPr/>
          <p:nvPr/>
        </p:nvSpPr>
        <p:spPr>
          <a:xfrm>
            <a:off x="13182600" y="4953000"/>
            <a:ext cx="7162800" cy="1219200"/>
          </a:xfrm>
          <a:prstGeom prst="rect">
            <a:avLst/>
          </a:prstGeom>
          <a:solidFill>
            <a:schemeClr val="lt1"/>
          </a:solidFill>
          <a:ln cap="flat" cmpd="sng" w="25400">
            <a:solidFill>
              <a:schemeClr val="accent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i="0" lang="en-US" sz="6800" u="none" cap="none" strike="noStrike">
                <a:solidFill>
                  <a:schemeClr val="dk1"/>
                </a:solidFill>
                <a:latin typeface="Alegreya"/>
                <a:ea typeface="Alegreya"/>
                <a:cs typeface="Alegreya"/>
                <a:sym typeface="Alegreya"/>
              </a:rPr>
              <a:t>Methods</a:t>
            </a:r>
            <a:endParaRPr sz="6800">
              <a:latin typeface="Alegreya"/>
              <a:ea typeface="Alegreya"/>
              <a:cs typeface="Alegreya"/>
              <a:sym typeface="Alegreya"/>
            </a:endParaRPr>
          </a:p>
        </p:txBody>
      </p:sp>
      <p:sp>
        <p:nvSpPr>
          <p:cNvPr id="39" name="Google Shape;39;p4"/>
          <p:cNvSpPr/>
          <p:nvPr/>
        </p:nvSpPr>
        <p:spPr>
          <a:xfrm>
            <a:off x="33604200" y="27660600"/>
            <a:ext cx="9601200" cy="4876800"/>
          </a:xfrm>
          <a:prstGeom prst="rect">
            <a:avLst/>
          </a:prstGeom>
          <a:solidFill>
            <a:schemeClr val="lt1"/>
          </a:solidFill>
          <a:ln cap="flat" cmpd="sng" w="9525">
            <a:solidFill>
              <a:srgbClr val="395E89"/>
            </a:solidFill>
            <a:prstDash val="solid"/>
            <a:round/>
            <a:headEnd len="sm" w="sm" type="none"/>
            <a:tailEnd len="sm" w="sm" type="none"/>
          </a:ln>
        </p:spPr>
        <p:txBody>
          <a:bodyPr anchorCtr="0" anchor="t" bIns="45700" lIns="91425" spcFirstLastPara="1" rIns="91425" wrap="square" tIns="45700">
            <a:noAutofit/>
          </a:bodyPr>
          <a:lstStyle/>
          <a:p>
            <a:pPr indent="0" lvl="0" marL="0" rtl="0" algn="l">
              <a:lnSpc>
                <a:spcPct val="100000"/>
              </a:lnSpc>
              <a:spcBef>
                <a:spcPts val="0"/>
              </a:spcBef>
              <a:spcAft>
                <a:spcPts val="0"/>
              </a:spcAft>
              <a:buNone/>
            </a:pPr>
            <a:r>
              <a:rPr lang="en-US" sz="1700">
                <a:solidFill>
                  <a:schemeClr val="dk1"/>
                </a:solidFill>
                <a:latin typeface="Times New Roman"/>
                <a:ea typeface="Times New Roman"/>
                <a:cs typeface="Times New Roman"/>
                <a:sym typeface="Times New Roman"/>
              </a:rPr>
              <a:t>Hannon, M., Gimpel, J., Tran, M., Rasala, B., &amp; Mayfield, S. (2010). Biofuels from algae: Challenges and </a:t>
            </a:r>
            <a:endParaRPr sz="1700">
              <a:solidFill>
                <a:schemeClr val="dk1"/>
              </a:solidFill>
              <a:latin typeface="Times New Roman"/>
              <a:ea typeface="Times New Roman"/>
              <a:cs typeface="Times New Roman"/>
              <a:sym typeface="Times New Roman"/>
            </a:endParaRPr>
          </a:p>
          <a:p>
            <a:pPr indent="457200" lvl="0" marL="0" rtl="0" algn="l">
              <a:lnSpc>
                <a:spcPct val="100000"/>
              </a:lnSpc>
              <a:spcBef>
                <a:spcPts val="0"/>
              </a:spcBef>
              <a:spcAft>
                <a:spcPts val="0"/>
              </a:spcAft>
              <a:buNone/>
            </a:pPr>
            <a:r>
              <a:rPr lang="en-US" sz="1700">
                <a:solidFill>
                  <a:schemeClr val="dk1"/>
                </a:solidFill>
                <a:latin typeface="Times New Roman"/>
                <a:ea typeface="Times New Roman"/>
                <a:cs typeface="Times New Roman"/>
                <a:sym typeface="Times New Roman"/>
              </a:rPr>
              <a:t>potential. </a:t>
            </a:r>
            <a:r>
              <a:rPr i="1" lang="en-US" sz="1700">
                <a:solidFill>
                  <a:schemeClr val="dk1"/>
                </a:solidFill>
                <a:latin typeface="Times New Roman"/>
                <a:ea typeface="Times New Roman"/>
                <a:cs typeface="Times New Roman"/>
                <a:sym typeface="Times New Roman"/>
              </a:rPr>
              <a:t>Biofuels</a:t>
            </a:r>
            <a:r>
              <a:rPr lang="en-US" sz="1700">
                <a:solidFill>
                  <a:schemeClr val="dk1"/>
                </a:solidFill>
                <a:latin typeface="Times New Roman"/>
                <a:ea typeface="Times New Roman"/>
                <a:cs typeface="Times New Roman"/>
                <a:sym typeface="Times New Roman"/>
              </a:rPr>
              <a:t>, </a:t>
            </a:r>
            <a:r>
              <a:rPr i="1" lang="en-US" sz="1700">
                <a:solidFill>
                  <a:schemeClr val="dk1"/>
                </a:solidFill>
                <a:latin typeface="Times New Roman"/>
                <a:ea typeface="Times New Roman"/>
                <a:cs typeface="Times New Roman"/>
                <a:sym typeface="Times New Roman"/>
              </a:rPr>
              <a:t>1</a:t>
            </a:r>
            <a:r>
              <a:rPr lang="en-US" sz="1700">
                <a:solidFill>
                  <a:schemeClr val="dk1"/>
                </a:solidFill>
                <a:latin typeface="Times New Roman"/>
                <a:ea typeface="Times New Roman"/>
                <a:cs typeface="Times New Roman"/>
                <a:sym typeface="Times New Roman"/>
              </a:rPr>
              <a:t>(5), 763-784. https://doi.org/10.4155/bfs.10.44</a:t>
            </a:r>
            <a:endParaRPr sz="1500">
              <a:solidFill>
                <a:schemeClr val="dk1"/>
              </a:solidFill>
              <a:latin typeface="Calibri"/>
              <a:ea typeface="Calibri"/>
              <a:cs typeface="Calibri"/>
              <a:sym typeface="Calibri"/>
            </a:endParaRPr>
          </a:p>
          <a:p>
            <a:pPr indent="0" lvl="0" marL="0" rtl="0" algn="l">
              <a:lnSpc>
                <a:spcPct val="100000"/>
              </a:lnSpc>
              <a:spcBef>
                <a:spcPts val="0"/>
              </a:spcBef>
              <a:spcAft>
                <a:spcPts val="0"/>
              </a:spcAft>
              <a:buNone/>
            </a:pPr>
            <a:r>
              <a:rPr lang="en-US" sz="1700">
                <a:solidFill>
                  <a:schemeClr val="dk1"/>
                </a:solidFill>
                <a:latin typeface="Times New Roman"/>
                <a:ea typeface="Times New Roman"/>
                <a:cs typeface="Times New Roman"/>
                <a:sym typeface="Times New Roman"/>
              </a:rPr>
              <a:t>Heitzer, M., &amp; Zschoernig, B. (2007). Construction of modular tandem expression vectors for the green alga </a:t>
            </a:r>
            <a:endParaRPr sz="1700">
              <a:solidFill>
                <a:schemeClr val="dk1"/>
              </a:solidFill>
              <a:latin typeface="Times New Roman"/>
              <a:ea typeface="Times New Roman"/>
              <a:cs typeface="Times New Roman"/>
              <a:sym typeface="Times New Roman"/>
            </a:endParaRPr>
          </a:p>
          <a:p>
            <a:pPr indent="457200" lvl="0" marL="0" rtl="0" algn="l">
              <a:lnSpc>
                <a:spcPct val="100000"/>
              </a:lnSpc>
              <a:spcBef>
                <a:spcPts val="0"/>
              </a:spcBef>
              <a:spcAft>
                <a:spcPts val="0"/>
              </a:spcAft>
              <a:buNone/>
            </a:pPr>
            <a:r>
              <a:rPr lang="en-US" sz="1700">
                <a:solidFill>
                  <a:schemeClr val="dk1"/>
                </a:solidFill>
                <a:latin typeface="Times New Roman"/>
                <a:ea typeface="Times New Roman"/>
                <a:cs typeface="Times New Roman"/>
                <a:sym typeface="Times New Roman"/>
              </a:rPr>
              <a:t>&lt;i&gt;Chlamydomonas reinhardtii&lt;/i&gt; using the cre/lox-system. </a:t>
            </a:r>
            <a:r>
              <a:rPr i="1" lang="en-US" sz="1700">
                <a:solidFill>
                  <a:schemeClr val="dk1"/>
                </a:solidFill>
                <a:latin typeface="Times New Roman"/>
                <a:ea typeface="Times New Roman"/>
                <a:cs typeface="Times New Roman"/>
                <a:sym typeface="Times New Roman"/>
              </a:rPr>
              <a:t>BioTechniques</a:t>
            </a:r>
            <a:r>
              <a:rPr lang="en-US" sz="1700">
                <a:solidFill>
                  <a:schemeClr val="dk1"/>
                </a:solidFill>
                <a:latin typeface="Times New Roman"/>
                <a:ea typeface="Times New Roman"/>
                <a:cs typeface="Times New Roman"/>
                <a:sym typeface="Times New Roman"/>
              </a:rPr>
              <a:t>, </a:t>
            </a:r>
            <a:r>
              <a:rPr i="1" lang="en-US" sz="1700">
                <a:solidFill>
                  <a:schemeClr val="dk1"/>
                </a:solidFill>
                <a:latin typeface="Times New Roman"/>
                <a:ea typeface="Times New Roman"/>
                <a:cs typeface="Times New Roman"/>
                <a:sym typeface="Times New Roman"/>
              </a:rPr>
              <a:t>43</a:t>
            </a:r>
            <a:r>
              <a:rPr lang="en-US" sz="1700">
                <a:solidFill>
                  <a:schemeClr val="dk1"/>
                </a:solidFill>
                <a:latin typeface="Times New Roman"/>
                <a:ea typeface="Times New Roman"/>
                <a:cs typeface="Times New Roman"/>
                <a:sym typeface="Times New Roman"/>
              </a:rPr>
              <a:t>(3), 324-332. </a:t>
            </a:r>
            <a:endParaRPr sz="1700">
              <a:solidFill>
                <a:schemeClr val="dk1"/>
              </a:solidFill>
              <a:latin typeface="Times New Roman"/>
              <a:ea typeface="Times New Roman"/>
              <a:cs typeface="Times New Roman"/>
              <a:sym typeface="Times New Roman"/>
            </a:endParaRPr>
          </a:p>
          <a:p>
            <a:pPr indent="457200" lvl="0" marL="0" rtl="0" algn="l">
              <a:lnSpc>
                <a:spcPct val="100000"/>
              </a:lnSpc>
              <a:spcBef>
                <a:spcPts val="0"/>
              </a:spcBef>
              <a:spcAft>
                <a:spcPts val="0"/>
              </a:spcAft>
              <a:buNone/>
            </a:pPr>
            <a:r>
              <a:rPr lang="en-US" sz="1700">
                <a:solidFill>
                  <a:schemeClr val="dk1"/>
                </a:solidFill>
                <a:latin typeface="Times New Roman"/>
                <a:ea typeface="Times New Roman"/>
                <a:cs typeface="Times New Roman"/>
                <a:sym typeface="Times New Roman"/>
              </a:rPr>
              <a:t>https://doi.org/10.2144/000112556</a:t>
            </a:r>
            <a:endParaRPr sz="1500">
              <a:solidFill>
                <a:schemeClr val="dk1"/>
              </a:solidFill>
              <a:latin typeface="Calibri"/>
              <a:ea typeface="Calibri"/>
              <a:cs typeface="Calibri"/>
              <a:sym typeface="Calibri"/>
            </a:endParaRPr>
          </a:p>
          <a:p>
            <a:pPr indent="0" lvl="0" marL="0" rtl="0" algn="l">
              <a:lnSpc>
                <a:spcPct val="100000"/>
              </a:lnSpc>
              <a:spcBef>
                <a:spcPts val="0"/>
              </a:spcBef>
              <a:spcAft>
                <a:spcPts val="0"/>
              </a:spcAft>
              <a:buNone/>
            </a:pPr>
            <a:r>
              <a:rPr lang="en-US" sz="1700">
                <a:solidFill>
                  <a:schemeClr val="dk1"/>
                </a:solidFill>
                <a:latin typeface="Times New Roman"/>
                <a:ea typeface="Times New Roman"/>
                <a:cs typeface="Times New Roman"/>
                <a:sym typeface="Times New Roman"/>
              </a:rPr>
              <a:t>Kindle, K. (n.d.). </a:t>
            </a:r>
            <a:r>
              <a:rPr i="1" lang="en-US" sz="1700">
                <a:solidFill>
                  <a:schemeClr val="dk1"/>
                </a:solidFill>
                <a:latin typeface="Times New Roman"/>
                <a:ea typeface="Times New Roman"/>
                <a:cs typeface="Times New Roman"/>
                <a:sym typeface="Times New Roman"/>
              </a:rPr>
              <a:t>Transformation of Chlamydomonas with glass beads</a:t>
            </a:r>
            <a:r>
              <a:rPr lang="en-US" sz="1700">
                <a:solidFill>
                  <a:schemeClr val="dk1"/>
                </a:solidFill>
                <a:latin typeface="Times New Roman"/>
                <a:ea typeface="Times New Roman"/>
                <a:cs typeface="Times New Roman"/>
                <a:sym typeface="Times New Roman"/>
              </a:rPr>
              <a:t>. Chlamydomonas Resource Center. </a:t>
            </a:r>
            <a:endParaRPr sz="1700">
              <a:solidFill>
                <a:schemeClr val="dk1"/>
              </a:solidFill>
              <a:latin typeface="Times New Roman"/>
              <a:ea typeface="Times New Roman"/>
              <a:cs typeface="Times New Roman"/>
              <a:sym typeface="Times New Roman"/>
            </a:endParaRPr>
          </a:p>
          <a:p>
            <a:pPr indent="457200" lvl="0" marL="0" rtl="0" algn="l">
              <a:lnSpc>
                <a:spcPct val="100000"/>
              </a:lnSpc>
              <a:spcBef>
                <a:spcPts val="0"/>
              </a:spcBef>
              <a:spcAft>
                <a:spcPts val="0"/>
              </a:spcAft>
              <a:buNone/>
            </a:pPr>
            <a:r>
              <a:rPr lang="en-US" sz="1700">
                <a:solidFill>
                  <a:schemeClr val="dk1"/>
                </a:solidFill>
                <a:latin typeface="Times New Roman"/>
                <a:ea typeface="Times New Roman"/>
                <a:cs typeface="Times New Roman"/>
                <a:sym typeface="Times New Roman"/>
              </a:rPr>
              <a:t>https://www.chlamycollection.org/methods/transformation-of-chlamydomonas-with-glass-beads/</a:t>
            </a:r>
            <a:endParaRPr sz="1500">
              <a:solidFill>
                <a:schemeClr val="dk1"/>
              </a:solidFill>
              <a:latin typeface="Calibri"/>
              <a:ea typeface="Calibri"/>
              <a:cs typeface="Calibri"/>
              <a:sym typeface="Calibri"/>
            </a:endParaRPr>
          </a:p>
          <a:p>
            <a:pPr indent="0" lvl="0" marL="0" rtl="0" algn="l">
              <a:lnSpc>
                <a:spcPct val="100000"/>
              </a:lnSpc>
              <a:spcBef>
                <a:spcPts val="0"/>
              </a:spcBef>
              <a:spcAft>
                <a:spcPts val="0"/>
              </a:spcAft>
              <a:buNone/>
            </a:pPr>
            <a:r>
              <a:rPr lang="en-US" sz="1700">
                <a:solidFill>
                  <a:schemeClr val="dk1"/>
                </a:solidFill>
                <a:latin typeface="Times New Roman"/>
                <a:ea typeface="Times New Roman"/>
                <a:cs typeface="Times New Roman"/>
                <a:sym typeface="Times New Roman"/>
              </a:rPr>
              <a:t>Kindle, K. L. (n.d.). Nuclear transformation: Technology and applications. </a:t>
            </a:r>
            <a:r>
              <a:rPr i="1" lang="en-US" sz="1700">
                <a:solidFill>
                  <a:schemeClr val="dk1"/>
                </a:solidFill>
                <a:latin typeface="Times New Roman"/>
                <a:ea typeface="Times New Roman"/>
                <a:cs typeface="Times New Roman"/>
                <a:sym typeface="Times New Roman"/>
              </a:rPr>
              <a:t>The Molecular Biology of </a:t>
            </a:r>
            <a:endParaRPr i="1" sz="1700">
              <a:solidFill>
                <a:schemeClr val="dk1"/>
              </a:solidFill>
              <a:latin typeface="Times New Roman"/>
              <a:ea typeface="Times New Roman"/>
              <a:cs typeface="Times New Roman"/>
              <a:sym typeface="Times New Roman"/>
            </a:endParaRPr>
          </a:p>
          <a:p>
            <a:pPr indent="457200" lvl="0" marL="0" rtl="0" algn="l">
              <a:lnSpc>
                <a:spcPct val="100000"/>
              </a:lnSpc>
              <a:spcBef>
                <a:spcPts val="0"/>
              </a:spcBef>
              <a:spcAft>
                <a:spcPts val="0"/>
              </a:spcAft>
              <a:buNone/>
            </a:pPr>
            <a:r>
              <a:rPr i="1" lang="en-US" sz="1700">
                <a:solidFill>
                  <a:schemeClr val="dk1"/>
                </a:solidFill>
                <a:latin typeface="Times New Roman"/>
                <a:ea typeface="Times New Roman"/>
                <a:cs typeface="Times New Roman"/>
                <a:sym typeface="Times New Roman"/>
              </a:rPr>
              <a:t>Chloroplasts and Mitochondria in Chlamydomonas</a:t>
            </a:r>
            <a:r>
              <a:rPr lang="en-US" sz="1700">
                <a:solidFill>
                  <a:schemeClr val="dk1"/>
                </a:solidFill>
                <a:latin typeface="Times New Roman"/>
                <a:ea typeface="Times New Roman"/>
                <a:cs typeface="Times New Roman"/>
                <a:sym typeface="Times New Roman"/>
              </a:rPr>
              <a:t>, 41-61. https://doi.org/10.1007/0-306-48204-5_4</a:t>
            </a:r>
            <a:endParaRPr sz="1500">
              <a:solidFill>
                <a:schemeClr val="dk1"/>
              </a:solidFill>
              <a:latin typeface="Calibri"/>
              <a:ea typeface="Calibri"/>
              <a:cs typeface="Calibri"/>
              <a:sym typeface="Calibri"/>
            </a:endParaRPr>
          </a:p>
          <a:p>
            <a:pPr indent="0" lvl="0" marL="0" rtl="0" algn="l">
              <a:lnSpc>
                <a:spcPct val="100000"/>
              </a:lnSpc>
              <a:spcBef>
                <a:spcPts val="0"/>
              </a:spcBef>
              <a:spcAft>
                <a:spcPts val="0"/>
              </a:spcAft>
              <a:buNone/>
            </a:pPr>
            <a:r>
              <a:rPr lang="en-US" sz="1700">
                <a:solidFill>
                  <a:schemeClr val="dk1"/>
                </a:solidFill>
                <a:latin typeface="Times New Roman"/>
                <a:ea typeface="Times New Roman"/>
                <a:cs typeface="Times New Roman"/>
                <a:sym typeface="Times New Roman"/>
              </a:rPr>
              <a:t>Kindle, K. L. (1990). High-frequency nuclear transformation of chlamydomonas reinhardtii. </a:t>
            </a:r>
            <a:r>
              <a:rPr i="1" lang="en-US" sz="1700">
                <a:solidFill>
                  <a:schemeClr val="dk1"/>
                </a:solidFill>
                <a:latin typeface="Times New Roman"/>
                <a:ea typeface="Times New Roman"/>
                <a:cs typeface="Times New Roman"/>
                <a:sym typeface="Times New Roman"/>
              </a:rPr>
              <a:t>Proceedings of </a:t>
            </a:r>
            <a:endParaRPr i="1" sz="1700">
              <a:solidFill>
                <a:schemeClr val="dk1"/>
              </a:solidFill>
              <a:latin typeface="Times New Roman"/>
              <a:ea typeface="Times New Roman"/>
              <a:cs typeface="Times New Roman"/>
              <a:sym typeface="Times New Roman"/>
            </a:endParaRPr>
          </a:p>
          <a:p>
            <a:pPr indent="457200" lvl="0" marL="0" rtl="0" algn="l">
              <a:lnSpc>
                <a:spcPct val="100000"/>
              </a:lnSpc>
              <a:spcBef>
                <a:spcPts val="0"/>
              </a:spcBef>
              <a:spcAft>
                <a:spcPts val="0"/>
              </a:spcAft>
              <a:buNone/>
            </a:pPr>
            <a:r>
              <a:rPr i="1" lang="en-US" sz="1700">
                <a:solidFill>
                  <a:schemeClr val="dk1"/>
                </a:solidFill>
                <a:latin typeface="Times New Roman"/>
                <a:ea typeface="Times New Roman"/>
                <a:cs typeface="Times New Roman"/>
                <a:sym typeface="Times New Roman"/>
              </a:rPr>
              <a:t>the National Academy of Sciences</a:t>
            </a:r>
            <a:r>
              <a:rPr lang="en-US" sz="1700">
                <a:solidFill>
                  <a:schemeClr val="dk1"/>
                </a:solidFill>
                <a:latin typeface="Times New Roman"/>
                <a:ea typeface="Times New Roman"/>
                <a:cs typeface="Times New Roman"/>
                <a:sym typeface="Times New Roman"/>
              </a:rPr>
              <a:t>, </a:t>
            </a:r>
            <a:r>
              <a:rPr i="1" lang="en-US" sz="1700">
                <a:solidFill>
                  <a:schemeClr val="dk1"/>
                </a:solidFill>
                <a:latin typeface="Times New Roman"/>
                <a:ea typeface="Times New Roman"/>
                <a:cs typeface="Times New Roman"/>
                <a:sym typeface="Times New Roman"/>
              </a:rPr>
              <a:t>87</a:t>
            </a:r>
            <a:r>
              <a:rPr lang="en-US" sz="1700">
                <a:solidFill>
                  <a:schemeClr val="dk1"/>
                </a:solidFill>
                <a:latin typeface="Times New Roman"/>
                <a:ea typeface="Times New Roman"/>
                <a:cs typeface="Times New Roman"/>
                <a:sym typeface="Times New Roman"/>
              </a:rPr>
              <a:t>(3), 1228-1232. https://doi.org/10.1073/pnas.87.3.1228</a:t>
            </a:r>
            <a:endParaRPr sz="1500">
              <a:solidFill>
                <a:schemeClr val="dk1"/>
              </a:solidFill>
              <a:latin typeface="Calibri"/>
              <a:ea typeface="Calibri"/>
              <a:cs typeface="Calibri"/>
              <a:sym typeface="Calibri"/>
            </a:endParaRPr>
          </a:p>
          <a:p>
            <a:pPr indent="0" lvl="0" marL="0" rtl="0" algn="l">
              <a:lnSpc>
                <a:spcPct val="100000"/>
              </a:lnSpc>
              <a:spcBef>
                <a:spcPts val="0"/>
              </a:spcBef>
              <a:spcAft>
                <a:spcPts val="0"/>
              </a:spcAft>
              <a:buNone/>
            </a:pPr>
            <a:r>
              <a:rPr lang="en-US" sz="1700">
                <a:solidFill>
                  <a:schemeClr val="dk1"/>
                </a:solidFill>
                <a:latin typeface="Times New Roman"/>
                <a:ea typeface="Times New Roman"/>
                <a:cs typeface="Times New Roman"/>
                <a:sym typeface="Times New Roman"/>
              </a:rPr>
              <a:t>Neupert, J., Shao, N., Lu, Y., &amp; Bock, R. (2012). Genetic transformation of the model green alga </a:t>
            </a:r>
            <a:endParaRPr sz="1700">
              <a:solidFill>
                <a:schemeClr val="dk1"/>
              </a:solidFill>
              <a:latin typeface="Times New Roman"/>
              <a:ea typeface="Times New Roman"/>
              <a:cs typeface="Times New Roman"/>
              <a:sym typeface="Times New Roman"/>
            </a:endParaRPr>
          </a:p>
          <a:p>
            <a:pPr indent="457200" lvl="0" marL="0" rtl="0" algn="l">
              <a:lnSpc>
                <a:spcPct val="100000"/>
              </a:lnSpc>
              <a:spcBef>
                <a:spcPts val="0"/>
              </a:spcBef>
              <a:spcAft>
                <a:spcPts val="0"/>
              </a:spcAft>
              <a:buNone/>
            </a:pPr>
            <a:r>
              <a:rPr lang="en-US" sz="1700">
                <a:solidFill>
                  <a:schemeClr val="dk1"/>
                </a:solidFill>
                <a:latin typeface="Times New Roman"/>
                <a:ea typeface="Times New Roman"/>
                <a:cs typeface="Times New Roman"/>
                <a:sym typeface="Times New Roman"/>
              </a:rPr>
              <a:t>chlamydomonas reinhardtii. </a:t>
            </a:r>
            <a:r>
              <a:rPr i="1" lang="en-US" sz="1700">
                <a:solidFill>
                  <a:schemeClr val="dk1"/>
                </a:solidFill>
                <a:latin typeface="Times New Roman"/>
                <a:ea typeface="Times New Roman"/>
                <a:cs typeface="Times New Roman"/>
                <a:sym typeface="Times New Roman"/>
              </a:rPr>
              <a:t>Methods in Molecular Biology</a:t>
            </a:r>
            <a:r>
              <a:rPr lang="en-US" sz="1700">
                <a:solidFill>
                  <a:schemeClr val="dk1"/>
                </a:solidFill>
                <a:latin typeface="Times New Roman"/>
                <a:ea typeface="Times New Roman"/>
                <a:cs typeface="Times New Roman"/>
                <a:sym typeface="Times New Roman"/>
              </a:rPr>
              <a:t>, 35-47. </a:t>
            </a:r>
            <a:endParaRPr sz="1700">
              <a:solidFill>
                <a:schemeClr val="dk1"/>
              </a:solidFill>
              <a:latin typeface="Times New Roman"/>
              <a:ea typeface="Times New Roman"/>
              <a:cs typeface="Times New Roman"/>
              <a:sym typeface="Times New Roman"/>
            </a:endParaRPr>
          </a:p>
          <a:p>
            <a:pPr indent="0" lvl="0" marL="457200" rtl="0" algn="l">
              <a:lnSpc>
                <a:spcPct val="100000"/>
              </a:lnSpc>
              <a:spcBef>
                <a:spcPts val="0"/>
              </a:spcBef>
              <a:spcAft>
                <a:spcPts val="0"/>
              </a:spcAft>
              <a:buNone/>
            </a:pPr>
            <a:r>
              <a:rPr lang="en-US" sz="1700">
                <a:solidFill>
                  <a:schemeClr val="dk1"/>
                </a:solidFill>
                <a:latin typeface="Times New Roman"/>
                <a:ea typeface="Times New Roman"/>
                <a:cs typeface="Times New Roman"/>
                <a:sym typeface="Times New Roman"/>
              </a:rPr>
              <a:t>https://doi.org/10.1007/978-1-61779-558-9_4</a:t>
            </a:r>
            <a:endParaRPr sz="1500">
              <a:solidFill>
                <a:schemeClr val="dk1"/>
              </a:solidFill>
              <a:latin typeface="Calibri"/>
              <a:ea typeface="Calibri"/>
              <a:cs typeface="Calibri"/>
              <a:sym typeface="Calibri"/>
            </a:endParaRPr>
          </a:p>
          <a:p>
            <a:pPr indent="0" lvl="0" marL="0" rtl="0" algn="l">
              <a:lnSpc>
                <a:spcPct val="100000"/>
              </a:lnSpc>
              <a:spcBef>
                <a:spcPts val="0"/>
              </a:spcBef>
              <a:spcAft>
                <a:spcPts val="0"/>
              </a:spcAft>
              <a:buNone/>
            </a:pPr>
            <a:r>
              <a:rPr lang="en-US" sz="1700">
                <a:solidFill>
                  <a:schemeClr val="dk1"/>
                </a:solidFill>
                <a:latin typeface="Times New Roman"/>
                <a:ea typeface="Times New Roman"/>
                <a:cs typeface="Times New Roman"/>
                <a:sym typeface="Times New Roman"/>
              </a:rPr>
              <a:t>Rattanachaikunsopon, P., &amp; Phumkhachorn, P. (2009). Glass bead transformation method for gram-positive </a:t>
            </a:r>
            <a:endParaRPr sz="1700">
              <a:solidFill>
                <a:schemeClr val="dk1"/>
              </a:solidFill>
              <a:latin typeface="Times New Roman"/>
              <a:ea typeface="Times New Roman"/>
              <a:cs typeface="Times New Roman"/>
              <a:sym typeface="Times New Roman"/>
            </a:endParaRPr>
          </a:p>
          <a:p>
            <a:pPr indent="457200" lvl="0" marL="0" rtl="0" algn="l">
              <a:lnSpc>
                <a:spcPct val="100000"/>
              </a:lnSpc>
              <a:spcBef>
                <a:spcPts val="0"/>
              </a:spcBef>
              <a:spcAft>
                <a:spcPts val="0"/>
              </a:spcAft>
              <a:buNone/>
            </a:pPr>
            <a:r>
              <a:rPr lang="en-US" sz="1700">
                <a:solidFill>
                  <a:schemeClr val="dk1"/>
                </a:solidFill>
                <a:latin typeface="Times New Roman"/>
                <a:ea typeface="Times New Roman"/>
                <a:cs typeface="Times New Roman"/>
                <a:sym typeface="Times New Roman"/>
              </a:rPr>
              <a:t>bacteria. </a:t>
            </a:r>
            <a:r>
              <a:rPr i="1" lang="en-US" sz="1700">
                <a:solidFill>
                  <a:schemeClr val="dk1"/>
                </a:solidFill>
                <a:latin typeface="Times New Roman"/>
                <a:ea typeface="Times New Roman"/>
                <a:cs typeface="Times New Roman"/>
                <a:sym typeface="Times New Roman"/>
              </a:rPr>
              <a:t>Brazilian Journal of Microbiology</a:t>
            </a:r>
            <a:r>
              <a:rPr lang="en-US" sz="1700">
                <a:solidFill>
                  <a:schemeClr val="dk1"/>
                </a:solidFill>
                <a:latin typeface="Times New Roman"/>
                <a:ea typeface="Times New Roman"/>
                <a:cs typeface="Times New Roman"/>
                <a:sym typeface="Times New Roman"/>
              </a:rPr>
              <a:t>, </a:t>
            </a:r>
            <a:r>
              <a:rPr i="1" lang="en-US" sz="1700">
                <a:solidFill>
                  <a:schemeClr val="dk1"/>
                </a:solidFill>
                <a:latin typeface="Times New Roman"/>
                <a:ea typeface="Times New Roman"/>
                <a:cs typeface="Times New Roman"/>
                <a:sym typeface="Times New Roman"/>
              </a:rPr>
              <a:t>40</a:t>
            </a:r>
            <a:r>
              <a:rPr lang="en-US" sz="1700">
                <a:solidFill>
                  <a:schemeClr val="dk1"/>
                </a:solidFill>
                <a:latin typeface="Times New Roman"/>
                <a:ea typeface="Times New Roman"/>
                <a:cs typeface="Times New Roman"/>
                <a:sym typeface="Times New Roman"/>
              </a:rPr>
              <a:t>(4), 923-926.</a:t>
            </a:r>
            <a:endParaRPr sz="1700">
              <a:solidFill>
                <a:schemeClr val="dk1"/>
              </a:solidFill>
              <a:latin typeface="Times New Roman"/>
              <a:ea typeface="Times New Roman"/>
              <a:cs typeface="Times New Roman"/>
              <a:sym typeface="Times New Roman"/>
            </a:endParaRPr>
          </a:p>
          <a:p>
            <a:pPr indent="457200" lvl="0" marL="0" rtl="0" algn="l">
              <a:lnSpc>
                <a:spcPct val="100000"/>
              </a:lnSpc>
              <a:spcBef>
                <a:spcPts val="0"/>
              </a:spcBef>
              <a:spcAft>
                <a:spcPts val="0"/>
              </a:spcAft>
              <a:buNone/>
            </a:pPr>
            <a:r>
              <a:t/>
            </a:r>
            <a:endParaRPr sz="17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lang="en-US" sz="1700">
                <a:solidFill>
                  <a:schemeClr val="dk1"/>
                </a:solidFill>
                <a:latin typeface="Times New Roman"/>
                <a:ea typeface="Times New Roman"/>
                <a:cs typeface="Times New Roman"/>
                <a:sym typeface="Times New Roman"/>
              </a:rPr>
              <a:t>All photos taken by presenter</a:t>
            </a:r>
            <a:endParaRPr sz="1700">
              <a:solidFill>
                <a:schemeClr val="dk1"/>
              </a:solidFill>
              <a:latin typeface="Times New Roman"/>
              <a:ea typeface="Times New Roman"/>
              <a:cs typeface="Times New Roman"/>
              <a:sym typeface="Times New Roman"/>
            </a:endParaRPr>
          </a:p>
        </p:txBody>
      </p:sp>
      <p:sp>
        <p:nvSpPr>
          <p:cNvPr id="40" name="Google Shape;40;p4"/>
          <p:cNvSpPr txBox="1"/>
          <p:nvPr/>
        </p:nvSpPr>
        <p:spPr>
          <a:xfrm>
            <a:off x="24650700" y="18882613"/>
            <a:ext cx="7162800" cy="1571700"/>
          </a:xfrm>
          <a:prstGeom prst="rect">
            <a:avLst/>
          </a:prstGeom>
          <a:solidFill>
            <a:schemeClr val="lt1"/>
          </a:solidFill>
          <a:ln cap="flat" cmpd="sng" w="9525">
            <a:solidFill>
              <a:srgbClr val="395E89"/>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3200"/>
              <a:t>Table 1: </a:t>
            </a:r>
            <a:r>
              <a:rPr lang="en-US" sz="3200"/>
              <a:t>The top chart is a microplate reading showing the luminosity of cell </a:t>
            </a:r>
            <a:r>
              <a:rPr lang="en-US" sz="3200"/>
              <a:t>staples</a:t>
            </a:r>
            <a:r>
              <a:rPr lang="en-US" sz="3200"/>
              <a:t> treated with luciferin.</a:t>
            </a:r>
            <a:endParaRPr/>
          </a:p>
        </p:txBody>
      </p:sp>
      <p:sp>
        <p:nvSpPr>
          <p:cNvPr id="41" name="Google Shape;41;p4"/>
          <p:cNvSpPr txBox="1"/>
          <p:nvPr/>
        </p:nvSpPr>
        <p:spPr>
          <a:xfrm>
            <a:off x="21907500" y="14506500"/>
            <a:ext cx="10210800" cy="1571700"/>
          </a:xfrm>
          <a:prstGeom prst="rect">
            <a:avLst/>
          </a:prstGeom>
          <a:noFill/>
          <a:ln cap="flat" cmpd="sng" w="9525">
            <a:solidFill>
              <a:srgbClr val="395E89"/>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3200">
                <a:solidFill>
                  <a:schemeClr val="dk1"/>
                </a:solidFill>
              </a:rPr>
              <a:t>Figure 1:</a:t>
            </a:r>
            <a:r>
              <a:rPr lang="en-US" sz="3200">
                <a:solidFill>
                  <a:schemeClr val="dk1"/>
                </a:solidFill>
              </a:rPr>
              <a:t> (above) Wild type </a:t>
            </a:r>
            <a:r>
              <a:rPr i="1" lang="en-US" sz="3200">
                <a:solidFill>
                  <a:schemeClr val="dk1"/>
                </a:solidFill>
              </a:rPr>
              <a:t>C. </a:t>
            </a:r>
            <a:r>
              <a:rPr i="1" lang="en-US" sz="3200">
                <a:solidFill>
                  <a:schemeClr val="dk1"/>
                </a:solidFill>
              </a:rPr>
              <a:t>reinhardtii</a:t>
            </a:r>
            <a:r>
              <a:rPr lang="en-US" sz="3200">
                <a:solidFill>
                  <a:schemeClr val="dk1"/>
                </a:solidFill>
              </a:rPr>
              <a:t> growing in TAP, with mating type - on the right and mating types +/- crossed on the left..</a:t>
            </a:r>
            <a:endParaRPr b="0" sz="3200" u="none" cap="none" strike="noStrike">
              <a:solidFill>
                <a:schemeClr val="dk1"/>
              </a:solidFill>
              <a:latin typeface="Arial"/>
              <a:ea typeface="Arial"/>
              <a:cs typeface="Arial"/>
              <a:sym typeface="Arial"/>
            </a:endParaRPr>
          </a:p>
        </p:txBody>
      </p:sp>
      <p:sp>
        <p:nvSpPr>
          <p:cNvPr id="42" name="Google Shape;42;p4"/>
          <p:cNvSpPr/>
          <p:nvPr/>
        </p:nvSpPr>
        <p:spPr>
          <a:xfrm>
            <a:off x="35356800" y="13411200"/>
            <a:ext cx="6172200" cy="1295400"/>
          </a:xfrm>
          <a:prstGeom prst="rect">
            <a:avLst/>
          </a:prstGeom>
          <a:solidFill>
            <a:schemeClr val="lt1"/>
          </a:solidFill>
          <a:ln cap="flat" cmpd="sng" w="25400">
            <a:solidFill>
              <a:schemeClr val="accent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i="0" lang="en-US" sz="6800" u="none" cap="none" strike="noStrike">
                <a:solidFill>
                  <a:schemeClr val="dk1"/>
                </a:solidFill>
                <a:latin typeface="Alegreya"/>
                <a:ea typeface="Alegreya"/>
                <a:cs typeface="Alegreya"/>
                <a:sym typeface="Alegreya"/>
              </a:rPr>
              <a:t>Conclusion</a:t>
            </a:r>
            <a:endParaRPr sz="6800">
              <a:latin typeface="Alegreya"/>
              <a:ea typeface="Alegreya"/>
              <a:cs typeface="Alegreya"/>
              <a:sym typeface="Alegreya"/>
            </a:endParaRPr>
          </a:p>
        </p:txBody>
      </p:sp>
      <p:sp>
        <p:nvSpPr>
          <p:cNvPr id="43" name="Google Shape;43;p4"/>
          <p:cNvSpPr/>
          <p:nvPr/>
        </p:nvSpPr>
        <p:spPr>
          <a:xfrm>
            <a:off x="33604200" y="14935200"/>
            <a:ext cx="9454500" cy="2819400"/>
          </a:xfrm>
          <a:prstGeom prst="rect">
            <a:avLst/>
          </a:prstGeom>
          <a:solidFill>
            <a:schemeClr val="lt1"/>
          </a:solidFill>
          <a:ln cap="flat" cmpd="sng" w="25400">
            <a:solidFill>
              <a:srgbClr val="395E89"/>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lang="en-US" sz="4400">
                <a:solidFill>
                  <a:schemeClr val="dk1"/>
                </a:solidFill>
              </a:rPr>
              <a:t>The results suggest a possible potential for transformation of wild-type </a:t>
            </a:r>
            <a:r>
              <a:rPr i="1" lang="en-US" sz="4400">
                <a:solidFill>
                  <a:schemeClr val="dk1"/>
                </a:solidFill>
              </a:rPr>
              <a:t>C. reinhardtii</a:t>
            </a:r>
            <a:r>
              <a:rPr lang="en-US" sz="4400">
                <a:solidFill>
                  <a:schemeClr val="dk1"/>
                </a:solidFill>
              </a:rPr>
              <a:t> by the glass bead method. </a:t>
            </a:r>
            <a:endParaRPr/>
          </a:p>
        </p:txBody>
      </p:sp>
      <p:sp>
        <p:nvSpPr>
          <p:cNvPr id="44" name="Google Shape;44;p4"/>
          <p:cNvSpPr/>
          <p:nvPr/>
        </p:nvSpPr>
        <p:spPr>
          <a:xfrm>
            <a:off x="762000" y="7543800"/>
            <a:ext cx="9601200" cy="9601200"/>
          </a:xfrm>
          <a:prstGeom prst="rect">
            <a:avLst/>
          </a:prstGeom>
          <a:solidFill>
            <a:schemeClr val="lt1"/>
          </a:solidFill>
          <a:ln cap="flat" cmpd="sng" w="25400">
            <a:solidFill>
              <a:srgbClr val="395E89"/>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lang="en-US" sz="2800">
                <a:solidFill>
                  <a:schemeClr val="dk1"/>
                </a:solidFill>
              </a:rPr>
              <a:t>A promising source of renewable energy is biofuel produced by microalgae. However growing such algae commercially poses its own problems, including but not limited to: contamination, energy efficiency, strain improvement, and resource allocation. A potential solution to these issues is bioengineering microalgae to have higher lipid content, higher crop production, etc. One method of transforming the microalga species </a:t>
            </a:r>
            <a:r>
              <a:rPr i="1" lang="en-US" sz="2800">
                <a:solidFill>
                  <a:schemeClr val="dk1"/>
                </a:solidFill>
              </a:rPr>
              <a:t>Chlamydomonas reinhardtii</a:t>
            </a:r>
            <a:r>
              <a:rPr lang="en-US" sz="2800">
                <a:solidFill>
                  <a:schemeClr val="dk1"/>
                </a:solidFill>
              </a:rPr>
              <a:t> is the glass bead method. While not as efficient as electroporation or bombardment, this procedure is more accessible to smaller labs with less resources. This study aimed to successfully transform wild type </a:t>
            </a:r>
            <a:r>
              <a:rPr i="1" lang="en-US" sz="2800">
                <a:solidFill>
                  <a:schemeClr val="dk1"/>
                </a:solidFill>
              </a:rPr>
              <a:t>C. reinhardtii </a:t>
            </a:r>
            <a:r>
              <a:rPr lang="en-US" sz="2800">
                <a:solidFill>
                  <a:schemeClr val="dk1"/>
                </a:solidFill>
              </a:rPr>
              <a:t>with a luciferase marker using the glass bead method. Cells that underwent transformation protocol were successfully grown on hygromycin B plates, however luminosity readings were inconclusive. The algal control recorded similar levels of luminescence as the transformed cells (~1000 μlm), however the lysis buffer control did not (~30 μlm). It is therefore unclear whether or not the transformation was successful, although the results suggest a possible potential or transformation of wild-type </a:t>
            </a:r>
            <a:r>
              <a:rPr i="1" lang="en-US" sz="2800">
                <a:solidFill>
                  <a:schemeClr val="dk1"/>
                </a:solidFill>
              </a:rPr>
              <a:t>C. reinhardtii</a:t>
            </a:r>
            <a:r>
              <a:rPr lang="en-US" sz="2800">
                <a:solidFill>
                  <a:schemeClr val="dk1"/>
                </a:solidFill>
              </a:rPr>
              <a:t> by the glass bead method. </a:t>
            </a:r>
            <a:endParaRPr sz="2800"/>
          </a:p>
        </p:txBody>
      </p:sp>
      <p:sp>
        <p:nvSpPr>
          <p:cNvPr id="45" name="Google Shape;45;p4"/>
          <p:cNvSpPr/>
          <p:nvPr/>
        </p:nvSpPr>
        <p:spPr>
          <a:xfrm>
            <a:off x="2438400" y="6019800"/>
            <a:ext cx="6172200" cy="1295400"/>
          </a:xfrm>
          <a:prstGeom prst="rect">
            <a:avLst/>
          </a:prstGeom>
          <a:solidFill>
            <a:schemeClr val="lt1"/>
          </a:solidFill>
          <a:ln cap="flat" cmpd="sng" w="25400">
            <a:solidFill>
              <a:schemeClr val="accent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i="0" lang="en-US" sz="6800" u="none" cap="none" strike="noStrike">
                <a:solidFill>
                  <a:schemeClr val="dk1"/>
                </a:solidFill>
                <a:latin typeface="Alegreya"/>
                <a:ea typeface="Alegreya"/>
                <a:cs typeface="Alegreya"/>
                <a:sym typeface="Alegreya"/>
              </a:rPr>
              <a:t>Abstract</a:t>
            </a:r>
            <a:endParaRPr sz="6800">
              <a:latin typeface="Alegreya"/>
              <a:ea typeface="Alegreya"/>
              <a:cs typeface="Alegreya"/>
              <a:sym typeface="Alegreya"/>
            </a:endParaRPr>
          </a:p>
        </p:txBody>
      </p:sp>
      <p:graphicFrame>
        <p:nvGraphicFramePr>
          <p:cNvPr id="46" name="Google Shape;46;p4"/>
          <p:cNvGraphicFramePr/>
          <p:nvPr/>
        </p:nvGraphicFramePr>
        <p:xfrm>
          <a:off x="12212175" y="18128575"/>
          <a:ext cx="3000000" cy="3000000"/>
        </p:xfrm>
        <a:graphic>
          <a:graphicData uri="http://schemas.openxmlformats.org/drawingml/2006/table">
            <a:tbl>
              <a:tblPr>
                <a:noFill/>
                <a:tableStyleId>{D83F180B-82E1-4224-9A1A-53C08DE89ED6}</a:tableStyleId>
              </a:tblPr>
              <a:tblGrid>
                <a:gridCol w="922975"/>
                <a:gridCol w="922975"/>
                <a:gridCol w="922975"/>
                <a:gridCol w="922975"/>
                <a:gridCol w="922975"/>
                <a:gridCol w="922975"/>
                <a:gridCol w="922975"/>
                <a:gridCol w="922975"/>
                <a:gridCol w="922975"/>
                <a:gridCol w="922975"/>
                <a:gridCol w="922975"/>
                <a:gridCol w="922975"/>
                <a:gridCol w="922975"/>
              </a:tblGrid>
              <a:tr h="563450">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9CCFF"/>
                    </a:solidFill>
                  </a:tcPr>
                </a:tc>
                <a:tc>
                  <a:txBody>
                    <a:bodyPr/>
                    <a:lstStyle/>
                    <a:p>
                      <a:pPr indent="0" lvl="0" marL="0" rtl="0" algn="r">
                        <a:lnSpc>
                          <a:spcPct val="115000"/>
                        </a:lnSpc>
                        <a:spcBef>
                          <a:spcPts val="0"/>
                        </a:spcBef>
                        <a:spcAft>
                          <a:spcPts val="0"/>
                        </a:spcAft>
                        <a:buNone/>
                      </a:pPr>
                      <a:r>
                        <a:rPr lang="en-US" sz="2700"/>
                        <a:t>1</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9CCFF"/>
                    </a:solidFill>
                  </a:tcPr>
                </a:tc>
                <a:tc>
                  <a:txBody>
                    <a:bodyPr/>
                    <a:lstStyle/>
                    <a:p>
                      <a:pPr indent="0" lvl="0" marL="0" rtl="0" algn="r">
                        <a:lnSpc>
                          <a:spcPct val="115000"/>
                        </a:lnSpc>
                        <a:spcBef>
                          <a:spcPts val="0"/>
                        </a:spcBef>
                        <a:spcAft>
                          <a:spcPts val="0"/>
                        </a:spcAft>
                        <a:buNone/>
                      </a:pPr>
                      <a:r>
                        <a:rPr lang="en-US" sz="2700"/>
                        <a:t>2</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9CCFF"/>
                    </a:solidFill>
                  </a:tcPr>
                </a:tc>
                <a:tc>
                  <a:txBody>
                    <a:bodyPr/>
                    <a:lstStyle/>
                    <a:p>
                      <a:pPr indent="0" lvl="0" marL="0" rtl="0" algn="r">
                        <a:lnSpc>
                          <a:spcPct val="115000"/>
                        </a:lnSpc>
                        <a:spcBef>
                          <a:spcPts val="0"/>
                        </a:spcBef>
                        <a:spcAft>
                          <a:spcPts val="0"/>
                        </a:spcAft>
                        <a:buNone/>
                      </a:pPr>
                      <a:r>
                        <a:rPr lang="en-US" sz="2700"/>
                        <a:t>3</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9CCFF"/>
                    </a:solidFill>
                  </a:tcPr>
                </a:tc>
                <a:tc>
                  <a:txBody>
                    <a:bodyPr/>
                    <a:lstStyle/>
                    <a:p>
                      <a:pPr indent="0" lvl="0" marL="0" rtl="0" algn="r">
                        <a:lnSpc>
                          <a:spcPct val="115000"/>
                        </a:lnSpc>
                        <a:spcBef>
                          <a:spcPts val="0"/>
                        </a:spcBef>
                        <a:spcAft>
                          <a:spcPts val="0"/>
                        </a:spcAft>
                        <a:buNone/>
                      </a:pPr>
                      <a:r>
                        <a:rPr lang="en-US" sz="2700"/>
                        <a:t>4</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9CCFF"/>
                    </a:solidFill>
                  </a:tcPr>
                </a:tc>
                <a:tc>
                  <a:txBody>
                    <a:bodyPr/>
                    <a:lstStyle/>
                    <a:p>
                      <a:pPr indent="0" lvl="0" marL="0" rtl="0" algn="r">
                        <a:lnSpc>
                          <a:spcPct val="115000"/>
                        </a:lnSpc>
                        <a:spcBef>
                          <a:spcPts val="0"/>
                        </a:spcBef>
                        <a:spcAft>
                          <a:spcPts val="0"/>
                        </a:spcAft>
                        <a:buNone/>
                      </a:pPr>
                      <a:r>
                        <a:rPr lang="en-US" sz="2700"/>
                        <a:t>5</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9CCFF"/>
                    </a:solidFill>
                  </a:tcPr>
                </a:tc>
                <a:tc>
                  <a:txBody>
                    <a:bodyPr/>
                    <a:lstStyle/>
                    <a:p>
                      <a:pPr indent="0" lvl="0" marL="0" rtl="0" algn="r">
                        <a:lnSpc>
                          <a:spcPct val="115000"/>
                        </a:lnSpc>
                        <a:spcBef>
                          <a:spcPts val="0"/>
                        </a:spcBef>
                        <a:spcAft>
                          <a:spcPts val="0"/>
                        </a:spcAft>
                        <a:buNone/>
                      </a:pPr>
                      <a:r>
                        <a:rPr lang="en-US" sz="2700"/>
                        <a:t>6</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9CCFF"/>
                    </a:solidFill>
                  </a:tcPr>
                </a:tc>
                <a:tc>
                  <a:txBody>
                    <a:bodyPr/>
                    <a:lstStyle/>
                    <a:p>
                      <a:pPr indent="0" lvl="0" marL="0" rtl="0" algn="r">
                        <a:lnSpc>
                          <a:spcPct val="115000"/>
                        </a:lnSpc>
                        <a:spcBef>
                          <a:spcPts val="0"/>
                        </a:spcBef>
                        <a:spcAft>
                          <a:spcPts val="0"/>
                        </a:spcAft>
                        <a:buNone/>
                      </a:pPr>
                      <a:r>
                        <a:rPr lang="en-US" sz="2700"/>
                        <a:t>7</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9CCFF"/>
                    </a:solidFill>
                  </a:tcPr>
                </a:tc>
                <a:tc>
                  <a:txBody>
                    <a:bodyPr/>
                    <a:lstStyle/>
                    <a:p>
                      <a:pPr indent="0" lvl="0" marL="0" rtl="0" algn="r">
                        <a:lnSpc>
                          <a:spcPct val="115000"/>
                        </a:lnSpc>
                        <a:spcBef>
                          <a:spcPts val="0"/>
                        </a:spcBef>
                        <a:spcAft>
                          <a:spcPts val="0"/>
                        </a:spcAft>
                        <a:buNone/>
                      </a:pPr>
                      <a:r>
                        <a:rPr lang="en-US" sz="2700"/>
                        <a:t>8</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9CCFF"/>
                    </a:solidFill>
                  </a:tcPr>
                </a:tc>
                <a:tc>
                  <a:txBody>
                    <a:bodyPr/>
                    <a:lstStyle/>
                    <a:p>
                      <a:pPr indent="0" lvl="0" marL="0" rtl="0" algn="r">
                        <a:lnSpc>
                          <a:spcPct val="115000"/>
                        </a:lnSpc>
                        <a:spcBef>
                          <a:spcPts val="0"/>
                        </a:spcBef>
                        <a:spcAft>
                          <a:spcPts val="0"/>
                        </a:spcAft>
                        <a:buNone/>
                      </a:pPr>
                      <a:r>
                        <a:rPr lang="en-US" sz="2700"/>
                        <a:t>9</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9CCFF"/>
                    </a:solidFill>
                  </a:tcPr>
                </a:tc>
                <a:tc>
                  <a:txBody>
                    <a:bodyPr/>
                    <a:lstStyle/>
                    <a:p>
                      <a:pPr indent="0" lvl="0" marL="0" rtl="0" algn="r">
                        <a:lnSpc>
                          <a:spcPct val="115000"/>
                        </a:lnSpc>
                        <a:spcBef>
                          <a:spcPts val="0"/>
                        </a:spcBef>
                        <a:spcAft>
                          <a:spcPts val="0"/>
                        </a:spcAft>
                        <a:buNone/>
                      </a:pPr>
                      <a:r>
                        <a:rPr lang="en-US" sz="2700"/>
                        <a:t>10</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9CCFF"/>
                    </a:solidFill>
                  </a:tcPr>
                </a:tc>
                <a:tc>
                  <a:txBody>
                    <a:bodyPr/>
                    <a:lstStyle/>
                    <a:p>
                      <a:pPr indent="0" lvl="0" marL="0" rtl="0" algn="r">
                        <a:lnSpc>
                          <a:spcPct val="115000"/>
                        </a:lnSpc>
                        <a:spcBef>
                          <a:spcPts val="0"/>
                        </a:spcBef>
                        <a:spcAft>
                          <a:spcPts val="0"/>
                        </a:spcAft>
                        <a:buNone/>
                      </a:pPr>
                      <a:r>
                        <a:rPr lang="en-US" sz="2700"/>
                        <a:t>11</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9CCFF"/>
                    </a:solidFill>
                  </a:tcPr>
                </a:tc>
                <a:tc>
                  <a:txBody>
                    <a:bodyPr/>
                    <a:lstStyle/>
                    <a:p>
                      <a:pPr indent="0" lvl="0" marL="0" rtl="0" algn="r">
                        <a:lnSpc>
                          <a:spcPct val="115000"/>
                        </a:lnSpc>
                        <a:spcBef>
                          <a:spcPts val="0"/>
                        </a:spcBef>
                        <a:spcAft>
                          <a:spcPts val="0"/>
                        </a:spcAft>
                        <a:buNone/>
                      </a:pPr>
                      <a:r>
                        <a:rPr lang="en-US" sz="2700"/>
                        <a:t>12</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9CCFF"/>
                    </a:solidFill>
                  </a:tcPr>
                </a:tc>
              </a:tr>
              <a:tr h="563450">
                <a:tc>
                  <a:txBody>
                    <a:bodyPr/>
                    <a:lstStyle/>
                    <a:p>
                      <a:pPr indent="0" lvl="0" marL="0" rtl="0" algn="l">
                        <a:lnSpc>
                          <a:spcPct val="115000"/>
                        </a:lnSpc>
                        <a:spcBef>
                          <a:spcPts val="0"/>
                        </a:spcBef>
                        <a:spcAft>
                          <a:spcPts val="0"/>
                        </a:spcAft>
                        <a:buNone/>
                      </a:pPr>
                      <a:r>
                        <a:rPr lang="en-US" sz="2700"/>
                        <a:t>A</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9CCFF"/>
                    </a:solidFill>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2700"/>
                        <a:t>1542</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237CBD"/>
                    </a:solidFill>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2700"/>
                        <a:t>1439</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3385C2"/>
                    </a:solidFill>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2700"/>
                        <a:t>1119</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60A0D1"/>
                    </a:solidFill>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2700"/>
                        <a:t>1564</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237CBD"/>
                    </a:solidFill>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2700"/>
                        <a:t>1197</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5197CB"/>
                    </a:solidFill>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563450">
                <a:tc>
                  <a:txBody>
                    <a:bodyPr/>
                    <a:lstStyle/>
                    <a:p>
                      <a:pPr indent="0" lvl="0" marL="0" rtl="0" algn="l">
                        <a:lnSpc>
                          <a:spcPct val="115000"/>
                        </a:lnSpc>
                        <a:spcBef>
                          <a:spcPts val="0"/>
                        </a:spcBef>
                        <a:spcAft>
                          <a:spcPts val="0"/>
                        </a:spcAft>
                        <a:buNone/>
                      </a:pPr>
                      <a:r>
                        <a:rPr lang="en-US" sz="2700"/>
                        <a:t>B</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9CCFF"/>
                    </a:solidFill>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2700"/>
                        <a:t>1587</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237CBD"/>
                    </a:solidFill>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2700"/>
                        <a:t>1602</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237CBD"/>
                    </a:solidFill>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2700"/>
                        <a:t>1058</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60A0D1"/>
                    </a:solidFill>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2700"/>
                        <a:t>1360</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428EC7"/>
                    </a:solidFill>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2700"/>
                        <a:t>1217</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5197CB"/>
                    </a:solidFill>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563450">
                <a:tc>
                  <a:txBody>
                    <a:bodyPr/>
                    <a:lstStyle/>
                    <a:p>
                      <a:pPr indent="0" lvl="0" marL="0" rtl="0" algn="l">
                        <a:lnSpc>
                          <a:spcPct val="115000"/>
                        </a:lnSpc>
                        <a:spcBef>
                          <a:spcPts val="0"/>
                        </a:spcBef>
                        <a:spcAft>
                          <a:spcPts val="0"/>
                        </a:spcAft>
                        <a:buNone/>
                      </a:pPr>
                      <a:r>
                        <a:rPr lang="en-US" sz="2700"/>
                        <a:t>C</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9CCFF"/>
                    </a:solidFill>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2700"/>
                        <a:t>1601</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237CBD"/>
                    </a:solidFill>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2700"/>
                        <a:t>1167</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5197CB"/>
                    </a:solidFill>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2700"/>
                        <a:t>789</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8DBCE0"/>
                    </a:solidFill>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2700"/>
                        <a:t>579</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ABCEEA"/>
                    </a:solidFill>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2700"/>
                        <a:t>584</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ABCEEA"/>
                    </a:solidFill>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563450">
                <a:tc>
                  <a:txBody>
                    <a:bodyPr/>
                    <a:lstStyle/>
                    <a:p>
                      <a:pPr indent="0" lvl="0" marL="0" rtl="0" algn="l">
                        <a:lnSpc>
                          <a:spcPct val="115000"/>
                        </a:lnSpc>
                        <a:spcBef>
                          <a:spcPts val="0"/>
                        </a:spcBef>
                        <a:spcAft>
                          <a:spcPts val="0"/>
                        </a:spcAft>
                        <a:buNone/>
                      </a:pPr>
                      <a:r>
                        <a:rPr lang="en-US" sz="2700"/>
                        <a:t>D</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9CCFF"/>
                    </a:solidFill>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2700"/>
                        <a:t>996</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70A8D6"/>
                    </a:solidFill>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2700"/>
                        <a:t>1096</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60A0D1"/>
                    </a:solidFill>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2700"/>
                        <a:t>737</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8DBCE0"/>
                    </a:solidFill>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2700"/>
                        <a:t>686</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CC5E5"/>
                    </a:solidFill>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2700"/>
                        <a:t>737</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8DBCE0"/>
                    </a:solidFill>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563450">
                <a:tc>
                  <a:txBody>
                    <a:bodyPr/>
                    <a:lstStyle/>
                    <a:p>
                      <a:pPr indent="0" lvl="0" marL="0" rtl="0" algn="l">
                        <a:lnSpc>
                          <a:spcPct val="115000"/>
                        </a:lnSpc>
                        <a:spcBef>
                          <a:spcPts val="0"/>
                        </a:spcBef>
                        <a:spcAft>
                          <a:spcPts val="0"/>
                        </a:spcAft>
                        <a:buNone/>
                      </a:pPr>
                      <a:r>
                        <a:rPr lang="en-US" sz="2700"/>
                        <a:t>E</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9CCFF"/>
                    </a:solidFill>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563450">
                <a:tc>
                  <a:txBody>
                    <a:bodyPr/>
                    <a:lstStyle/>
                    <a:p>
                      <a:pPr indent="0" lvl="0" marL="0" rtl="0" algn="l">
                        <a:lnSpc>
                          <a:spcPct val="115000"/>
                        </a:lnSpc>
                        <a:spcBef>
                          <a:spcPts val="0"/>
                        </a:spcBef>
                        <a:spcAft>
                          <a:spcPts val="0"/>
                        </a:spcAft>
                        <a:buNone/>
                      </a:pPr>
                      <a:r>
                        <a:rPr lang="en-US" sz="2700"/>
                        <a:t>F</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9CCFF"/>
                    </a:solidFill>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563450">
                <a:tc>
                  <a:txBody>
                    <a:bodyPr/>
                    <a:lstStyle/>
                    <a:p>
                      <a:pPr indent="0" lvl="0" marL="0" rtl="0" algn="l">
                        <a:lnSpc>
                          <a:spcPct val="115000"/>
                        </a:lnSpc>
                        <a:spcBef>
                          <a:spcPts val="0"/>
                        </a:spcBef>
                        <a:spcAft>
                          <a:spcPts val="0"/>
                        </a:spcAft>
                        <a:buNone/>
                      </a:pPr>
                      <a:r>
                        <a:rPr lang="en-US" sz="2700"/>
                        <a:t>G</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9CCFF"/>
                    </a:solidFill>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2700"/>
                        <a:t>19</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E7F3FF"/>
                    </a:solidFill>
                  </a:tcPr>
                </a:tc>
                <a:tc>
                  <a:txBody>
                    <a:bodyPr/>
                    <a:lstStyle/>
                    <a:p>
                      <a:pPr indent="0" lvl="0" marL="0" rtl="0" algn="r">
                        <a:lnSpc>
                          <a:spcPct val="115000"/>
                        </a:lnSpc>
                        <a:spcBef>
                          <a:spcPts val="0"/>
                        </a:spcBef>
                        <a:spcAft>
                          <a:spcPts val="0"/>
                        </a:spcAft>
                        <a:buNone/>
                      </a:pPr>
                      <a:r>
                        <a:rPr lang="en-US" sz="2700"/>
                        <a:t>39</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E7F3FF"/>
                    </a:solidFill>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563450">
                <a:tc>
                  <a:txBody>
                    <a:bodyPr/>
                    <a:lstStyle/>
                    <a:p>
                      <a:pPr indent="0" lvl="0" marL="0" rtl="0" algn="l">
                        <a:lnSpc>
                          <a:spcPct val="115000"/>
                        </a:lnSpc>
                        <a:spcBef>
                          <a:spcPts val="0"/>
                        </a:spcBef>
                        <a:spcAft>
                          <a:spcPts val="0"/>
                        </a:spcAft>
                        <a:buNone/>
                      </a:pPr>
                      <a:r>
                        <a:rPr lang="en-US" sz="2700"/>
                        <a:t>H</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9CCFF"/>
                    </a:solidFill>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bl>
          </a:graphicData>
        </a:graphic>
      </p:graphicFrame>
      <p:sp>
        <p:nvSpPr>
          <p:cNvPr id="47" name="Google Shape;47;p4"/>
          <p:cNvSpPr txBox="1"/>
          <p:nvPr/>
        </p:nvSpPr>
        <p:spPr>
          <a:xfrm>
            <a:off x="11806800" y="32044800"/>
            <a:ext cx="9762000" cy="49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2000"/>
              <a:t>*</a:t>
            </a:r>
            <a:r>
              <a:rPr lang="en-US" sz="2000"/>
              <a:t>Developed</a:t>
            </a:r>
            <a:r>
              <a:rPr lang="en-US" sz="2000"/>
              <a:t> by  Kyle Lauersen, Olaf Kruse lab, Bielefeld University-Germany</a:t>
            </a:r>
            <a:endParaRPr sz="2000"/>
          </a:p>
        </p:txBody>
      </p:sp>
      <p:pic>
        <p:nvPicPr>
          <p:cNvPr id="48" name="Google Shape;48;p4"/>
          <p:cNvPicPr preferRelativeResize="0"/>
          <p:nvPr/>
        </p:nvPicPr>
        <p:blipFill rotWithShape="1">
          <a:blip r:embed="rId3">
            <a:alphaModFix/>
          </a:blip>
          <a:srcRect b="0" l="10656" r="6930" t="0"/>
          <a:stretch/>
        </p:blipFill>
        <p:spPr>
          <a:xfrm>
            <a:off x="22212300" y="5591100"/>
            <a:ext cx="9601198" cy="8737651"/>
          </a:xfrm>
          <a:prstGeom prst="rect">
            <a:avLst/>
          </a:prstGeom>
          <a:noFill/>
          <a:ln>
            <a:noFill/>
          </a:ln>
        </p:spPr>
      </p:pic>
      <p:pic>
        <p:nvPicPr>
          <p:cNvPr id="49" name="Google Shape;49;p4"/>
          <p:cNvPicPr preferRelativeResize="0"/>
          <p:nvPr/>
        </p:nvPicPr>
        <p:blipFill rotWithShape="1">
          <a:blip r:embed="rId4">
            <a:alphaModFix/>
          </a:blip>
          <a:srcRect b="9843" l="0" r="46297" t="6878"/>
          <a:stretch/>
        </p:blipFill>
        <p:spPr>
          <a:xfrm>
            <a:off x="34518600" y="18280986"/>
            <a:ext cx="7505700" cy="7405438"/>
          </a:xfrm>
          <a:prstGeom prst="rect">
            <a:avLst/>
          </a:prstGeom>
          <a:noFill/>
          <a:ln>
            <a:noFill/>
          </a:ln>
        </p:spPr>
      </p:pic>
      <p:sp>
        <p:nvSpPr>
          <p:cNvPr id="50" name="Google Shape;50;p4"/>
          <p:cNvSpPr txBox="1"/>
          <p:nvPr/>
        </p:nvSpPr>
        <p:spPr>
          <a:xfrm>
            <a:off x="25946100" y="16560750"/>
            <a:ext cx="6172200" cy="1571700"/>
          </a:xfrm>
          <a:prstGeom prst="rect">
            <a:avLst/>
          </a:prstGeom>
          <a:noFill/>
          <a:ln cap="flat" cmpd="sng" w="9525">
            <a:solidFill>
              <a:srgbClr val="395E89"/>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3200">
                <a:solidFill>
                  <a:schemeClr val="dk1"/>
                </a:solidFill>
              </a:rPr>
              <a:t>Figure 2:</a:t>
            </a:r>
            <a:r>
              <a:rPr lang="en-US" sz="3200">
                <a:solidFill>
                  <a:schemeClr val="dk1"/>
                </a:solidFill>
              </a:rPr>
              <a:t> (right) A plate of the transformed algae growing on a hygromycin B plate.</a:t>
            </a:r>
            <a:endParaRPr i="0" sz="3200" cap="none" strike="noStrike">
              <a:solidFill>
                <a:schemeClr val="dk1"/>
              </a:solidFill>
            </a:endParaRPr>
          </a:p>
        </p:txBody>
      </p:sp>
      <p:graphicFrame>
        <p:nvGraphicFramePr>
          <p:cNvPr id="51" name="Google Shape;51;p4"/>
          <p:cNvGraphicFramePr/>
          <p:nvPr/>
        </p:nvGraphicFramePr>
        <p:xfrm>
          <a:off x="12212175" y="23736275"/>
          <a:ext cx="3000000" cy="3000000"/>
        </p:xfrm>
        <a:graphic>
          <a:graphicData uri="http://schemas.openxmlformats.org/drawingml/2006/table">
            <a:tbl>
              <a:tblPr>
                <a:noFill/>
                <a:tableStyleId>{D83F180B-82E1-4224-9A1A-53C08DE89ED6}</a:tableStyleId>
              </a:tblPr>
              <a:tblGrid>
                <a:gridCol w="1781950"/>
                <a:gridCol w="1781950"/>
                <a:gridCol w="1781950"/>
                <a:gridCol w="1781950"/>
                <a:gridCol w="1781950"/>
                <a:gridCol w="1781950"/>
                <a:gridCol w="1781950"/>
                <a:gridCol w="1781950"/>
                <a:gridCol w="1781950"/>
                <a:gridCol w="1781950"/>
                <a:gridCol w="1781950"/>
              </a:tblGrid>
              <a:tr h="1078775">
                <a:tc>
                  <a:txBody>
                    <a:bodyPr/>
                    <a:lstStyle/>
                    <a:p>
                      <a:pPr indent="0" lvl="0" marL="0" rtl="0" algn="l">
                        <a:spcBef>
                          <a:spcPts val="0"/>
                        </a:spcBef>
                        <a:spcAft>
                          <a:spcPts val="0"/>
                        </a:spcAft>
                        <a:buNone/>
                      </a:pPr>
                      <a:r>
                        <a:t/>
                      </a:r>
                      <a:endParaRPr sz="2700"/>
                    </a:p>
                  </a:txBody>
                  <a:tcPr marT="19050" marB="19050" marR="28575" marL="28575" anchor="b">
                    <a:lnL cap="flat" cmpd="sng" w="9525">
                      <a:solidFill>
                        <a:srgbClr val="FFFFFF"/>
                      </a:solidFill>
                      <a:prstDash val="solid"/>
                      <a:round/>
                      <a:headEnd len="sm" w="sm" type="none"/>
                      <a:tailEnd len="sm" w="sm" type="none"/>
                    </a:lnL>
                    <a:lnR cap="flat" cmpd="sng" w="19050">
                      <a:solidFill>
                        <a:srgbClr val="000000"/>
                      </a:solidFill>
                      <a:prstDash val="solid"/>
                      <a:round/>
                      <a:headEnd len="sm" w="sm" type="none"/>
                      <a:tailEnd len="sm" w="sm" type="none"/>
                    </a:lnR>
                    <a:lnT cap="flat" cmpd="sng" w="9525">
                      <a:solidFill>
                        <a:srgbClr val="FFFFFF"/>
                      </a:solidFill>
                      <a:prstDash val="solid"/>
                      <a:round/>
                      <a:headEnd len="sm" w="sm" type="none"/>
                      <a:tailEnd len="sm" w="sm" type="none"/>
                    </a:lnT>
                    <a:lnB cap="flat" cmpd="sng" w="9525">
                      <a:solidFill>
                        <a:srgbClr val="FFFFFF"/>
                      </a:solidFill>
                      <a:prstDash val="solid"/>
                      <a:round/>
                      <a:headEnd len="sm" w="sm" type="none"/>
                      <a:tailEnd len="sm" w="sm" type="none"/>
                    </a:lnB>
                  </a:tcPr>
                </a:tc>
                <a:tc gridSpan="8">
                  <a:txBody>
                    <a:bodyPr/>
                    <a:lstStyle/>
                    <a:p>
                      <a:pPr indent="0" lvl="0" marL="0" rtl="0" algn="ctr">
                        <a:lnSpc>
                          <a:spcPct val="115000"/>
                        </a:lnSpc>
                        <a:spcBef>
                          <a:spcPts val="0"/>
                        </a:spcBef>
                        <a:spcAft>
                          <a:spcPts val="0"/>
                        </a:spcAft>
                        <a:buNone/>
                      </a:pPr>
                      <a:r>
                        <a:rPr lang="en-US" sz="2700"/>
                        <a:t>Transformed algae</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46BDC6"/>
                    </a:solidFill>
                  </a:tcPr>
                </a:tc>
                <a:tc hMerge="1"/>
                <a:tc hMerge="1"/>
                <a:tc hMerge="1"/>
                <a:tc hMerge="1"/>
                <a:tc hMerge="1"/>
                <a:tc hMerge="1"/>
                <a:tc hMerge="1"/>
                <a:tc gridSpan="2">
                  <a:txBody>
                    <a:bodyPr/>
                    <a:lstStyle/>
                    <a:p>
                      <a:pPr indent="0" lvl="0" marL="0" rtl="0" algn="ctr">
                        <a:lnSpc>
                          <a:spcPct val="115000"/>
                        </a:lnSpc>
                        <a:spcBef>
                          <a:spcPts val="0"/>
                        </a:spcBef>
                        <a:spcAft>
                          <a:spcPts val="0"/>
                        </a:spcAft>
                        <a:buNone/>
                      </a:pPr>
                      <a:r>
                        <a:rPr lang="en-US" sz="2700"/>
                        <a:t>Control</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B7B7B7"/>
                    </a:solidFill>
                  </a:tcPr>
                </a:tc>
                <a:tc hMerge="1"/>
              </a:tr>
              <a:tr h="1634525">
                <a:tc>
                  <a:txBody>
                    <a:bodyPr/>
                    <a:lstStyle/>
                    <a:p>
                      <a:pPr indent="0" lvl="0" marL="0" rtl="0" algn="l">
                        <a:spcBef>
                          <a:spcPts val="0"/>
                        </a:spcBef>
                        <a:spcAft>
                          <a:spcPts val="0"/>
                        </a:spcAft>
                        <a:buNone/>
                      </a:pPr>
                      <a:r>
                        <a:t/>
                      </a:r>
                      <a:endParaRPr sz="2700"/>
                    </a:p>
                  </a:txBody>
                  <a:tcPr marT="19050" marB="19050" marR="28575" marL="28575" anchor="b">
                    <a:lnL cap="flat" cmpd="sng" w="9525">
                      <a:solidFill>
                        <a:srgbClr val="FFFFFF"/>
                      </a:solidFill>
                      <a:prstDash val="solid"/>
                      <a:round/>
                      <a:headEnd len="sm" w="sm" type="none"/>
                      <a:tailEnd len="sm" w="sm" type="none"/>
                    </a:lnL>
                    <a:lnR cap="flat" cmpd="sng" w="19050">
                      <a:solidFill>
                        <a:srgbClr val="000000"/>
                      </a:solidFill>
                      <a:prstDash val="solid"/>
                      <a:round/>
                      <a:headEnd len="sm" w="sm" type="none"/>
                      <a:tailEnd len="sm" w="sm" type="none"/>
                    </a:lnR>
                    <a:lnT cap="flat" cmpd="sng" w="9525">
                      <a:solidFill>
                        <a:srgbClr val="FFFFFF"/>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US" sz="2700"/>
                        <a:t>Plate 1a</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CFE2F3"/>
                    </a:solidFill>
                  </a:tcPr>
                </a:tc>
                <a:tc>
                  <a:txBody>
                    <a:bodyPr/>
                    <a:lstStyle/>
                    <a:p>
                      <a:pPr indent="0" lvl="0" marL="0" rtl="0" algn="ctr">
                        <a:lnSpc>
                          <a:spcPct val="115000"/>
                        </a:lnSpc>
                        <a:spcBef>
                          <a:spcPts val="0"/>
                        </a:spcBef>
                        <a:spcAft>
                          <a:spcPts val="0"/>
                        </a:spcAft>
                        <a:buNone/>
                      </a:pPr>
                      <a:r>
                        <a:rPr lang="en-US" sz="2700"/>
                        <a:t>Plate 1b</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CFE2F3"/>
                    </a:solidFill>
                  </a:tcPr>
                </a:tc>
                <a:tc>
                  <a:txBody>
                    <a:bodyPr/>
                    <a:lstStyle/>
                    <a:p>
                      <a:pPr indent="0" lvl="0" marL="0" rtl="0" algn="ctr">
                        <a:lnSpc>
                          <a:spcPct val="115000"/>
                        </a:lnSpc>
                        <a:spcBef>
                          <a:spcPts val="0"/>
                        </a:spcBef>
                        <a:spcAft>
                          <a:spcPts val="0"/>
                        </a:spcAft>
                        <a:buNone/>
                      </a:pPr>
                      <a:r>
                        <a:rPr lang="en-US" sz="2700"/>
                        <a:t>Plate 2a</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CFE2F3"/>
                    </a:solidFill>
                  </a:tcPr>
                </a:tc>
                <a:tc>
                  <a:txBody>
                    <a:bodyPr/>
                    <a:lstStyle/>
                    <a:p>
                      <a:pPr indent="0" lvl="0" marL="0" rtl="0" algn="ctr">
                        <a:lnSpc>
                          <a:spcPct val="115000"/>
                        </a:lnSpc>
                        <a:spcBef>
                          <a:spcPts val="0"/>
                        </a:spcBef>
                        <a:spcAft>
                          <a:spcPts val="0"/>
                        </a:spcAft>
                        <a:buNone/>
                      </a:pPr>
                      <a:r>
                        <a:rPr lang="en-US" sz="2700"/>
                        <a:t>Plate 2b</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CFE2F3"/>
                    </a:solidFill>
                  </a:tcPr>
                </a:tc>
                <a:tc>
                  <a:txBody>
                    <a:bodyPr/>
                    <a:lstStyle/>
                    <a:p>
                      <a:pPr indent="0" lvl="0" marL="0" rtl="0" algn="ctr">
                        <a:lnSpc>
                          <a:spcPct val="115000"/>
                        </a:lnSpc>
                        <a:spcBef>
                          <a:spcPts val="0"/>
                        </a:spcBef>
                        <a:spcAft>
                          <a:spcPts val="0"/>
                        </a:spcAft>
                        <a:buNone/>
                      </a:pPr>
                      <a:r>
                        <a:rPr lang="en-US" sz="2700"/>
                        <a:t>Plate 3a</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CFE2F3"/>
                    </a:solidFill>
                  </a:tcPr>
                </a:tc>
                <a:tc>
                  <a:txBody>
                    <a:bodyPr/>
                    <a:lstStyle/>
                    <a:p>
                      <a:pPr indent="0" lvl="0" marL="0" rtl="0" algn="ctr">
                        <a:lnSpc>
                          <a:spcPct val="115000"/>
                        </a:lnSpc>
                        <a:spcBef>
                          <a:spcPts val="0"/>
                        </a:spcBef>
                        <a:spcAft>
                          <a:spcPts val="0"/>
                        </a:spcAft>
                        <a:buNone/>
                      </a:pPr>
                      <a:r>
                        <a:rPr lang="en-US" sz="2700"/>
                        <a:t>Plate 3b</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CFE2F3"/>
                    </a:solidFill>
                  </a:tcPr>
                </a:tc>
                <a:tc>
                  <a:txBody>
                    <a:bodyPr/>
                    <a:lstStyle/>
                    <a:p>
                      <a:pPr indent="0" lvl="0" marL="0" rtl="0" algn="ctr">
                        <a:lnSpc>
                          <a:spcPct val="115000"/>
                        </a:lnSpc>
                        <a:spcBef>
                          <a:spcPts val="0"/>
                        </a:spcBef>
                        <a:spcAft>
                          <a:spcPts val="0"/>
                        </a:spcAft>
                        <a:buNone/>
                      </a:pPr>
                      <a:r>
                        <a:rPr lang="en-US" sz="2700"/>
                        <a:t>Plate 4a</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CFE2F3"/>
                    </a:solidFill>
                  </a:tcPr>
                </a:tc>
                <a:tc>
                  <a:txBody>
                    <a:bodyPr/>
                    <a:lstStyle/>
                    <a:p>
                      <a:pPr indent="0" lvl="0" marL="0" rtl="0" algn="ctr">
                        <a:lnSpc>
                          <a:spcPct val="115000"/>
                        </a:lnSpc>
                        <a:spcBef>
                          <a:spcPts val="0"/>
                        </a:spcBef>
                        <a:spcAft>
                          <a:spcPts val="0"/>
                        </a:spcAft>
                        <a:buNone/>
                      </a:pPr>
                      <a:r>
                        <a:rPr lang="en-US" sz="2700"/>
                        <a:t>Plate 4b</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CFE2F3"/>
                    </a:solidFill>
                  </a:tcPr>
                </a:tc>
                <a:tc>
                  <a:txBody>
                    <a:bodyPr/>
                    <a:lstStyle/>
                    <a:p>
                      <a:pPr indent="0" lvl="0" marL="0" rtl="0" algn="ctr">
                        <a:lnSpc>
                          <a:spcPct val="115000"/>
                        </a:lnSpc>
                        <a:spcBef>
                          <a:spcPts val="0"/>
                        </a:spcBef>
                        <a:spcAft>
                          <a:spcPts val="0"/>
                        </a:spcAft>
                        <a:buNone/>
                      </a:pPr>
                      <a:r>
                        <a:rPr lang="en-US" sz="2700"/>
                        <a:t>Stock algae</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D9D9D9"/>
                    </a:solidFill>
                  </a:tcPr>
                </a:tc>
                <a:tc>
                  <a:txBody>
                    <a:bodyPr/>
                    <a:lstStyle/>
                    <a:p>
                      <a:pPr indent="0" lvl="0" marL="0" rtl="0" algn="ctr">
                        <a:lnSpc>
                          <a:spcPct val="115000"/>
                        </a:lnSpc>
                        <a:spcBef>
                          <a:spcPts val="0"/>
                        </a:spcBef>
                        <a:spcAft>
                          <a:spcPts val="0"/>
                        </a:spcAft>
                        <a:buNone/>
                      </a:pPr>
                      <a:r>
                        <a:rPr lang="en-US" sz="2700"/>
                        <a:t>Lysis buffer</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D9D9D9"/>
                    </a:solidFill>
                  </a:tcPr>
                </a:tc>
              </a:tr>
              <a:tr h="898975">
                <a:tc>
                  <a:txBody>
                    <a:bodyPr/>
                    <a:lstStyle/>
                    <a:p>
                      <a:pPr indent="0" lvl="0" marL="0" rtl="0" algn="ctr">
                        <a:lnSpc>
                          <a:spcPct val="115000"/>
                        </a:lnSpc>
                        <a:spcBef>
                          <a:spcPts val="0"/>
                        </a:spcBef>
                        <a:spcAft>
                          <a:spcPts val="0"/>
                        </a:spcAft>
                        <a:buNone/>
                      </a:pPr>
                      <a:r>
                        <a:rPr lang="en-US" sz="2700"/>
                        <a:t>Min (μlm)</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46BDC6"/>
                    </a:solidFill>
                  </a:tcPr>
                </a:tc>
                <a:tc>
                  <a:txBody>
                    <a:bodyPr/>
                    <a:lstStyle/>
                    <a:p>
                      <a:pPr indent="0" lvl="0" marL="0" rtl="0" algn="r">
                        <a:lnSpc>
                          <a:spcPct val="115000"/>
                        </a:lnSpc>
                        <a:spcBef>
                          <a:spcPts val="0"/>
                        </a:spcBef>
                        <a:spcAft>
                          <a:spcPts val="0"/>
                        </a:spcAft>
                        <a:buNone/>
                      </a:pPr>
                      <a:r>
                        <a:rPr lang="en-US" sz="2700"/>
                        <a:t>1416</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2700"/>
                        <a:t>908</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2700"/>
                        <a:t>1376</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2700"/>
                        <a:t>944</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2700"/>
                        <a:t>1029</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2700"/>
                        <a:t>609</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2700"/>
                        <a:t>1274</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2700"/>
                        <a:t>348</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2700"/>
                        <a:t>573</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2700"/>
                        <a:t>19</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898975">
                <a:tc>
                  <a:txBody>
                    <a:bodyPr/>
                    <a:lstStyle/>
                    <a:p>
                      <a:pPr indent="0" lvl="0" marL="0" rtl="0" algn="ctr">
                        <a:lnSpc>
                          <a:spcPct val="115000"/>
                        </a:lnSpc>
                        <a:spcBef>
                          <a:spcPts val="0"/>
                        </a:spcBef>
                        <a:spcAft>
                          <a:spcPts val="0"/>
                        </a:spcAft>
                        <a:buNone/>
                      </a:pPr>
                      <a:r>
                        <a:rPr lang="en-US" sz="2700"/>
                        <a:t>Max (μlm)</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46BDC6"/>
                    </a:solidFill>
                  </a:tcPr>
                </a:tc>
                <a:tc>
                  <a:txBody>
                    <a:bodyPr/>
                    <a:lstStyle/>
                    <a:p>
                      <a:pPr indent="0" lvl="0" marL="0" rtl="0" algn="r">
                        <a:lnSpc>
                          <a:spcPct val="115000"/>
                        </a:lnSpc>
                        <a:spcBef>
                          <a:spcPts val="0"/>
                        </a:spcBef>
                        <a:spcAft>
                          <a:spcPts val="0"/>
                        </a:spcAft>
                        <a:buNone/>
                      </a:pPr>
                      <a:r>
                        <a:rPr lang="en-US" sz="2700"/>
                        <a:t>1588</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2700"/>
                        <a:t>1601</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2700"/>
                        <a:t>1649</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2700"/>
                        <a:t>1167</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2700"/>
                        <a:t>1229</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2700"/>
                        <a:t>789</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2700"/>
                        <a:t>1564</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2700"/>
                        <a:t>686</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2700"/>
                        <a:t>1217</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2700"/>
                        <a:t>41</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898975">
                <a:tc>
                  <a:txBody>
                    <a:bodyPr/>
                    <a:lstStyle/>
                    <a:p>
                      <a:pPr indent="0" lvl="0" marL="0" rtl="0" algn="ctr">
                        <a:lnSpc>
                          <a:spcPct val="115000"/>
                        </a:lnSpc>
                        <a:spcBef>
                          <a:spcPts val="0"/>
                        </a:spcBef>
                        <a:spcAft>
                          <a:spcPts val="0"/>
                        </a:spcAft>
                        <a:buNone/>
                      </a:pPr>
                      <a:r>
                        <a:rPr lang="en-US" sz="2700"/>
                        <a:t>Avg (μlm)</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46BDC6"/>
                    </a:solidFill>
                  </a:tcPr>
                </a:tc>
                <a:tc>
                  <a:txBody>
                    <a:bodyPr/>
                    <a:lstStyle/>
                    <a:p>
                      <a:pPr indent="0" lvl="0" marL="0" rtl="0" algn="r">
                        <a:lnSpc>
                          <a:spcPct val="115000"/>
                        </a:lnSpc>
                        <a:spcBef>
                          <a:spcPts val="0"/>
                        </a:spcBef>
                        <a:spcAft>
                          <a:spcPts val="0"/>
                        </a:spcAft>
                        <a:buNone/>
                      </a:pPr>
                      <a:r>
                        <a:rPr lang="en-US" sz="2700"/>
                        <a:t>1533.25</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2700"/>
                        <a:t>1234.75</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2700"/>
                        <a:t>1516.5</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2700"/>
                        <a:t>1041.25</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2700"/>
                        <a:t>1108.75</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2700"/>
                        <a:t>688</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2700"/>
                        <a:t>1380.75</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2700"/>
                        <a:t>517.5</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2700"/>
                        <a:t>856.75</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2700"/>
                        <a:t>30</a:t>
                      </a:r>
                      <a:endParaRPr sz="2700"/>
                    </a:p>
                  </a:txBody>
                  <a:tcPr marT="19050" marB="19050" marR="28575" marL="28575" anchor="b">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bl>
          </a:graphicData>
        </a:graphic>
      </p:graphicFrame>
      <p:sp>
        <p:nvSpPr>
          <p:cNvPr id="52" name="Google Shape;52;p4"/>
          <p:cNvSpPr txBox="1"/>
          <p:nvPr/>
        </p:nvSpPr>
        <p:spPr>
          <a:xfrm>
            <a:off x="24650700" y="21045450"/>
            <a:ext cx="7162800" cy="1571700"/>
          </a:xfrm>
          <a:prstGeom prst="rect">
            <a:avLst/>
          </a:prstGeom>
          <a:solidFill>
            <a:schemeClr val="lt1"/>
          </a:solidFill>
          <a:ln cap="flat" cmpd="sng" w="9525">
            <a:solidFill>
              <a:srgbClr val="395E89"/>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3200"/>
              <a:t>Table 2: </a:t>
            </a:r>
            <a:r>
              <a:rPr lang="en-US" sz="3200"/>
              <a:t>The bottom chart is a data summary for the luminosity readings of each plate and the two controls.</a:t>
            </a:r>
            <a:endParaRPr/>
          </a:p>
        </p:txBody>
      </p:sp>
      <p:sp>
        <p:nvSpPr>
          <p:cNvPr id="53" name="Google Shape;53;p4"/>
          <p:cNvSpPr txBox="1"/>
          <p:nvPr/>
        </p:nvSpPr>
        <p:spPr>
          <a:xfrm>
            <a:off x="12212175" y="29619300"/>
            <a:ext cx="19601400" cy="2054100"/>
          </a:xfrm>
          <a:prstGeom prst="rect">
            <a:avLst/>
          </a:prstGeom>
          <a:solidFill>
            <a:schemeClr val="lt1"/>
          </a:solidFill>
          <a:ln cap="flat" cmpd="sng" w="9525">
            <a:solidFill>
              <a:srgbClr val="395E89"/>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lang="en-US" sz="3200"/>
              <a:t>Plate 1 </a:t>
            </a:r>
            <a:r>
              <a:rPr lang="en-US" sz="3200"/>
              <a:t>corresponds</a:t>
            </a:r>
            <a:r>
              <a:rPr lang="en-US" sz="3200"/>
              <a:t> with microplate readings 2A:2D, plate 2 with 5A:5D, plate 3 with 7A:7D, and plate 4 with 9A:9B. The stock algae readings are 11A:11D and the lysis buffer 2G:3G. The a and b denominations within plates indicates whether the cultures were tested after resuspension in liquid medium or taken directly from plates.</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