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212121"/>
                </a:solidFill>
                <a:highlight>
                  <a:srgbClr val="FFFFFF"/>
                </a:highlight>
                <a:latin typeface="Calibri"/>
                <a:ea typeface="Calibri"/>
                <a:cs typeface="Calibri"/>
                <a:sym typeface="Calibri"/>
              </a:rPr>
              <a:t>Abstract</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rgbClr val="212121"/>
                </a:solidFill>
                <a:highlight>
                  <a:srgbClr val="FFFFFF"/>
                </a:highlight>
                <a:latin typeface="Calibri"/>
                <a:ea typeface="Calibri"/>
                <a:cs typeface="Calibri"/>
                <a:sym typeface="Calibri"/>
              </a:rPr>
              <a:t>Our study aims to find an effective, eco-friendly, and business-lucrative way to tackle crude oil spills in the ocean using proteins Alkane Monooxygenase (AlkB) and Alcohol Dehydrogenase (ADH) synthesized from E.coli.</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rPr lang="en" sz="1200">
                <a:solidFill>
                  <a:srgbClr val="212121"/>
                </a:solidFill>
                <a:highlight>
                  <a:srgbClr val="FFFFFF"/>
                </a:highlight>
                <a:latin typeface="Calibri"/>
                <a:ea typeface="Calibri"/>
                <a:cs typeface="Calibri"/>
                <a:sym typeface="Calibri"/>
              </a:rPr>
              <a:t>Research based on improving a study that created a plasmid containing only one oil degrading protein.</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rPr lang="en" sz="1200">
                <a:solidFill>
                  <a:srgbClr val="212121"/>
                </a:solidFill>
                <a:highlight>
                  <a:srgbClr val="FFFFFF"/>
                </a:highlight>
                <a:latin typeface="Calibri"/>
                <a:ea typeface="Calibri"/>
                <a:cs typeface="Calibri"/>
                <a:sym typeface="Calibri"/>
              </a:rPr>
              <a:t>INTRO/Background</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rPr lang="en" sz="1200">
                <a:solidFill>
                  <a:srgbClr val="212121"/>
                </a:solidFill>
                <a:highlight>
                  <a:srgbClr val="FFFFFF"/>
                </a:highlight>
                <a:latin typeface="Calibri"/>
                <a:ea typeface="Calibri"/>
                <a:cs typeface="Calibri"/>
                <a:sym typeface="Calibri"/>
              </a:rPr>
              <a:t>As a team, our group wanted to focus on finding an environmental improvement for aquatic life. We arrived here with the increasingly disheartening statistics about the decrease in water quality and how it has impacted the Great Barrier Reef. This information served as a catalyst and had us thinking about improving water quality. So, we began our research on a human induced water quality problem, oil spills.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rPr lang="en" sz="1200">
                <a:solidFill>
                  <a:srgbClr val="212121"/>
                </a:solidFill>
                <a:highlight>
                  <a:srgbClr val="FFFFFF"/>
                </a:highlight>
                <a:latin typeface="Calibri"/>
                <a:ea typeface="Calibri"/>
                <a:cs typeface="Calibri"/>
                <a:sym typeface="Calibri"/>
              </a:rPr>
              <a:t>Our design was modeled off of a lab1 we found from the Brazilian Journal of Microbiology titled “GPo1 alkB Gene Expression for Improvement of the Degradation of Diesel Oil by a Bacterial Consortium”. For our project we took a two pronged approach.</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rPr lang="en" sz="1200">
                <a:solidFill>
                  <a:srgbClr val="212121"/>
                </a:solidFill>
                <a:highlight>
                  <a:srgbClr val="FFFFFF"/>
                </a:highlight>
                <a:latin typeface="Calibri"/>
                <a:ea typeface="Calibri"/>
                <a:cs typeface="Calibri"/>
                <a:sym typeface="Calibri"/>
              </a:rPr>
              <a:t>We used the findings of this lab along with outside research to conclude that alkB was an appropriate oil degrading enzyme for us to use in our plasmid.</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rPr lang="en" sz="1200">
                <a:solidFill>
                  <a:srgbClr val="212121"/>
                </a:solidFill>
                <a:highlight>
                  <a:srgbClr val="FFFFFF"/>
                </a:highlight>
                <a:latin typeface="Calibri"/>
                <a:ea typeface="Calibri"/>
                <a:cs typeface="Calibri"/>
                <a:sym typeface="Calibri"/>
              </a:rPr>
              <a:t>In addition we chose ADH, another protein, for its degradation along with economic incentive/benefit.</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t/>
            </a:r>
            <a:endParaRPr sz="1200">
              <a:solidFill>
                <a:srgbClr val="212121"/>
              </a:solidFill>
              <a:highlight>
                <a:srgbClr val="FFFFFF"/>
              </a:highlight>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167cddccd6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g2167cddccd6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04800" lvl="0" marL="457200" rtl="0" algn="l">
              <a:spcBef>
                <a:spcPts val="0"/>
              </a:spcBef>
              <a:spcAft>
                <a:spcPts val="0"/>
              </a:spcAft>
              <a:buClr>
                <a:srgbClr val="212121"/>
              </a:buClr>
              <a:buSzPts val="1200"/>
              <a:buFont typeface="Calibri"/>
              <a:buChar char="-"/>
            </a:pPr>
            <a:r>
              <a:rPr lang="en" sz="1200">
                <a:solidFill>
                  <a:srgbClr val="212121"/>
                </a:solidFill>
                <a:highlight>
                  <a:srgbClr val="FFFFFF"/>
                </a:highlight>
                <a:latin typeface="Calibri"/>
                <a:ea typeface="Calibri"/>
                <a:cs typeface="Calibri"/>
                <a:sym typeface="Calibri"/>
              </a:rPr>
              <a:t>Identify key needs for advancing the project or lessons learned from this experience</a:t>
            </a:r>
            <a:endParaRPr sz="1200">
              <a:solidFill>
                <a:srgbClr val="212121"/>
              </a:solidFill>
              <a:highlight>
                <a:srgbClr val="FFFFFF"/>
              </a:highlight>
              <a:latin typeface="Calibri"/>
              <a:ea typeface="Calibri"/>
              <a:cs typeface="Calibri"/>
              <a:sym typeface="Calibri"/>
            </a:endParaRPr>
          </a:p>
          <a:p>
            <a:pPr indent="-304800" lvl="0" marL="457200" rtl="0" algn="l">
              <a:spcBef>
                <a:spcPts val="0"/>
              </a:spcBef>
              <a:spcAft>
                <a:spcPts val="0"/>
              </a:spcAft>
              <a:buClr>
                <a:srgbClr val="212121"/>
              </a:buClr>
              <a:buSzPts val="1200"/>
              <a:buFont typeface="Calibri"/>
              <a:buChar char="-"/>
            </a:pPr>
            <a:r>
              <a:rPr lang="en" sz="1200">
                <a:solidFill>
                  <a:srgbClr val="212121"/>
                </a:solidFill>
                <a:highlight>
                  <a:srgbClr val="FFFFFF"/>
                </a:highlight>
                <a:latin typeface="Calibri"/>
                <a:ea typeface="Calibri"/>
                <a:cs typeface="Calibri"/>
                <a:sym typeface="Calibri"/>
              </a:rPr>
              <a:t>If your team doesn’t continue the project next year, but it was picked up by another school’s team, what experiment would you want them to do? (Be specific so they can actually try it!)</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rgbClr val="212121"/>
                </a:solidFill>
                <a:highlight>
                  <a:srgbClr val="FFFFFF"/>
                </a:highlight>
                <a:latin typeface="Calibri"/>
                <a:ea typeface="Calibri"/>
                <a:cs typeface="Calibri"/>
                <a:sym typeface="Calibri"/>
              </a:rPr>
              <a:t>Science Content</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rgbClr val="212121"/>
                </a:solidFill>
                <a:highlight>
                  <a:srgbClr val="FFFFFF"/>
                </a:highlight>
                <a:latin typeface="Calibri"/>
                <a:ea typeface="Calibri"/>
                <a:cs typeface="Calibri"/>
                <a:sym typeface="Calibri"/>
              </a:rPr>
              <a:t>Our team started attacking our idea with research on current clean up methods. When an oil spill happens, the typical cleanup method is to simply use booms to stop the spread and then vacuums called skimmers to suck up all the oil. The diluted oil is then stored to potentially be sold to another company that needs it. With our method, water covered in oil would be collected and treated with a plasmid with the two protein gene sequences along with many other parts. The goal would be to break down the oil into smaller pieces so that it would be able to degrade quicker in its natural state. </a:t>
            </a:r>
            <a:r>
              <a:rPr b="1" lang="en" sz="1200">
                <a:solidFill>
                  <a:srgbClr val="212121"/>
                </a:solidFill>
                <a:highlight>
                  <a:srgbClr val="FFFFFF"/>
                </a:highlight>
                <a:latin typeface="Calibri"/>
                <a:ea typeface="Calibri"/>
                <a:cs typeface="Calibri"/>
                <a:sym typeface="Calibri"/>
              </a:rPr>
              <a:t>ADH LUCRATIVE because</a:t>
            </a:r>
            <a:r>
              <a:rPr lang="en" sz="1200">
                <a:solidFill>
                  <a:srgbClr val="212121"/>
                </a:solidFill>
                <a:highlight>
                  <a:srgbClr val="FFFFFF"/>
                </a:highlight>
                <a:latin typeface="Calibri"/>
                <a:ea typeface="Calibri"/>
                <a:cs typeface="Calibri"/>
                <a:sym typeface="Calibri"/>
              </a:rPr>
              <a:t> </a:t>
            </a:r>
            <a:r>
              <a:rPr b="1" lang="en" sz="1200">
                <a:solidFill>
                  <a:srgbClr val="212121"/>
                </a:solidFill>
                <a:highlight>
                  <a:srgbClr val="FFFFFF"/>
                </a:highlight>
                <a:latin typeface="Calibri"/>
                <a:ea typeface="Calibri"/>
                <a:cs typeface="Calibri"/>
                <a:sym typeface="Calibri"/>
              </a:rPr>
              <a:t>the ADH protein is able to reuse the products of hydrocarbon breakdown; meaning that ADH breaks down fatty-acid chains into fatty-alcohol which can than be reused.</a:t>
            </a:r>
            <a:endParaRPr b="1"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solidFill>
                <a:srgbClr val="212121"/>
              </a:solidFill>
              <a:highlight>
                <a:srgbClr val="FFFFFF"/>
              </a:highlight>
              <a:latin typeface="Calibri"/>
              <a:ea typeface="Calibri"/>
              <a:cs typeface="Calibri"/>
              <a:sym typeface="Calibri"/>
            </a:endParaRPr>
          </a:p>
          <a:p>
            <a:pPr indent="0" lvl="0" marL="0" rtl="0" algn="l">
              <a:spcBef>
                <a:spcPts val="0"/>
              </a:spcBef>
              <a:spcAft>
                <a:spcPts val="0"/>
              </a:spcAft>
              <a:buNone/>
            </a:pPr>
            <a:r>
              <a:t/>
            </a:r>
            <a:endParaRPr sz="1200">
              <a:solidFill>
                <a:srgbClr val="212121"/>
              </a:solidFill>
              <a:highlight>
                <a:srgbClr val="FFFFFF"/>
              </a:highlight>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277084" y="3049770"/>
            <a:ext cx="34909415" cy="8407463"/>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p:txBody>
      </p:sp>
      <p:sp>
        <p:nvSpPr>
          <p:cNvPr id="11" name="Google Shape;11;p2"/>
          <p:cNvSpPr txBox="1"/>
          <p:nvPr>
            <p:ph idx="1" type="subTitle"/>
          </p:nvPr>
        </p:nvSpPr>
        <p:spPr>
          <a:xfrm>
            <a:off x="1277050" y="11608541"/>
            <a:ext cx="34909415" cy="3246518"/>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p:txBody>
      </p:sp>
      <p:sp>
        <p:nvSpPr>
          <p:cNvPr id="12" name="Google Shape;12;p2"/>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277050" y="4530674"/>
            <a:ext cx="34909415" cy="8042472"/>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1"/>
          <p:cNvSpPr txBox="1"/>
          <p:nvPr>
            <p:ph idx="1" type="body"/>
          </p:nvPr>
        </p:nvSpPr>
        <p:spPr>
          <a:xfrm>
            <a:off x="1277050" y="12911475"/>
            <a:ext cx="34909415" cy="5327984"/>
          </a:xfrm>
          <a:prstGeom prst="rect">
            <a:avLst/>
          </a:prstGeom>
          <a:noFill/>
          <a:ln>
            <a:noFill/>
          </a:ln>
        </p:spPr>
        <p:txBody>
          <a:bodyPr anchorCtr="0" anchor="t" bIns="371025" lIns="371025" spcFirstLastPara="1" rIns="371025" wrap="square" tIns="371025">
            <a:normAutofit/>
          </a:bodyPr>
          <a:lstStyle>
            <a:lvl1pPr indent="-692150" lvl="0" marL="457200" algn="ctr">
              <a:lnSpc>
                <a:spcPct val="115000"/>
              </a:lnSpc>
              <a:spcBef>
                <a:spcPts val="0"/>
              </a:spcBef>
              <a:spcAft>
                <a:spcPts val="0"/>
              </a:spcAft>
              <a:buSzPts val="7300"/>
              <a:buChar char="●"/>
              <a:defRPr/>
            </a:lvl1pPr>
            <a:lvl2pPr indent="-590550" lvl="1" marL="914400" algn="ctr">
              <a:lnSpc>
                <a:spcPct val="115000"/>
              </a:lnSpc>
              <a:spcBef>
                <a:spcPts val="0"/>
              </a:spcBef>
              <a:spcAft>
                <a:spcPts val="0"/>
              </a:spcAft>
              <a:buSzPts val="5700"/>
              <a:buChar char="○"/>
              <a:defRPr/>
            </a:lvl2pPr>
            <a:lvl3pPr indent="-590550" lvl="2" marL="1371600" algn="ctr">
              <a:lnSpc>
                <a:spcPct val="115000"/>
              </a:lnSpc>
              <a:spcBef>
                <a:spcPts val="0"/>
              </a:spcBef>
              <a:spcAft>
                <a:spcPts val="0"/>
              </a:spcAft>
              <a:buSzPts val="5700"/>
              <a:buChar char="■"/>
              <a:defRPr/>
            </a:lvl3pPr>
            <a:lvl4pPr indent="-590550" lvl="3" marL="1828800" algn="ctr">
              <a:lnSpc>
                <a:spcPct val="115000"/>
              </a:lnSpc>
              <a:spcBef>
                <a:spcPts val="0"/>
              </a:spcBef>
              <a:spcAft>
                <a:spcPts val="0"/>
              </a:spcAft>
              <a:buSzPts val="5700"/>
              <a:buChar char="●"/>
              <a:defRPr/>
            </a:lvl4pPr>
            <a:lvl5pPr indent="-590550" lvl="4" marL="2286000" algn="ctr">
              <a:lnSpc>
                <a:spcPct val="115000"/>
              </a:lnSpc>
              <a:spcBef>
                <a:spcPts val="0"/>
              </a:spcBef>
              <a:spcAft>
                <a:spcPts val="0"/>
              </a:spcAft>
              <a:buSzPts val="5700"/>
              <a:buChar char="○"/>
              <a:defRPr/>
            </a:lvl5pPr>
            <a:lvl6pPr indent="-590550" lvl="5" marL="2743200" algn="ctr">
              <a:lnSpc>
                <a:spcPct val="115000"/>
              </a:lnSpc>
              <a:spcBef>
                <a:spcPts val="0"/>
              </a:spcBef>
              <a:spcAft>
                <a:spcPts val="0"/>
              </a:spcAft>
              <a:buSzPts val="5700"/>
              <a:buChar char="■"/>
              <a:defRPr/>
            </a:lvl6pPr>
            <a:lvl7pPr indent="-590550" lvl="6" marL="3200400" algn="ctr">
              <a:lnSpc>
                <a:spcPct val="115000"/>
              </a:lnSpc>
              <a:spcBef>
                <a:spcPts val="0"/>
              </a:spcBef>
              <a:spcAft>
                <a:spcPts val="0"/>
              </a:spcAft>
              <a:buSzPts val="5700"/>
              <a:buChar char="●"/>
              <a:defRPr/>
            </a:lvl7pPr>
            <a:lvl8pPr indent="-590550" lvl="7" marL="3657600" algn="ctr">
              <a:lnSpc>
                <a:spcPct val="115000"/>
              </a:lnSpc>
              <a:spcBef>
                <a:spcPts val="0"/>
              </a:spcBef>
              <a:spcAft>
                <a:spcPts val="0"/>
              </a:spcAft>
              <a:buSzPts val="5700"/>
              <a:buChar char="○"/>
              <a:defRPr/>
            </a:lvl8pPr>
            <a:lvl9pPr indent="-590550" lvl="8" marL="4114800" algn="ctr">
              <a:lnSpc>
                <a:spcPct val="115000"/>
              </a:lnSpc>
              <a:spcBef>
                <a:spcPts val="0"/>
              </a:spcBef>
              <a:spcAft>
                <a:spcPts val="0"/>
              </a:spcAft>
              <a:buSzPts val="5700"/>
              <a:buChar char="■"/>
              <a:defRPr/>
            </a:lvl9pPr>
          </a:lstStyle>
          <a:p/>
        </p:txBody>
      </p:sp>
      <p:sp>
        <p:nvSpPr>
          <p:cNvPr id="47" name="Google Shape;47;p11"/>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277050" y="8809855"/>
            <a:ext cx="34909415" cy="3447926"/>
          </a:xfrm>
          <a:prstGeom prst="rect">
            <a:avLst/>
          </a:prstGeom>
          <a:noFill/>
          <a:ln>
            <a:noFill/>
          </a:ln>
        </p:spPr>
        <p:txBody>
          <a:bodyPr anchorCtr="0" anchor="ctr" bIns="371025" lIns="371025" spcFirstLastPara="1" rIns="371025" wrap="square" tIns="371025">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p:txBody>
      </p:sp>
      <p:sp>
        <p:nvSpPr>
          <p:cNvPr id="15" name="Google Shape;15;p3"/>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18" name="Google Shape;18;p4"/>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19" name="Google Shape;19;p4"/>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2" name="Google Shape;22;p5"/>
          <p:cNvSpPr txBox="1"/>
          <p:nvPr>
            <p:ph idx="1" type="body"/>
          </p:nvPr>
        </p:nvSpPr>
        <p:spPr>
          <a:xfrm>
            <a:off x="1277050"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3" name="Google Shape;23;p5"/>
          <p:cNvSpPr txBox="1"/>
          <p:nvPr>
            <p:ph idx="2" type="body"/>
          </p:nvPr>
        </p:nvSpPr>
        <p:spPr>
          <a:xfrm>
            <a:off x="19798578"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4" name="Google Shape;24;p5"/>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7" name="Google Shape;27;p6"/>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277050" y="2275731"/>
            <a:ext cx="11504513" cy="3095415"/>
          </a:xfrm>
          <a:prstGeom prst="rect">
            <a:avLst/>
          </a:prstGeom>
          <a:noFill/>
          <a:ln>
            <a:noFill/>
          </a:ln>
        </p:spPr>
        <p:txBody>
          <a:bodyPr anchorCtr="0" anchor="b" bIns="371025" lIns="371025" spcFirstLastPara="1" rIns="371025" wrap="square" tIns="371025">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p:txBody>
      </p:sp>
      <p:sp>
        <p:nvSpPr>
          <p:cNvPr id="30" name="Google Shape;30;p7"/>
          <p:cNvSpPr txBox="1"/>
          <p:nvPr>
            <p:ph idx="1" type="body"/>
          </p:nvPr>
        </p:nvSpPr>
        <p:spPr>
          <a:xfrm>
            <a:off x="1277050" y="5691785"/>
            <a:ext cx="11504513" cy="13022745"/>
          </a:xfrm>
          <a:prstGeom prst="rect">
            <a:avLst/>
          </a:prstGeom>
          <a:noFill/>
          <a:ln>
            <a:noFill/>
          </a:ln>
        </p:spPr>
        <p:txBody>
          <a:bodyPr anchorCtr="0" anchor="t" bIns="371025" lIns="371025" spcFirstLastPara="1" rIns="371025" wrap="square" tIns="371025">
            <a:normAutofit/>
          </a:bodyPr>
          <a:lstStyle>
            <a:lvl1pPr indent="-539750" lvl="0" marL="457200" algn="l">
              <a:lnSpc>
                <a:spcPct val="115000"/>
              </a:lnSpc>
              <a:spcBef>
                <a:spcPts val="0"/>
              </a:spcBef>
              <a:spcAft>
                <a:spcPts val="0"/>
              </a:spcAft>
              <a:buSzPts val="4900"/>
              <a:buChar char="●"/>
              <a:defRPr sz="3136"/>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31" name="Google Shape;31;p7"/>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008578" y="1843809"/>
            <a:ext cx="26088982" cy="16755790"/>
          </a:xfrm>
          <a:prstGeom prst="rect">
            <a:avLst/>
          </a:prstGeom>
          <a:noFill/>
          <a:ln>
            <a:noFill/>
          </a:ln>
        </p:spPr>
        <p:txBody>
          <a:bodyPr anchorCtr="0" anchor="ctr" bIns="371025" lIns="371025" spcFirstLastPara="1" rIns="371025" wrap="square" tIns="371025">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p:txBody>
      </p:sp>
      <p:sp>
        <p:nvSpPr>
          <p:cNvPr id="34" name="Google Shape;34;p8"/>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8731706" y="-512"/>
            <a:ext cx="18731707" cy="21067713"/>
          </a:xfrm>
          <a:prstGeom prst="rect">
            <a:avLst/>
          </a:prstGeom>
          <a:solidFill>
            <a:schemeClr val="lt2"/>
          </a:solidFill>
          <a:ln>
            <a:noFill/>
          </a:ln>
        </p:spPr>
        <p:txBody>
          <a:bodyPr anchorCtr="0" anchor="ctr" bIns="237450" lIns="237450" spcFirstLastPara="1" rIns="237450" wrap="square" tIns="237450">
            <a:noAutofit/>
          </a:bodyPr>
          <a:lstStyle/>
          <a:p>
            <a:pPr indent="0" lvl="0" marL="0" marR="0" rtl="0" algn="l">
              <a:lnSpc>
                <a:spcPct val="100000"/>
              </a:lnSpc>
              <a:spcBef>
                <a:spcPts val="0"/>
              </a:spcBef>
              <a:spcAft>
                <a:spcPts val="0"/>
              </a:spcAft>
              <a:buClr>
                <a:srgbClr val="000000"/>
              </a:buClr>
              <a:buSzPts val="683"/>
              <a:buFont typeface="Arial"/>
              <a:buNone/>
            </a:pPr>
            <a:r>
              <a:t/>
            </a:r>
            <a:endParaRPr b="0" i="0" sz="683"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1087766" y="5051070"/>
            <a:ext cx="16573586" cy="6071406"/>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p:txBody>
      </p:sp>
      <p:sp>
        <p:nvSpPr>
          <p:cNvPr id="38" name="Google Shape;38;p9"/>
          <p:cNvSpPr txBox="1"/>
          <p:nvPr>
            <p:ph idx="1" type="subTitle"/>
          </p:nvPr>
        </p:nvSpPr>
        <p:spPr>
          <a:xfrm>
            <a:off x="1087766" y="11481361"/>
            <a:ext cx="16573586" cy="5058993"/>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p:txBody>
      </p:sp>
      <p:sp>
        <p:nvSpPr>
          <p:cNvPr id="39" name="Google Shape;39;p9"/>
          <p:cNvSpPr txBox="1"/>
          <p:nvPr>
            <p:ph idx="2" type="body"/>
          </p:nvPr>
        </p:nvSpPr>
        <p:spPr>
          <a:xfrm>
            <a:off x="20237372" y="2965802"/>
            <a:ext cx="15720376" cy="15135123"/>
          </a:xfrm>
          <a:prstGeom prst="rect">
            <a:avLst/>
          </a:prstGeom>
          <a:noFill/>
          <a:ln>
            <a:noFill/>
          </a:ln>
        </p:spPr>
        <p:txBody>
          <a:bodyPr anchorCtr="0" anchor="ctr"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40" name="Google Shape;40;p9"/>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277050" y="17328383"/>
            <a:ext cx="24577171" cy="2478521"/>
          </a:xfrm>
          <a:prstGeom prst="rect">
            <a:avLst/>
          </a:prstGeom>
          <a:noFill/>
          <a:ln>
            <a:noFill/>
          </a:ln>
        </p:spPr>
        <p:txBody>
          <a:bodyPr anchorCtr="0" anchor="ctr" bIns="371025" lIns="371025" spcFirstLastPara="1" rIns="371025" wrap="square" tIns="371025">
            <a:normAutofit/>
          </a:bodyPr>
          <a:lstStyle>
            <a:lvl1pPr indent="-228600" lvl="0" marL="457200" algn="l">
              <a:lnSpc>
                <a:spcPct val="100000"/>
              </a:lnSpc>
              <a:spcBef>
                <a:spcPts val="0"/>
              </a:spcBef>
              <a:spcAft>
                <a:spcPts val="0"/>
              </a:spcAft>
              <a:buSzPts val="7300"/>
              <a:buNone/>
              <a:defRPr/>
            </a:lvl1pPr>
          </a:lstStyle>
          <a:p/>
        </p:txBody>
      </p:sp>
      <p:sp>
        <p:nvSpPr>
          <p:cNvPr id="43" name="Google Shape;43;p10"/>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marR="0" rtl="0" algn="l">
              <a:lnSpc>
                <a:spcPct val="115000"/>
              </a:lnSpc>
              <a:spcBef>
                <a:spcPts val="0"/>
              </a:spcBef>
              <a:spcAft>
                <a:spcPts val="0"/>
              </a:spcAft>
              <a:buClr>
                <a:schemeClr val="dk2"/>
              </a:buClr>
              <a:buSzPts val="7300"/>
              <a:buFont typeface="Arial"/>
              <a:buChar char="●"/>
              <a:defRPr b="0" i="0" sz="7300" u="none" cap="none" strike="noStrike">
                <a:solidFill>
                  <a:schemeClr val="dk2"/>
                </a:solidFill>
                <a:latin typeface="Arial"/>
                <a:ea typeface="Arial"/>
                <a:cs typeface="Arial"/>
                <a:sym typeface="Arial"/>
              </a:defRPr>
            </a:lvl1pPr>
            <a:lvl2pPr indent="-590550" lvl="1" marL="914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2pPr>
            <a:lvl3pPr indent="-590550" lvl="2" marL="1371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3pPr>
            <a:lvl4pPr indent="-590550" lvl="3" marL="1828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4pPr>
            <a:lvl5pPr indent="-590550" lvl="4" marL="22860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5pPr>
            <a:lvl6pPr indent="-590550" lvl="5" marL="27432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6pPr>
            <a:lvl7pPr indent="-590550" lvl="6" marL="3200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7pPr>
            <a:lvl8pPr indent="-590550" lvl="7" marL="3657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8pPr>
            <a:lvl9pPr indent="-590550" lvl="8" marL="4114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5.png"/><Relationship Id="rId11" Type="http://schemas.openxmlformats.org/officeDocument/2006/relationships/image" Target="../media/image7.jpg"/><Relationship Id="rId10" Type="http://schemas.openxmlformats.org/officeDocument/2006/relationships/image" Target="../media/image8.jpg"/><Relationship Id="rId9" Type="http://schemas.openxmlformats.org/officeDocument/2006/relationships/image" Target="../media/image4.png"/><Relationship Id="rId5" Type="http://schemas.openxmlformats.org/officeDocument/2006/relationships/image" Target="../media/image1.png"/><Relationship Id="rId6" Type="http://schemas.openxmlformats.org/officeDocument/2006/relationships/image" Target="../media/image6.png"/><Relationship Id="rId7" Type="http://schemas.openxmlformats.org/officeDocument/2006/relationships/image" Target="../media/image11.jpg"/><Relationship Id="rId8"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2.png"/><Relationship Id="rId4" Type="http://schemas.openxmlformats.org/officeDocument/2006/relationships/image" Target="../media/image2.jpg"/><Relationship Id="rId11" Type="http://schemas.openxmlformats.org/officeDocument/2006/relationships/image" Target="../media/image4.png"/><Relationship Id="rId10" Type="http://schemas.openxmlformats.org/officeDocument/2006/relationships/image" Target="../media/image10.png"/><Relationship Id="rId12" Type="http://schemas.openxmlformats.org/officeDocument/2006/relationships/image" Target="../media/image9.png"/><Relationship Id="rId9" Type="http://schemas.openxmlformats.org/officeDocument/2006/relationships/image" Target="../media/image3.jpg"/><Relationship Id="rId5" Type="http://schemas.openxmlformats.org/officeDocument/2006/relationships/image" Target="../media/image5.png"/><Relationship Id="rId6" Type="http://schemas.openxmlformats.org/officeDocument/2006/relationships/image" Target="../media/image1.png"/><Relationship Id="rId7" Type="http://schemas.openxmlformats.org/officeDocument/2006/relationships/image" Target="../media/image6.png"/><Relationship Id="rId8"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7098079" y="18122529"/>
            <a:ext cx="5511763" cy="2887754"/>
          </a:xfrm>
          <a:prstGeom prst="rect">
            <a:avLst/>
          </a:prstGeom>
          <a:noFill/>
          <a:ln>
            <a:noFill/>
          </a:ln>
        </p:spPr>
      </p:pic>
      <p:pic>
        <p:nvPicPr>
          <p:cNvPr id="55" name="Google Shape;55;p13"/>
          <p:cNvPicPr preferRelativeResize="0"/>
          <p:nvPr/>
        </p:nvPicPr>
        <p:blipFill rotWithShape="1">
          <a:blip r:embed="rId4">
            <a:alphaModFix/>
          </a:blip>
          <a:srcRect b="28524" l="0" r="0" t="29593"/>
          <a:stretch/>
        </p:blipFill>
        <p:spPr>
          <a:xfrm>
            <a:off x="1113949" y="18837334"/>
            <a:ext cx="3990820" cy="1671338"/>
          </a:xfrm>
          <a:prstGeom prst="rect">
            <a:avLst/>
          </a:prstGeom>
          <a:noFill/>
          <a:ln>
            <a:noFill/>
          </a:ln>
        </p:spPr>
      </p:pic>
      <p:sp>
        <p:nvSpPr>
          <p:cNvPr id="56" name="Google Shape;56;p13"/>
          <p:cNvSpPr txBox="1"/>
          <p:nvPr/>
        </p:nvSpPr>
        <p:spPr>
          <a:xfrm>
            <a:off x="12879927" y="298650"/>
            <a:ext cx="22389600" cy="2529000"/>
          </a:xfrm>
          <a:prstGeom prst="rect">
            <a:avLst/>
          </a:prstGeom>
          <a:solidFill>
            <a:srgbClr val="6D9EEB"/>
          </a:solid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lang="en" sz="3968">
                <a:solidFill>
                  <a:srgbClr val="FFFFFF"/>
                </a:solidFill>
                <a:latin typeface="Calibri"/>
                <a:ea typeface="Calibri"/>
                <a:cs typeface="Calibri"/>
                <a:sym typeface="Calibri"/>
              </a:rPr>
              <a:t>An Organic Approach to Crude Oil </a:t>
            </a:r>
            <a:r>
              <a:rPr b="1" lang="en" sz="3968">
                <a:solidFill>
                  <a:srgbClr val="FFFFFF"/>
                </a:solidFill>
                <a:latin typeface="Calibri"/>
                <a:ea typeface="Calibri"/>
                <a:cs typeface="Calibri"/>
                <a:sym typeface="Calibri"/>
              </a:rPr>
              <a:t>Degradation</a:t>
            </a:r>
            <a:endParaRPr b="1" i="0" sz="3968" u="none" cap="none" strike="noStrike">
              <a:solidFill>
                <a:srgbClr val="FFFFFF"/>
              </a:solidFill>
              <a:latin typeface="Calibri"/>
              <a:ea typeface="Calibri"/>
              <a:cs typeface="Calibri"/>
              <a:sym typeface="Calibri"/>
            </a:endParaRPr>
          </a:p>
          <a:p>
            <a:pPr indent="0" lvl="0" marL="0" marR="0" rtl="0" algn="ctr">
              <a:lnSpc>
                <a:spcPct val="100000"/>
              </a:lnSpc>
              <a:spcBef>
                <a:spcPts val="0"/>
              </a:spcBef>
              <a:spcAft>
                <a:spcPts val="0"/>
              </a:spcAft>
              <a:buNone/>
            </a:pPr>
            <a:r>
              <a:rPr lang="en" sz="3712">
                <a:solidFill>
                  <a:srgbClr val="FFFFFF"/>
                </a:solidFill>
                <a:latin typeface="Calibri"/>
                <a:ea typeface="Calibri"/>
                <a:cs typeface="Calibri"/>
                <a:sym typeface="Calibri"/>
              </a:rPr>
              <a:t>Gabe Wolter, Trevor Wilson, Eli Landsman, Charles Yang, Alex Hymson, Ian Kelley</a:t>
            </a:r>
            <a:endParaRPr sz="3712">
              <a:solidFill>
                <a:srgbClr val="FFFFFF"/>
              </a:solidFill>
              <a:latin typeface="Calibri"/>
              <a:ea typeface="Calibri"/>
              <a:cs typeface="Calibri"/>
              <a:sym typeface="Calibri"/>
            </a:endParaRPr>
          </a:p>
          <a:p>
            <a:pPr indent="0" lvl="0" marL="0" marR="0" rtl="0" algn="ctr">
              <a:lnSpc>
                <a:spcPct val="100000"/>
              </a:lnSpc>
              <a:spcBef>
                <a:spcPts val="0"/>
              </a:spcBef>
              <a:spcAft>
                <a:spcPts val="0"/>
              </a:spcAft>
              <a:buNone/>
            </a:pPr>
            <a:r>
              <a:rPr lang="en" sz="3712">
                <a:solidFill>
                  <a:srgbClr val="FFFFFF"/>
                </a:solidFill>
                <a:latin typeface="Calibri"/>
                <a:ea typeface="Calibri"/>
                <a:cs typeface="Calibri"/>
                <a:sym typeface="Calibri"/>
              </a:rPr>
              <a:t>Mr. Kirkpatrick</a:t>
            </a:r>
            <a:r>
              <a:rPr i="0" lang="en" sz="3712" u="none" cap="none" strike="noStrike">
                <a:solidFill>
                  <a:srgbClr val="FFFFFF"/>
                </a:solidFill>
                <a:latin typeface="Calibri"/>
                <a:ea typeface="Calibri"/>
                <a:cs typeface="Calibri"/>
                <a:sym typeface="Calibri"/>
              </a:rPr>
              <a:t>, </a:t>
            </a:r>
            <a:r>
              <a:rPr lang="en" sz="3712">
                <a:solidFill>
                  <a:srgbClr val="FFFFFF"/>
                </a:solidFill>
                <a:latin typeface="Calibri"/>
                <a:ea typeface="Calibri"/>
                <a:cs typeface="Calibri"/>
                <a:sym typeface="Calibri"/>
              </a:rPr>
              <a:t>Mr. Ben French (</a:t>
            </a:r>
            <a:r>
              <a:rPr i="0" lang="en" sz="3712" u="none" cap="none" strike="noStrike">
                <a:solidFill>
                  <a:srgbClr val="FFFFFF"/>
                </a:solidFill>
                <a:latin typeface="Calibri"/>
                <a:ea typeface="Calibri"/>
                <a:cs typeface="Calibri"/>
                <a:sym typeface="Calibri"/>
              </a:rPr>
              <a:t>Mentor)</a:t>
            </a:r>
            <a:endParaRPr i="0" sz="3712" u="none" cap="none" strike="noStrike">
              <a:solidFill>
                <a:srgbClr val="FFFFFF"/>
              </a:solidFill>
              <a:latin typeface="Calibri"/>
              <a:ea typeface="Calibri"/>
              <a:cs typeface="Calibri"/>
              <a:sym typeface="Calibri"/>
            </a:endParaRPr>
          </a:p>
          <a:p>
            <a:pPr indent="0" lvl="0" marL="0" marR="0" rtl="0" algn="ctr">
              <a:lnSpc>
                <a:spcPct val="100000"/>
              </a:lnSpc>
              <a:spcBef>
                <a:spcPts val="0"/>
              </a:spcBef>
              <a:spcAft>
                <a:spcPts val="0"/>
              </a:spcAft>
              <a:buNone/>
            </a:pPr>
            <a:r>
              <a:rPr lang="en" sz="3712">
                <a:solidFill>
                  <a:srgbClr val="FFFFFF"/>
                </a:solidFill>
                <a:latin typeface="Calibri"/>
                <a:ea typeface="Calibri"/>
                <a:cs typeface="Calibri"/>
                <a:sym typeface="Calibri"/>
              </a:rPr>
              <a:t>Oak Park and River Forest High School</a:t>
            </a:r>
            <a:r>
              <a:rPr i="0" lang="en" sz="3712" u="none" cap="none" strike="noStrike">
                <a:solidFill>
                  <a:srgbClr val="FFFFFF"/>
                </a:solidFill>
                <a:latin typeface="Calibri"/>
                <a:ea typeface="Calibri"/>
                <a:cs typeface="Calibri"/>
                <a:sym typeface="Calibri"/>
              </a:rPr>
              <a:t>, </a:t>
            </a:r>
            <a:r>
              <a:rPr lang="en" sz="3712">
                <a:solidFill>
                  <a:srgbClr val="FFFFFF"/>
                </a:solidFill>
                <a:latin typeface="Calibri"/>
                <a:ea typeface="Calibri"/>
                <a:cs typeface="Calibri"/>
                <a:sym typeface="Calibri"/>
              </a:rPr>
              <a:t>Oak Park</a:t>
            </a:r>
            <a:r>
              <a:rPr i="0" lang="en" sz="3712" u="none" cap="none" strike="noStrike">
                <a:solidFill>
                  <a:srgbClr val="FFFFFF"/>
                </a:solidFill>
                <a:latin typeface="Calibri"/>
                <a:ea typeface="Calibri"/>
                <a:cs typeface="Calibri"/>
                <a:sym typeface="Calibri"/>
              </a:rPr>
              <a:t>, </a:t>
            </a:r>
            <a:r>
              <a:rPr lang="en" sz="3712">
                <a:solidFill>
                  <a:srgbClr val="FFFFFF"/>
                </a:solidFill>
                <a:latin typeface="Calibri"/>
                <a:ea typeface="Calibri"/>
                <a:cs typeface="Calibri"/>
                <a:sym typeface="Calibri"/>
              </a:rPr>
              <a:t>IL</a:t>
            </a:r>
            <a:r>
              <a:rPr i="0" lang="en" sz="3712" u="none" cap="none" strike="noStrike">
                <a:solidFill>
                  <a:srgbClr val="FFFFFF"/>
                </a:solidFill>
                <a:latin typeface="Calibri"/>
                <a:ea typeface="Calibri"/>
                <a:cs typeface="Calibri"/>
                <a:sym typeface="Calibri"/>
              </a:rPr>
              <a:t>, </a:t>
            </a:r>
            <a:r>
              <a:rPr lang="en" sz="3712">
                <a:solidFill>
                  <a:srgbClr val="FFFFFF"/>
                </a:solidFill>
                <a:latin typeface="Calibri"/>
                <a:ea typeface="Calibri"/>
                <a:cs typeface="Calibri"/>
                <a:sym typeface="Calibri"/>
              </a:rPr>
              <a:t>USA</a:t>
            </a:r>
            <a:endParaRPr i="0" sz="3712" u="none" cap="none" strike="noStrike">
              <a:solidFill>
                <a:srgbClr val="FFFFFF"/>
              </a:solidFill>
              <a:latin typeface="Calibri"/>
              <a:ea typeface="Calibri"/>
              <a:cs typeface="Calibri"/>
              <a:sym typeface="Calibri"/>
            </a:endParaRPr>
          </a:p>
        </p:txBody>
      </p:sp>
      <p:pic>
        <p:nvPicPr>
          <p:cNvPr id="57" name="Google Shape;57;p13"/>
          <p:cNvPicPr preferRelativeResize="0"/>
          <p:nvPr/>
        </p:nvPicPr>
        <p:blipFill rotWithShape="1">
          <a:blip r:embed="rId5">
            <a:alphaModFix/>
          </a:blip>
          <a:srcRect b="0" l="0" r="0" t="0"/>
          <a:stretch/>
        </p:blipFill>
        <p:spPr>
          <a:xfrm>
            <a:off x="31476745" y="19217222"/>
            <a:ext cx="4874306" cy="911565"/>
          </a:xfrm>
          <a:prstGeom prst="rect">
            <a:avLst/>
          </a:prstGeom>
          <a:noFill/>
          <a:ln>
            <a:noFill/>
          </a:ln>
        </p:spPr>
      </p:pic>
      <p:pic>
        <p:nvPicPr>
          <p:cNvPr id="58" name="Google Shape;58;p13"/>
          <p:cNvPicPr preferRelativeResize="0"/>
          <p:nvPr/>
        </p:nvPicPr>
        <p:blipFill rotWithShape="1">
          <a:blip r:embed="rId6">
            <a:alphaModFix/>
          </a:blip>
          <a:srcRect b="0" l="0" r="0" t="0"/>
          <a:stretch/>
        </p:blipFill>
        <p:spPr>
          <a:xfrm>
            <a:off x="6963110" y="540430"/>
            <a:ext cx="5916824" cy="2045465"/>
          </a:xfrm>
          <a:prstGeom prst="rect">
            <a:avLst/>
          </a:prstGeom>
          <a:noFill/>
          <a:ln>
            <a:noFill/>
          </a:ln>
        </p:spPr>
      </p:pic>
      <p:pic>
        <p:nvPicPr>
          <p:cNvPr id="59" name="Google Shape;59;p13"/>
          <p:cNvPicPr preferRelativeResize="0"/>
          <p:nvPr/>
        </p:nvPicPr>
        <p:blipFill rotWithShape="1">
          <a:blip r:embed="rId7">
            <a:alphaModFix/>
          </a:blip>
          <a:srcRect b="0" l="0" r="0" t="0"/>
          <a:stretch/>
        </p:blipFill>
        <p:spPr>
          <a:xfrm>
            <a:off x="20187353" y="18730744"/>
            <a:ext cx="2774396" cy="1671323"/>
          </a:xfrm>
          <a:prstGeom prst="rect">
            <a:avLst/>
          </a:prstGeom>
          <a:noFill/>
          <a:ln>
            <a:noFill/>
          </a:ln>
        </p:spPr>
      </p:pic>
      <p:pic>
        <p:nvPicPr>
          <p:cNvPr id="60" name="Google Shape;60;p13"/>
          <p:cNvPicPr preferRelativeResize="0"/>
          <p:nvPr/>
        </p:nvPicPr>
        <p:blipFill rotWithShape="1">
          <a:blip r:embed="rId8">
            <a:alphaModFix/>
          </a:blip>
          <a:srcRect b="0" l="0" r="0" t="0"/>
          <a:stretch/>
        </p:blipFill>
        <p:spPr>
          <a:xfrm>
            <a:off x="13728558" y="18978386"/>
            <a:ext cx="3990820" cy="1176037"/>
          </a:xfrm>
          <a:prstGeom prst="rect">
            <a:avLst/>
          </a:prstGeom>
          <a:noFill/>
          <a:ln>
            <a:noFill/>
          </a:ln>
        </p:spPr>
      </p:pic>
      <p:pic>
        <p:nvPicPr>
          <p:cNvPr id="61" name="Google Shape;61;p13"/>
          <p:cNvPicPr preferRelativeResize="0"/>
          <p:nvPr/>
        </p:nvPicPr>
        <p:blipFill rotWithShape="1">
          <a:blip r:embed="rId9">
            <a:alphaModFix/>
          </a:blip>
          <a:srcRect b="0" l="0" r="0" t="0"/>
          <a:stretch/>
        </p:blipFill>
        <p:spPr>
          <a:xfrm>
            <a:off x="25653459" y="18617895"/>
            <a:ext cx="3641729" cy="1451413"/>
          </a:xfrm>
          <a:prstGeom prst="rect">
            <a:avLst/>
          </a:prstGeom>
          <a:noFill/>
          <a:ln>
            <a:noFill/>
          </a:ln>
        </p:spPr>
      </p:pic>
      <p:sp>
        <p:nvSpPr>
          <p:cNvPr id="62" name="Google Shape;62;p13"/>
          <p:cNvSpPr txBox="1"/>
          <p:nvPr/>
        </p:nvSpPr>
        <p:spPr>
          <a:xfrm>
            <a:off x="19063775" y="4365150"/>
            <a:ext cx="16205700" cy="4737600"/>
          </a:xfrm>
          <a:prstGeom prst="rect">
            <a:avLst/>
          </a:prstGeom>
          <a:noFill/>
          <a:ln cap="flat" cmpd="sng" w="38100">
            <a:solidFill>
              <a:srgbClr val="21212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800"/>
              <a:t>Team Content</a:t>
            </a:r>
            <a:endParaRPr b="1" sz="3800"/>
          </a:p>
          <a:p>
            <a:pPr indent="-469900" lvl="0" marL="457200" rtl="0" algn="l">
              <a:spcBef>
                <a:spcPts val="0"/>
              </a:spcBef>
              <a:spcAft>
                <a:spcPts val="0"/>
              </a:spcAft>
              <a:buSzPts val="3800"/>
              <a:buChar char="●"/>
            </a:pPr>
            <a:r>
              <a:rPr lang="en" sz="3800"/>
              <a:t>6-person team that is new to BioBuilders and bio-engineering. </a:t>
            </a:r>
            <a:endParaRPr sz="3800"/>
          </a:p>
          <a:p>
            <a:pPr indent="-469900" lvl="1" marL="914400" rtl="0" algn="l">
              <a:spcBef>
                <a:spcPts val="0"/>
              </a:spcBef>
              <a:spcAft>
                <a:spcPts val="0"/>
              </a:spcAft>
              <a:buSzPts val="3800"/>
              <a:buChar char="○"/>
            </a:pPr>
            <a:r>
              <a:rPr lang="en" sz="3800"/>
              <a:t>Learning the ins and outs of plasmid design for our project has been an enlightening process that has made us feel like true scientists; that was satisfying for all of us.</a:t>
            </a:r>
            <a:endParaRPr sz="3800"/>
          </a:p>
          <a:p>
            <a:pPr indent="-469900" lvl="0" marL="457200" rtl="0" algn="l">
              <a:spcBef>
                <a:spcPts val="0"/>
              </a:spcBef>
              <a:spcAft>
                <a:spcPts val="0"/>
              </a:spcAft>
              <a:buSzPts val="3800"/>
              <a:buChar char="●"/>
            </a:pPr>
            <a:r>
              <a:rPr lang="en" sz="3800"/>
              <a:t>Our members have experience in AP sciences and several of us seek to pursue a major in a biology-related field</a:t>
            </a:r>
            <a:endParaRPr sz="3800"/>
          </a:p>
          <a:p>
            <a:pPr indent="0" lvl="0" marL="0" rtl="0" algn="l">
              <a:spcBef>
                <a:spcPts val="0"/>
              </a:spcBef>
              <a:spcAft>
                <a:spcPts val="0"/>
              </a:spcAft>
              <a:buClr>
                <a:schemeClr val="dk1"/>
              </a:buClr>
              <a:buSzPts val="1100"/>
              <a:buFont typeface="Arial"/>
              <a:buNone/>
            </a:pPr>
            <a:r>
              <a:t/>
            </a:r>
            <a:endParaRPr sz="3800"/>
          </a:p>
          <a:p>
            <a:pPr indent="0" lvl="0" marL="0" rtl="0" algn="l">
              <a:spcBef>
                <a:spcPts val="0"/>
              </a:spcBef>
              <a:spcAft>
                <a:spcPts val="0"/>
              </a:spcAft>
              <a:buClr>
                <a:schemeClr val="dk1"/>
              </a:buClr>
              <a:buSzPts val="1100"/>
              <a:buFont typeface="Arial"/>
              <a:buNone/>
            </a:pPr>
            <a:r>
              <a:t/>
            </a:r>
            <a:endParaRPr sz="4000"/>
          </a:p>
          <a:p>
            <a:pPr indent="0" lvl="0" marL="0" rtl="0" algn="l">
              <a:spcBef>
                <a:spcPts val="0"/>
              </a:spcBef>
              <a:spcAft>
                <a:spcPts val="0"/>
              </a:spcAft>
              <a:buClr>
                <a:schemeClr val="dk1"/>
              </a:buClr>
              <a:buSzPts val="1100"/>
              <a:buFont typeface="Arial"/>
              <a:buNone/>
            </a:pPr>
            <a:r>
              <a:t/>
            </a:r>
            <a:endParaRPr sz="4000"/>
          </a:p>
          <a:p>
            <a:pPr indent="0" lvl="0" marL="0" rtl="0" algn="l">
              <a:spcBef>
                <a:spcPts val="0"/>
              </a:spcBef>
              <a:spcAft>
                <a:spcPts val="0"/>
              </a:spcAft>
              <a:buNone/>
            </a:pPr>
            <a:r>
              <a:t/>
            </a:r>
            <a:endParaRPr sz="4000"/>
          </a:p>
        </p:txBody>
      </p:sp>
      <p:sp>
        <p:nvSpPr>
          <p:cNvPr id="63" name="Google Shape;63;p13"/>
          <p:cNvSpPr txBox="1"/>
          <p:nvPr/>
        </p:nvSpPr>
        <p:spPr>
          <a:xfrm>
            <a:off x="2193750" y="3008400"/>
            <a:ext cx="33075900" cy="1176000"/>
          </a:xfrm>
          <a:prstGeom prst="rect">
            <a:avLst/>
          </a:prstGeom>
          <a:solidFill>
            <a:schemeClr val="accent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5000">
                <a:solidFill>
                  <a:srgbClr val="FFFFFF"/>
                </a:solidFill>
              </a:rPr>
              <a:t>Abstract &amp; Introduction/Background																																	</a:t>
            </a:r>
            <a:endParaRPr b="1" sz="5000">
              <a:solidFill>
                <a:srgbClr val="FFFFFF"/>
              </a:solidFill>
            </a:endParaRPr>
          </a:p>
        </p:txBody>
      </p:sp>
      <p:sp>
        <p:nvSpPr>
          <p:cNvPr id="64" name="Google Shape;64;p13"/>
          <p:cNvSpPr txBox="1"/>
          <p:nvPr/>
        </p:nvSpPr>
        <p:spPr>
          <a:xfrm>
            <a:off x="333150" y="9454000"/>
            <a:ext cx="18399300" cy="9524400"/>
          </a:xfrm>
          <a:prstGeom prst="rect">
            <a:avLst/>
          </a:prstGeom>
          <a:noFill/>
          <a:ln cap="flat" cmpd="sng" w="38100">
            <a:solidFill>
              <a:srgbClr val="212121"/>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3600"/>
              <a:t>Introduction/Background</a:t>
            </a:r>
            <a:endParaRPr b="1" sz="3600"/>
          </a:p>
          <a:p>
            <a:pPr indent="-457200" lvl="0" marL="457200" rtl="0" algn="l">
              <a:lnSpc>
                <a:spcPct val="115000"/>
              </a:lnSpc>
              <a:spcBef>
                <a:spcPts val="0"/>
              </a:spcBef>
              <a:spcAft>
                <a:spcPts val="0"/>
              </a:spcAft>
              <a:buSzPts val="3600"/>
              <a:buChar char="●"/>
            </a:pPr>
            <a:r>
              <a:rPr lang="en" sz="3600"/>
              <a:t>Our group wanted to focus on finding an environmental improvement for aquatic life. </a:t>
            </a:r>
            <a:endParaRPr sz="3600"/>
          </a:p>
          <a:p>
            <a:pPr indent="-457200" lvl="1" marL="914400" rtl="0" algn="l">
              <a:lnSpc>
                <a:spcPct val="115000"/>
              </a:lnSpc>
              <a:spcBef>
                <a:spcPts val="0"/>
              </a:spcBef>
              <a:spcAft>
                <a:spcPts val="0"/>
              </a:spcAft>
              <a:buSzPts val="3600"/>
              <a:buChar char="○"/>
            </a:pPr>
            <a:r>
              <a:rPr lang="en" sz="3600"/>
              <a:t>Identified the human induced issue: oil spills</a:t>
            </a:r>
            <a:endParaRPr sz="3600"/>
          </a:p>
          <a:p>
            <a:pPr indent="-457200" lvl="0" marL="457200" rtl="0" algn="l">
              <a:lnSpc>
                <a:spcPct val="115000"/>
              </a:lnSpc>
              <a:spcBef>
                <a:spcPts val="0"/>
              </a:spcBef>
              <a:spcAft>
                <a:spcPts val="0"/>
              </a:spcAft>
              <a:buSzPts val="3600"/>
              <a:buChar char="●"/>
            </a:pPr>
            <a:r>
              <a:rPr lang="en" sz="3600"/>
              <a:t>Created a design modeled off of a lab</a:t>
            </a:r>
            <a:r>
              <a:rPr baseline="30000" lang="en" sz="3600"/>
              <a:t>1</a:t>
            </a:r>
            <a:r>
              <a:rPr lang="en" sz="3600"/>
              <a:t> we found from the Brazilian Journal of Microbiology titled “GPo1 alkB Gene Expression for Improvement of the Degradation of Diesel Oil by a Bacterial Consortium”</a:t>
            </a:r>
            <a:endParaRPr sz="3600"/>
          </a:p>
          <a:p>
            <a:pPr indent="-457200" lvl="0" marL="457200" rtl="0" algn="l">
              <a:lnSpc>
                <a:spcPct val="115000"/>
              </a:lnSpc>
              <a:spcBef>
                <a:spcPts val="0"/>
              </a:spcBef>
              <a:spcAft>
                <a:spcPts val="0"/>
              </a:spcAft>
              <a:buSzPts val="3600"/>
              <a:buChar char="●"/>
            </a:pPr>
            <a:r>
              <a:rPr lang="en" sz="3600"/>
              <a:t>Used the findings of this lab along with outs</a:t>
            </a:r>
            <a:r>
              <a:rPr lang="en" sz="3600"/>
              <a:t>id</a:t>
            </a:r>
            <a:r>
              <a:rPr lang="en" sz="3600"/>
              <a:t>e research to conclude that alkB was an appropriate oil degrading enzyme</a:t>
            </a:r>
            <a:endParaRPr sz="3600"/>
          </a:p>
          <a:p>
            <a:pPr indent="-457200" lvl="0" marL="457200" rtl="0" algn="l">
              <a:lnSpc>
                <a:spcPct val="115000"/>
              </a:lnSpc>
              <a:spcBef>
                <a:spcPts val="0"/>
              </a:spcBef>
              <a:spcAft>
                <a:spcPts val="0"/>
              </a:spcAft>
              <a:buSzPts val="3600"/>
              <a:buChar char="●"/>
            </a:pPr>
            <a:r>
              <a:rPr lang="en" sz="3600">
                <a:solidFill>
                  <a:schemeClr val="dk1"/>
                </a:solidFill>
              </a:rPr>
              <a:t>T</a:t>
            </a:r>
            <a:r>
              <a:rPr lang="en" sz="3600">
                <a:solidFill>
                  <a:schemeClr val="dk1"/>
                </a:solidFill>
              </a:rPr>
              <a:t>ook a two pronged approach in order to use alkB in conjunction with another enzyme</a:t>
            </a:r>
            <a:endParaRPr sz="3600">
              <a:solidFill>
                <a:schemeClr val="dk1"/>
              </a:solidFill>
            </a:endParaRPr>
          </a:p>
          <a:p>
            <a:pPr indent="-457200" lvl="1" marL="914400" rtl="0" algn="l">
              <a:lnSpc>
                <a:spcPct val="115000"/>
              </a:lnSpc>
              <a:spcBef>
                <a:spcPts val="0"/>
              </a:spcBef>
              <a:spcAft>
                <a:spcPts val="0"/>
              </a:spcAft>
              <a:buClr>
                <a:schemeClr val="dk1"/>
              </a:buClr>
              <a:buSzPts val="3600"/>
              <a:buChar char="○"/>
            </a:pPr>
            <a:r>
              <a:rPr lang="en" sz="3600">
                <a:solidFill>
                  <a:schemeClr val="dk1"/>
                </a:solidFill>
              </a:rPr>
              <a:t>alkB: breaks down alkanes, or single bonded fatty acid chains, in the hydrocarbon</a:t>
            </a:r>
            <a:endParaRPr sz="3600">
              <a:solidFill>
                <a:schemeClr val="dk1"/>
              </a:solidFill>
            </a:endParaRPr>
          </a:p>
          <a:p>
            <a:pPr indent="-457200" lvl="1" marL="914400" rtl="0" algn="l">
              <a:lnSpc>
                <a:spcPct val="115000"/>
              </a:lnSpc>
              <a:spcBef>
                <a:spcPts val="0"/>
              </a:spcBef>
              <a:spcAft>
                <a:spcPts val="0"/>
              </a:spcAft>
              <a:buClr>
                <a:schemeClr val="dk1"/>
              </a:buClr>
              <a:buSzPts val="3600"/>
              <a:buChar char="○"/>
            </a:pPr>
            <a:r>
              <a:rPr lang="en" sz="3600">
                <a:solidFill>
                  <a:schemeClr val="dk1"/>
                </a:solidFill>
              </a:rPr>
              <a:t>ADH: degrades oil</a:t>
            </a:r>
            <a:r>
              <a:rPr lang="en" sz="3600"/>
              <a:t> into fatty alcohols that can be repurposed, providing an</a:t>
            </a:r>
            <a:r>
              <a:rPr lang="en" sz="3600"/>
              <a:t> economic incentive/benefit for oil companies to not only use our product, but work harder to clean up their oil spills.</a:t>
            </a:r>
            <a:endParaRPr sz="3600"/>
          </a:p>
          <a:p>
            <a:pPr indent="-457200" lvl="2" marL="1371600" rtl="0" algn="l">
              <a:lnSpc>
                <a:spcPct val="115000"/>
              </a:lnSpc>
              <a:spcBef>
                <a:spcPts val="0"/>
              </a:spcBef>
              <a:spcAft>
                <a:spcPts val="0"/>
              </a:spcAft>
              <a:buSzPts val="3600"/>
              <a:buChar char="■"/>
            </a:pPr>
            <a:r>
              <a:rPr lang="en" sz="3600"/>
              <a:t>In its pure form, crude oil can barely be reclaimed and repurposed. However, fatty alcohols can easily be distilled from water and repurposed</a:t>
            </a:r>
            <a:endParaRPr sz="3600"/>
          </a:p>
          <a:p>
            <a:pPr indent="0" lvl="0" marL="0" rtl="0" algn="l">
              <a:lnSpc>
                <a:spcPct val="115000"/>
              </a:lnSpc>
              <a:spcBef>
                <a:spcPts val="0"/>
              </a:spcBef>
              <a:spcAft>
                <a:spcPts val="0"/>
              </a:spcAft>
              <a:buClr>
                <a:schemeClr val="dk1"/>
              </a:buClr>
              <a:buSzPts val="1100"/>
              <a:buFont typeface="Arial"/>
              <a:buNone/>
            </a:pPr>
            <a:r>
              <a:t/>
            </a:r>
            <a:endParaRPr sz="3600"/>
          </a:p>
          <a:p>
            <a:pPr indent="0" lvl="0" marL="0" rtl="0" algn="l">
              <a:spcBef>
                <a:spcPts val="0"/>
              </a:spcBef>
              <a:spcAft>
                <a:spcPts val="0"/>
              </a:spcAft>
              <a:buNone/>
            </a:pPr>
            <a:r>
              <a:t/>
            </a:r>
            <a:endParaRPr sz="3600"/>
          </a:p>
        </p:txBody>
      </p:sp>
      <p:sp>
        <p:nvSpPr>
          <p:cNvPr id="65" name="Google Shape;65;p13"/>
          <p:cNvSpPr txBox="1"/>
          <p:nvPr/>
        </p:nvSpPr>
        <p:spPr>
          <a:xfrm>
            <a:off x="333150" y="4410325"/>
            <a:ext cx="18399300" cy="4737600"/>
          </a:xfrm>
          <a:prstGeom prst="rect">
            <a:avLst/>
          </a:prstGeom>
          <a:noFill/>
          <a:ln cap="flat" cmpd="sng" w="38100">
            <a:solidFill>
              <a:srgbClr val="212121"/>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3600"/>
              <a:t>Abstract</a:t>
            </a:r>
            <a:endParaRPr b="1" sz="3600"/>
          </a:p>
          <a:p>
            <a:pPr indent="-457200" lvl="0" marL="457200" rtl="0" algn="l">
              <a:lnSpc>
                <a:spcPct val="115000"/>
              </a:lnSpc>
              <a:spcBef>
                <a:spcPts val="0"/>
              </a:spcBef>
              <a:spcAft>
                <a:spcPts val="0"/>
              </a:spcAft>
              <a:buSzPts val="3600"/>
              <a:buChar char="●"/>
            </a:pPr>
            <a:r>
              <a:rPr lang="en" sz="3600"/>
              <a:t>Our study aims to find an effective, eco-friendly, and business-lucrative way to tackle crude oil spills in the ocean using proteins Alkane Monooxygenase (AlkB) and Alcohol Dehydrogenase (ADH) synthesized from E.coli.</a:t>
            </a:r>
            <a:endParaRPr sz="3600"/>
          </a:p>
          <a:p>
            <a:pPr indent="-457200" lvl="0" marL="457200" rtl="0" algn="l">
              <a:lnSpc>
                <a:spcPct val="115000"/>
              </a:lnSpc>
              <a:spcBef>
                <a:spcPts val="0"/>
              </a:spcBef>
              <a:spcAft>
                <a:spcPts val="0"/>
              </a:spcAft>
              <a:buSzPts val="3600"/>
              <a:buChar char="●"/>
            </a:pPr>
            <a:r>
              <a:rPr lang="en" sz="3600"/>
              <a:t>Background r</a:t>
            </a:r>
            <a:r>
              <a:rPr lang="en" sz="3600"/>
              <a:t>esearch</a:t>
            </a:r>
            <a:r>
              <a:rPr lang="en" sz="3600"/>
              <a:t> based on improving a study that created a plasmid containing only one oil degrading protein.</a:t>
            </a:r>
            <a:endParaRPr sz="3600"/>
          </a:p>
          <a:p>
            <a:pPr indent="0" lvl="0" marL="0" rtl="0" algn="l">
              <a:spcBef>
                <a:spcPts val="0"/>
              </a:spcBef>
              <a:spcAft>
                <a:spcPts val="0"/>
              </a:spcAft>
              <a:buClr>
                <a:schemeClr val="dk1"/>
              </a:buClr>
              <a:buSzPts val="1100"/>
              <a:buFont typeface="Arial"/>
              <a:buNone/>
            </a:pPr>
            <a:r>
              <a:t/>
            </a:r>
            <a:endParaRPr sz="3600"/>
          </a:p>
          <a:p>
            <a:pPr indent="0" lvl="0" marL="0" rtl="0" algn="l">
              <a:spcBef>
                <a:spcPts val="0"/>
              </a:spcBef>
              <a:spcAft>
                <a:spcPts val="0"/>
              </a:spcAft>
              <a:buNone/>
            </a:pPr>
            <a:r>
              <a:t/>
            </a:r>
            <a:endParaRPr sz="3600"/>
          </a:p>
        </p:txBody>
      </p:sp>
      <p:grpSp>
        <p:nvGrpSpPr>
          <p:cNvPr id="66" name="Google Shape;66;p13"/>
          <p:cNvGrpSpPr/>
          <p:nvPr/>
        </p:nvGrpSpPr>
        <p:grpSpPr>
          <a:xfrm>
            <a:off x="19063777" y="12477765"/>
            <a:ext cx="18399193" cy="4737813"/>
            <a:chOff x="4602050" y="4926343"/>
            <a:chExt cx="25381698" cy="5608207"/>
          </a:xfrm>
        </p:grpSpPr>
        <p:grpSp>
          <p:nvGrpSpPr>
            <p:cNvPr id="67" name="Google Shape;67;p13"/>
            <p:cNvGrpSpPr/>
            <p:nvPr/>
          </p:nvGrpSpPr>
          <p:grpSpPr>
            <a:xfrm>
              <a:off x="4602050" y="4926350"/>
              <a:ext cx="25381698" cy="5608200"/>
              <a:chOff x="4602050" y="4926350"/>
              <a:chExt cx="25381698" cy="5608200"/>
            </a:xfrm>
          </p:grpSpPr>
          <p:sp>
            <p:nvSpPr>
              <p:cNvPr id="68" name="Google Shape;68;p13"/>
              <p:cNvSpPr/>
              <p:nvPr/>
            </p:nvSpPr>
            <p:spPr>
              <a:xfrm>
                <a:off x="4602050" y="4926350"/>
                <a:ext cx="5629500" cy="5608200"/>
              </a:xfrm>
              <a:prstGeom prst="ellipse">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txBox="1"/>
              <p:nvPr/>
            </p:nvSpPr>
            <p:spPr>
              <a:xfrm>
                <a:off x="5406987" y="6233596"/>
                <a:ext cx="4307400" cy="299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5000">
                    <a:latin typeface="Calibri"/>
                    <a:ea typeface="Calibri"/>
                    <a:cs typeface="Calibri"/>
                    <a:sym typeface="Calibri"/>
                  </a:rPr>
                  <a:t>Target Gene(s) in plasmid</a:t>
                </a:r>
                <a:endParaRPr sz="5000">
                  <a:latin typeface="Calibri"/>
                  <a:ea typeface="Calibri"/>
                  <a:cs typeface="Calibri"/>
                  <a:sym typeface="Calibri"/>
                </a:endParaRPr>
              </a:p>
            </p:txBody>
          </p:sp>
          <p:sp>
            <p:nvSpPr>
              <p:cNvPr id="70" name="Google Shape;70;p13"/>
              <p:cNvSpPr/>
              <p:nvPr/>
            </p:nvSpPr>
            <p:spPr>
              <a:xfrm>
                <a:off x="10519375" y="7154750"/>
                <a:ext cx="3369000" cy="1151400"/>
              </a:xfrm>
              <a:prstGeom prst="rightArrow">
                <a:avLst>
                  <a:gd fmla="val 50000" name="adj1"/>
                  <a:gd fmla="val 50000" name="adj2"/>
                </a:avLst>
              </a:prstGeom>
              <a:solidFill>
                <a:srgbClr val="21212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1" name="Google Shape;71;p13"/>
              <p:cNvPicPr preferRelativeResize="0"/>
              <p:nvPr/>
            </p:nvPicPr>
            <p:blipFill>
              <a:blip r:embed="rId10">
                <a:alphaModFix/>
              </a:blip>
              <a:stretch>
                <a:fillRect/>
              </a:stretch>
            </p:blipFill>
            <p:spPr>
              <a:xfrm>
                <a:off x="14368125" y="5939750"/>
                <a:ext cx="4762500" cy="3581400"/>
              </a:xfrm>
              <a:prstGeom prst="rect">
                <a:avLst/>
              </a:prstGeom>
              <a:noFill/>
              <a:ln>
                <a:noFill/>
              </a:ln>
            </p:spPr>
          </p:pic>
          <p:pic>
            <p:nvPicPr>
              <p:cNvPr id="72" name="Google Shape;72;p13"/>
              <p:cNvPicPr preferRelativeResize="0"/>
              <p:nvPr/>
            </p:nvPicPr>
            <p:blipFill>
              <a:blip r:embed="rId11">
                <a:alphaModFix/>
              </a:blip>
              <a:stretch>
                <a:fillRect/>
              </a:stretch>
            </p:blipFill>
            <p:spPr>
              <a:xfrm>
                <a:off x="23917759" y="5765406"/>
                <a:ext cx="6065988" cy="3790139"/>
              </a:xfrm>
              <a:prstGeom prst="rect">
                <a:avLst/>
              </a:prstGeom>
              <a:noFill/>
              <a:ln>
                <a:noFill/>
              </a:ln>
            </p:spPr>
          </p:pic>
          <p:sp>
            <p:nvSpPr>
              <p:cNvPr id="73" name="Google Shape;73;p13"/>
              <p:cNvSpPr/>
              <p:nvPr/>
            </p:nvSpPr>
            <p:spPr>
              <a:xfrm>
                <a:off x="19610375" y="6941500"/>
                <a:ext cx="3369000" cy="1151400"/>
              </a:xfrm>
              <a:prstGeom prst="rightArrow">
                <a:avLst>
                  <a:gd fmla="val 50000" name="adj1"/>
                  <a:gd fmla="val 50000" name="adj2"/>
                </a:avLst>
              </a:prstGeom>
              <a:solidFill>
                <a:srgbClr val="21212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4" name="Google Shape;74;p13"/>
            <p:cNvSpPr txBox="1"/>
            <p:nvPr/>
          </p:nvSpPr>
          <p:spPr>
            <a:xfrm>
              <a:off x="10231682" y="4926343"/>
              <a:ext cx="5949600" cy="115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000">
                  <a:latin typeface="Calibri"/>
                  <a:ea typeface="Calibri"/>
                  <a:cs typeface="Calibri"/>
                  <a:sym typeface="Calibri"/>
                </a:rPr>
                <a:t>Inserted as a DNA sequence </a:t>
              </a:r>
              <a:endParaRPr sz="5000">
                <a:latin typeface="Calibri"/>
                <a:ea typeface="Calibri"/>
                <a:cs typeface="Calibri"/>
                <a:sym typeface="Calibri"/>
              </a:endParaRPr>
            </a:p>
          </p:txBody>
        </p:sp>
        <p:sp>
          <p:nvSpPr>
            <p:cNvPr id="75" name="Google Shape;75;p13"/>
            <p:cNvSpPr txBox="1"/>
            <p:nvPr/>
          </p:nvSpPr>
          <p:spPr>
            <a:xfrm>
              <a:off x="19610375" y="5173416"/>
              <a:ext cx="4307400" cy="115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000">
                  <a:latin typeface="Calibri"/>
                  <a:ea typeface="Calibri"/>
                  <a:cs typeface="Calibri"/>
                  <a:sym typeface="Calibri"/>
                </a:rPr>
                <a:t>Into E. Coli cell</a:t>
              </a:r>
              <a:endParaRPr sz="5000">
                <a:latin typeface="Calibri"/>
                <a:ea typeface="Calibri"/>
                <a:cs typeface="Calibri"/>
                <a:sym typeface="Calibri"/>
              </a:endParaRPr>
            </a:p>
          </p:txBody>
        </p:sp>
      </p:grpSp>
      <p:sp>
        <p:nvSpPr>
          <p:cNvPr id="76" name="Google Shape;76;p13"/>
          <p:cNvSpPr txBox="1"/>
          <p:nvPr/>
        </p:nvSpPr>
        <p:spPr>
          <a:xfrm>
            <a:off x="19063775" y="11104400"/>
            <a:ext cx="14588700" cy="117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5500">
                <a:latin typeface="Calibri"/>
                <a:ea typeface="Calibri"/>
                <a:cs typeface="Calibri"/>
                <a:sym typeface="Calibri"/>
              </a:rPr>
              <a:t>Enzyme insertion process in future experiment:</a:t>
            </a:r>
            <a:endParaRPr b="1" sz="55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pic>
        <p:nvPicPr>
          <p:cNvPr id="81" name="Google Shape;81;p14"/>
          <p:cNvPicPr preferRelativeResize="0"/>
          <p:nvPr/>
        </p:nvPicPr>
        <p:blipFill>
          <a:blip r:embed="rId3">
            <a:alphaModFix/>
          </a:blip>
          <a:stretch>
            <a:fillRect/>
          </a:stretch>
        </p:blipFill>
        <p:spPr>
          <a:xfrm>
            <a:off x="29948715" y="2585897"/>
            <a:ext cx="7334525" cy="7112704"/>
          </a:xfrm>
          <a:prstGeom prst="rect">
            <a:avLst/>
          </a:prstGeom>
          <a:noFill/>
          <a:ln>
            <a:noFill/>
          </a:ln>
        </p:spPr>
      </p:pic>
      <p:pic>
        <p:nvPicPr>
          <p:cNvPr id="82" name="Google Shape;82;p14"/>
          <p:cNvPicPr preferRelativeResize="0"/>
          <p:nvPr/>
        </p:nvPicPr>
        <p:blipFill rotWithShape="1">
          <a:blip r:embed="rId4">
            <a:alphaModFix/>
          </a:blip>
          <a:srcRect b="0" l="0" r="0" t="0"/>
          <a:stretch/>
        </p:blipFill>
        <p:spPr>
          <a:xfrm>
            <a:off x="7098079" y="18179954"/>
            <a:ext cx="5511763" cy="2887754"/>
          </a:xfrm>
          <a:prstGeom prst="rect">
            <a:avLst/>
          </a:prstGeom>
          <a:noFill/>
          <a:ln>
            <a:noFill/>
          </a:ln>
        </p:spPr>
      </p:pic>
      <p:pic>
        <p:nvPicPr>
          <p:cNvPr id="83" name="Google Shape;83;p14"/>
          <p:cNvPicPr preferRelativeResize="0"/>
          <p:nvPr/>
        </p:nvPicPr>
        <p:blipFill rotWithShape="1">
          <a:blip r:embed="rId5">
            <a:alphaModFix/>
          </a:blip>
          <a:srcRect b="28525" l="0" r="0" t="29593"/>
          <a:stretch/>
        </p:blipFill>
        <p:spPr>
          <a:xfrm>
            <a:off x="1113949" y="18894759"/>
            <a:ext cx="3990820" cy="1671338"/>
          </a:xfrm>
          <a:prstGeom prst="rect">
            <a:avLst/>
          </a:prstGeom>
          <a:noFill/>
          <a:ln>
            <a:noFill/>
          </a:ln>
        </p:spPr>
      </p:pic>
      <p:sp>
        <p:nvSpPr>
          <p:cNvPr id="84" name="Google Shape;84;p14"/>
          <p:cNvSpPr txBox="1"/>
          <p:nvPr/>
        </p:nvSpPr>
        <p:spPr>
          <a:xfrm>
            <a:off x="21025275" y="13109200"/>
            <a:ext cx="15691200" cy="5277600"/>
          </a:xfrm>
          <a:prstGeom prst="rect">
            <a:avLst/>
          </a:prstGeom>
          <a:noFill/>
          <a:ln cap="flat" cmpd="sng" w="38100">
            <a:solidFill>
              <a:srgbClr val="212121"/>
            </a:solidFill>
            <a:prstDash val="solid"/>
            <a:round/>
            <a:headEnd len="sm" w="sm" type="none"/>
            <a:tailEnd len="sm" w="sm" type="none"/>
          </a:ln>
        </p:spPr>
        <p:txBody>
          <a:bodyPr anchorCtr="0" anchor="t" bIns="58500" lIns="58500" spcFirstLastPara="1" rIns="58500" wrap="square" tIns="58500">
            <a:noAutofit/>
          </a:bodyPr>
          <a:lstStyle/>
          <a:p>
            <a:pPr indent="0" lvl="0" marL="0" marR="0" rtl="0" algn="ctr">
              <a:lnSpc>
                <a:spcPct val="100000"/>
              </a:lnSpc>
              <a:spcBef>
                <a:spcPts val="0"/>
              </a:spcBef>
              <a:spcAft>
                <a:spcPts val="0"/>
              </a:spcAft>
              <a:buNone/>
            </a:pPr>
            <a:r>
              <a:rPr b="1" i="0" lang="en" sz="2800" u="none" cap="none" strike="noStrike">
                <a:solidFill>
                  <a:srgbClr val="000000"/>
                </a:solidFill>
                <a:latin typeface="Arial"/>
                <a:ea typeface="Arial"/>
                <a:cs typeface="Arial"/>
                <a:sym typeface="Arial"/>
              </a:rPr>
              <a:t>References and acknowledgements</a:t>
            </a:r>
            <a:endParaRPr b="1" i="0" sz="2800" u="none" cap="none" strike="noStrike">
              <a:solidFill>
                <a:srgbClr val="000000"/>
              </a:solidFill>
              <a:latin typeface="Arial"/>
              <a:ea typeface="Arial"/>
              <a:cs typeface="Arial"/>
              <a:sym typeface="Arial"/>
            </a:endParaRPr>
          </a:p>
          <a:p>
            <a:pPr indent="-352552" lvl="0" marL="585216" rtl="0" algn="l">
              <a:spcBef>
                <a:spcPts val="0"/>
              </a:spcBef>
              <a:spcAft>
                <a:spcPts val="0"/>
              </a:spcAft>
              <a:buClr>
                <a:schemeClr val="dk1"/>
              </a:buClr>
              <a:buSzPts val="2400"/>
              <a:buFont typeface="Calibri"/>
              <a:buChar char="●"/>
            </a:pPr>
            <a:r>
              <a:rPr baseline="30000" lang="en" sz="2400">
                <a:solidFill>
                  <a:schemeClr val="dk1"/>
                </a:solidFill>
                <a:latin typeface="Calibri"/>
                <a:ea typeface="Calibri"/>
                <a:cs typeface="Calibri"/>
                <a:sym typeface="Calibri"/>
              </a:rPr>
              <a:t>1</a:t>
            </a:r>
            <a:r>
              <a:rPr lang="en" sz="2400">
                <a:solidFill>
                  <a:schemeClr val="dk1"/>
                </a:solidFill>
                <a:latin typeface="Calibri"/>
                <a:ea typeface="Calibri"/>
                <a:cs typeface="Calibri"/>
                <a:sym typeface="Calibri"/>
              </a:rPr>
              <a:t>Luo, Qun, et al. “GPo1 alkB gene expression for improvement of the degradation of diesel oil by a bacterial consortium.” </a:t>
            </a:r>
            <a:r>
              <a:rPr i="1" lang="en" sz="2400">
                <a:solidFill>
                  <a:schemeClr val="dk1"/>
                </a:solidFill>
                <a:latin typeface="Calibri"/>
                <a:ea typeface="Calibri"/>
                <a:cs typeface="Calibri"/>
                <a:sym typeface="Calibri"/>
              </a:rPr>
              <a:t>Brazilian Journal of Microbiology</a:t>
            </a:r>
            <a:r>
              <a:rPr lang="en" sz="2400">
                <a:solidFill>
                  <a:schemeClr val="dk1"/>
                </a:solidFill>
                <a:latin typeface="Calibri"/>
                <a:ea typeface="Calibri"/>
                <a:cs typeface="Calibri"/>
                <a:sym typeface="Calibri"/>
              </a:rPr>
              <a:t>, 46. Jul 2015, pp. 649-657.</a:t>
            </a:r>
            <a:endParaRPr sz="2400">
              <a:solidFill>
                <a:schemeClr val="dk1"/>
              </a:solidFill>
              <a:latin typeface="Calibri"/>
              <a:ea typeface="Calibri"/>
              <a:cs typeface="Calibri"/>
              <a:sym typeface="Calibri"/>
            </a:endParaRPr>
          </a:p>
          <a:p>
            <a:pPr indent="-352552" lvl="0" marL="585216" rtl="0" algn="l">
              <a:spcBef>
                <a:spcPts val="0"/>
              </a:spcBef>
              <a:spcAft>
                <a:spcPts val="0"/>
              </a:spcAft>
              <a:buClr>
                <a:schemeClr val="dk1"/>
              </a:buClr>
              <a:buSzPts val="2400"/>
              <a:buFont typeface="Calibri"/>
              <a:buChar char="●"/>
            </a:pPr>
            <a:r>
              <a:rPr lang="en" sz="2400">
                <a:solidFill>
                  <a:schemeClr val="dk1"/>
                </a:solidFill>
                <a:latin typeface="Calibri"/>
                <a:ea typeface="Calibri"/>
                <a:cs typeface="Calibri"/>
                <a:sym typeface="Calibri"/>
              </a:rPr>
              <a:t>Registry of Standard Biological Parts. http://parts.igem.org/Main_Page</a:t>
            </a:r>
            <a:endParaRPr sz="2400">
              <a:solidFill>
                <a:schemeClr val="dk1"/>
              </a:solidFill>
              <a:latin typeface="Calibri"/>
              <a:ea typeface="Calibri"/>
              <a:cs typeface="Calibri"/>
              <a:sym typeface="Calibri"/>
            </a:endParaRPr>
          </a:p>
          <a:p>
            <a:pPr indent="-352552" lvl="0" marL="585216" rtl="0" algn="l">
              <a:spcBef>
                <a:spcPts val="0"/>
              </a:spcBef>
              <a:spcAft>
                <a:spcPts val="0"/>
              </a:spcAft>
              <a:buClr>
                <a:schemeClr val="dk1"/>
              </a:buClr>
              <a:buSzPts val="2400"/>
              <a:buFont typeface="Calibri"/>
              <a:buChar char="●"/>
            </a:pPr>
            <a:r>
              <a:rPr lang="en" sz="2400">
                <a:solidFill>
                  <a:schemeClr val="dk1"/>
                </a:solidFill>
                <a:latin typeface="Calibri"/>
                <a:ea typeface="Calibri"/>
                <a:cs typeface="Calibri"/>
                <a:sym typeface="Calibri"/>
              </a:rPr>
              <a:t>Adlin Nur Aina, et al. “Microbial Biodegradation of Paraffin Wax in Malaysian Crude Oil Mediated by Degradative Enzymes.” </a:t>
            </a:r>
            <a:r>
              <a:rPr i="1" lang="en" sz="2400">
                <a:solidFill>
                  <a:schemeClr val="dk1"/>
                </a:solidFill>
                <a:latin typeface="Calibri"/>
                <a:ea typeface="Calibri"/>
                <a:cs typeface="Calibri"/>
                <a:sym typeface="Calibri"/>
              </a:rPr>
              <a:t>Frontiers in Microbiology</a:t>
            </a:r>
            <a:r>
              <a:rPr lang="en" sz="2400">
                <a:solidFill>
                  <a:schemeClr val="dk1"/>
                </a:solidFill>
                <a:latin typeface="Calibri"/>
                <a:ea typeface="Calibri"/>
                <a:cs typeface="Calibri"/>
                <a:sym typeface="Calibri"/>
              </a:rPr>
              <a:t>, vol. 11, Sec. Microbiotechnology, 08 Sep. 2020.</a:t>
            </a:r>
            <a:endParaRPr sz="2400">
              <a:solidFill>
                <a:schemeClr val="dk1"/>
              </a:solidFill>
              <a:latin typeface="Calibri"/>
              <a:ea typeface="Calibri"/>
              <a:cs typeface="Calibri"/>
              <a:sym typeface="Calibri"/>
            </a:endParaRPr>
          </a:p>
          <a:p>
            <a:pPr indent="-352552" lvl="0" marL="585216" rtl="0" algn="l">
              <a:spcBef>
                <a:spcPts val="0"/>
              </a:spcBef>
              <a:spcAft>
                <a:spcPts val="0"/>
              </a:spcAft>
              <a:buClr>
                <a:schemeClr val="dk1"/>
              </a:buClr>
              <a:buSzPts val="2400"/>
              <a:buFont typeface="Calibri"/>
              <a:buChar char="●"/>
            </a:pPr>
            <a:r>
              <a:rPr lang="en" sz="2400">
                <a:solidFill>
                  <a:schemeClr val="dk1"/>
                </a:solidFill>
                <a:latin typeface="Calibri"/>
                <a:ea typeface="Calibri"/>
                <a:cs typeface="Calibri"/>
                <a:sym typeface="Calibri"/>
              </a:rPr>
              <a:t>Sui, Yu-An, et al. “Utilizing Alcohol for Alkane Biosynthesis by Introducing a Fatty Alcohol Dehydrogenase.” </a:t>
            </a:r>
            <a:r>
              <a:rPr i="1" lang="en" sz="2400">
                <a:solidFill>
                  <a:schemeClr val="dk1"/>
                </a:solidFill>
                <a:latin typeface="Calibri"/>
                <a:ea typeface="Calibri"/>
                <a:cs typeface="Calibri"/>
                <a:sym typeface="Calibri"/>
              </a:rPr>
              <a:t>Applied and Environmental Microbiology.</a:t>
            </a:r>
            <a:r>
              <a:rPr lang="en" sz="2400">
                <a:solidFill>
                  <a:schemeClr val="dk1"/>
                </a:solidFill>
                <a:latin typeface="Calibri"/>
                <a:ea typeface="Calibri"/>
                <a:cs typeface="Calibri"/>
                <a:sym typeface="Calibri"/>
              </a:rPr>
              <a:t> 13 Dec. 2022.</a:t>
            </a:r>
            <a:endParaRPr sz="2400">
              <a:solidFill>
                <a:schemeClr val="dk1"/>
              </a:solidFill>
              <a:latin typeface="Calibri"/>
              <a:ea typeface="Calibri"/>
              <a:cs typeface="Calibri"/>
              <a:sym typeface="Calibri"/>
            </a:endParaRPr>
          </a:p>
          <a:p>
            <a:pPr indent="-352552" lvl="0" marL="585216" rtl="0" algn="l">
              <a:spcBef>
                <a:spcPts val="0"/>
              </a:spcBef>
              <a:spcAft>
                <a:spcPts val="0"/>
              </a:spcAft>
              <a:buClr>
                <a:schemeClr val="dk1"/>
              </a:buClr>
              <a:buSzPts val="2400"/>
              <a:buFont typeface="Calibri"/>
              <a:buChar char="●"/>
            </a:pPr>
            <a:r>
              <a:rPr lang="en" sz="2400">
                <a:solidFill>
                  <a:schemeClr val="dk1"/>
                </a:solidFill>
                <a:latin typeface="Calibri"/>
                <a:ea typeface="Calibri"/>
                <a:cs typeface="Calibri"/>
                <a:sym typeface="Calibri"/>
              </a:rPr>
              <a:t>Smith CB, et al. “Alkane hydroxylase gene (alkB) phylotype composition and diversity in northern Gulf of Mexico bacterioplankton”. </a:t>
            </a:r>
            <a:r>
              <a:rPr i="1" lang="en" sz="2400">
                <a:solidFill>
                  <a:schemeClr val="dk1"/>
                </a:solidFill>
                <a:latin typeface="Calibri"/>
                <a:ea typeface="Calibri"/>
                <a:cs typeface="Calibri"/>
                <a:sym typeface="Calibri"/>
              </a:rPr>
              <a:t>Frontiers in Microbiology</a:t>
            </a:r>
            <a:r>
              <a:rPr lang="en" sz="2400">
                <a:solidFill>
                  <a:schemeClr val="dk1"/>
                </a:solidFill>
                <a:latin typeface="Calibri"/>
                <a:ea typeface="Calibri"/>
                <a:cs typeface="Calibri"/>
                <a:sym typeface="Calibri"/>
              </a:rPr>
              <a:t>.  4: 370. 12 Dec. 2013.</a:t>
            </a:r>
            <a:endParaRPr sz="2400">
              <a:solidFill>
                <a:schemeClr val="dk1"/>
              </a:solidFill>
              <a:latin typeface="Calibri"/>
              <a:ea typeface="Calibri"/>
              <a:cs typeface="Calibri"/>
              <a:sym typeface="Calibri"/>
            </a:endParaRPr>
          </a:p>
          <a:p>
            <a:pPr indent="-352552" lvl="0" marL="585216" rtl="0" algn="l">
              <a:spcBef>
                <a:spcPts val="0"/>
              </a:spcBef>
              <a:spcAft>
                <a:spcPts val="0"/>
              </a:spcAft>
              <a:buClr>
                <a:schemeClr val="dk1"/>
              </a:buClr>
              <a:buSzPts val="2400"/>
              <a:buFont typeface="Calibri"/>
              <a:buChar char="●"/>
            </a:pPr>
            <a:r>
              <a:rPr lang="en" sz="2400">
                <a:solidFill>
                  <a:schemeClr val="accent2"/>
                </a:solidFill>
                <a:highlight>
                  <a:srgbClr val="FFFFFF"/>
                </a:highlight>
                <a:latin typeface="Calibri"/>
                <a:ea typeface="Calibri"/>
                <a:cs typeface="Calibri"/>
                <a:sym typeface="Calibri"/>
              </a:rPr>
              <a:t>Dinamarca M. Alejandro, et al. “Expression of the Pseudomonas putida OCT plasmid alkane degradation pathway is modulated by two different global control signals: evidence from continuous cultures.” </a:t>
            </a:r>
            <a:r>
              <a:rPr i="1" lang="en" sz="2400">
                <a:solidFill>
                  <a:schemeClr val="accent2"/>
                </a:solidFill>
                <a:highlight>
                  <a:srgbClr val="FFFFFF"/>
                </a:highlight>
                <a:latin typeface="Calibri"/>
                <a:ea typeface="Calibri"/>
                <a:cs typeface="Calibri"/>
                <a:sym typeface="Calibri"/>
              </a:rPr>
              <a:t>Journal of</a:t>
            </a:r>
            <a:r>
              <a:rPr lang="en" sz="2400">
                <a:solidFill>
                  <a:schemeClr val="accent2"/>
                </a:solidFill>
                <a:highlight>
                  <a:srgbClr val="FFFFFF"/>
                </a:highlight>
                <a:latin typeface="Calibri"/>
                <a:ea typeface="Calibri"/>
                <a:cs typeface="Calibri"/>
                <a:sym typeface="Calibri"/>
              </a:rPr>
              <a:t> </a:t>
            </a:r>
            <a:r>
              <a:rPr i="1" lang="en" sz="2400">
                <a:solidFill>
                  <a:schemeClr val="accent2"/>
                </a:solidFill>
                <a:highlight>
                  <a:srgbClr val="FFFFFF"/>
                </a:highlight>
                <a:latin typeface="Calibri"/>
                <a:ea typeface="Calibri"/>
                <a:cs typeface="Calibri"/>
                <a:sym typeface="Calibri"/>
              </a:rPr>
              <a:t>Bacteriology</a:t>
            </a:r>
            <a:r>
              <a:rPr lang="en" sz="2400">
                <a:solidFill>
                  <a:schemeClr val="accent2"/>
                </a:solidFill>
                <a:highlight>
                  <a:srgbClr val="FFFFFF"/>
                </a:highlight>
                <a:latin typeface="Calibri"/>
                <a:ea typeface="Calibri"/>
                <a:cs typeface="Calibri"/>
                <a:sym typeface="Calibri"/>
              </a:rPr>
              <a:t>. 185(16)</a:t>
            </a:r>
            <a:r>
              <a:rPr lang="en" sz="2400">
                <a:solidFill>
                  <a:schemeClr val="dk1"/>
                </a:solidFill>
                <a:latin typeface="Calibri"/>
                <a:ea typeface="Calibri"/>
                <a:cs typeface="Calibri"/>
                <a:sym typeface="Calibri"/>
              </a:rPr>
              <a:t>, </a:t>
            </a:r>
            <a:r>
              <a:rPr lang="en" sz="2400">
                <a:solidFill>
                  <a:schemeClr val="accent2"/>
                </a:solidFill>
                <a:highlight>
                  <a:srgbClr val="FFFFFF"/>
                </a:highlight>
                <a:latin typeface="Calibri"/>
                <a:ea typeface="Calibri"/>
                <a:cs typeface="Calibri"/>
                <a:sym typeface="Calibri"/>
              </a:rPr>
              <a:t>Aug 2003.</a:t>
            </a:r>
            <a:endParaRPr sz="2400">
              <a:solidFill>
                <a:schemeClr val="accent2"/>
              </a:solidFill>
              <a:highlight>
                <a:srgbClr val="FFFFFF"/>
              </a:highlight>
              <a:latin typeface="Calibri"/>
              <a:ea typeface="Calibri"/>
              <a:cs typeface="Calibri"/>
              <a:sym typeface="Calibri"/>
            </a:endParaRPr>
          </a:p>
          <a:p>
            <a:pPr indent="-352552" lvl="0" marL="585216" rtl="0" algn="l">
              <a:spcBef>
                <a:spcPts val="0"/>
              </a:spcBef>
              <a:spcAft>
                <a:spcPts val="0"/>
              </a:spcAft>
              <a:buClr>
                <a:schemeClr val="accent2"/>
              </a:buClr>
              <a:buSzPts val="2400"/>
              <a:buFont typeface="Calibri"/>
              <a:buChar char="●"/>
            </a:pPr>
            <a:r>
              <a:rPr lang="en" sz="2400">
                <a:solidFill>
                  <a:schemeClr val="accent2"/>
                </a:solidFill>
                <a:highlight>
                  <a:srgbClr val="FFFFFF"/>
                </a:highlight>
                <a:latin typeface="Calibri"/>
                <a:ea typeface="Calibri"/>
                <a:cs typeface="Calibri"/>
                <a:sym typeface="Calibri"/>
              </a:rPr>
              <a:t>Kosuri, Sri. “Inducible copy number BioBrick plasmid Part:pSB2K3.” </a:t>
            </a:r>
            <a:r>
              <a:rPr i="1" lang="en" sz="2400">
                <a:solidFill>
                  <a:schemeClr val="accent2"/>
                </a:solidFill>
                <a:highlight>
                  <a:srgbClr val="FFFFFF"/>
                </a:highlight>
                <a:latin typeface="Calibri"/>
                <a:ea typeface="Calibri"/>
                <a:cs typeface="Calibri"/>
                <a:sym typeface="Calibri"/>
              </a:rPr>
              <a:t>iGem. </a:t>
            </a:r>
            <a:r>
              <a:rPr lang="en" sz="2400">
                <a:solidFill>
                  <a:schemeClr val="accent2"/>
                </a:solidFill>
                <a:highlight>
                  <a:srgbClr val="FFFFFF"/>
                </a:highlight>
                <a:latin typeface="Calibri"/>
                <a:ea typeface="Calibri"/>
                <a:cs typeface="Calibri"/>
                <a:sym typeface="Calibri"/>
              </a:rPr>
              <a:t>04 May 2004.</a:t>
            </a:r>
            <a:endParaRPr baseline="30000" sz="2400">
              <a:solidFill>
                <a:schemeClr val="dk1"/>
              </a:solidFill>
              <a:latin typeface="Calibri"/>
              <a:ea typeface="Calibri"/>
              <a:cs typeface="Calibri"/>
              <a:sym typeface="Calibri"/>
            </a:endParaRPr>
          </a:p>
        </p:txBody>
      </p:sp>
      <p:pic>
        <p:nvPicPr>
          <p:cNvPr id="85" name="Google Shape;85;p14"/>
          <p:cNvPicPr preferRelativeResize="0"/>
          <p:nvPr/>
        </p:nvPicPr>
        <p:blipFill rotWithShape="1">
          <a:blip r:embed="rId6">
            <a:alphaModFix/>
          </a:blip>
          <a:srcRect b="0" l="0" r="0" t="0"/>
          <a:stretch/>
        </p:blipFill>
        <p:spPr>
          <a:xfrm>
            <a:off x="31476745" y="19274647"/>
            <a:ext cx="4874306" cy="911565"/>
          </a:xfrm>
          <a:prstGeom prst="rect">
            <a:avLst/>
          </a:prstGeom>
          <a:noFill/>
          <a:ln>
            <a:noFill/>
          </a:ln>
        </p:spPr>
      </p:pic>
      <p:pic>
        <p:nvPicPr>
          <p:cNvPr id="86" name="Google Shape;86;p14"/>
          <p:cNvPicPr preferRelativeResize="0"/>
          <p:nvPr/>
        </p:nvPicPr>
        <p:blipFill rotWithShape="1">
          <a:blip r:embed="rId7">
            <a:alphaModFix/>
          </a:blip>
          <a:srcRect b="0" l="0" r="0" t="0"/>
          <a:stretch/>
        </p:blipFill>
        <p:spPr>
          <a:xfrm>
            <a:off x="6963110" y="540430"/>
            <a:ext cx="5916825" cy="2045466"/>
          </a:xfrm>
          <a:prstGeom prst="rect">
            <a:avLst/>
          </a:prstGeom>
          <a:noFill/>
          <a:ln>
            <a:noFill/>
          </a:ln>
        </p:spPr>
      </p:pic>
      <p:pic>
        <p:nvPicPr>
          <p:cNvPr id="87" name="Google Shape;87;p14"/>
          <p:cNvPicPr preferRelativeResize="0"/>
          <p:nvPr/>
        </p:nvPicPr>
        <p:blipFill rotWithShape="1">
          <a:blip r:embed="rId8">
            <a:alphaModFix/>
          </a:blip>
          <a:srcRect b="0" l="0" r="0" t="0"/>
          <a:stretch/>
        </p:blipFill>
        <p:spPr>
          <a:xfrm>
            <a:off x="20187353" y="18788169"/>
            <a:ext cx="2774396" cy="1671323"/>
          </a:xfrm>
          <a:prstGeom prst="rect">
            <a:avLst/>
          </a:prstGeom>
          <a:noFill/>
          <a:ln>
            <a:noFill/>
          </a:ln>
        </p:spPr>
      </p:pic>
      <p:pic>
        <p:nvPicPr>
          <p:cNvPr id="88" name="Google Shape;88;p14"/>
          <p:cNvPicPr preferRelativeResize="0"/>
          <p:nvPr/>
        </p:nvPicPr>
        <p:blipFill rotWithShape="1">
          <a:blip r:embed="rId9">
            <a:alphaModFix/>
          </a:blip>
          <a:srcRect b="0" l="0" r="0" t="0"/>
          <a:stretch/>
        </p:blipFill>
        <p:spPr>
          <a:xfrm>
            <a:off x="13728558" y="19035811"/>
            <a:ext cx="3990820" cy="1176037"/>
          </a:xfrm>
          <a:prstGeom prst="rect">
            <a:avLst/>
          </a:prstGeom>
          <a:noFill/>
          <a:ln>
            <a:noFill/>
          </a:ln>
        </p:spPr>
      </p:pic>
      <p:pic>
        <p:nvPicPr>
          <p:cNvPr id="89" name="Google Shape;89;p14"/>
          <p:cNvPicPr preferRelativeResize="0"/>
          <p:nvPr/>
        </p:nvPicPr>
        <p:blipFill>
          <a:blip r:embed="rId10">
            <a:alphaModFix/>
          </a:blip>
          <a:stretch>
            <a:fillRect/>
          </a:stretch>
        </p:blipFill>
        <p:spPr>
          <a:xfrm>
            <a:off x="16637594" y="2652184"/>
            <a:ext cx="7934074" cy="7694116"/>
          </a:xfrm>
          <a:prstGeom prst="rect">
            <a:avLst/>
          </a:prstGeom>
          <a:noFill/>
          <a:ln>
            <a:noFill/>
          </a:ln>
        </p:spPr>
      </p:pic>
      <p:pic>
        <p:nvPicPr>
          <p:cNvPr id="90" name="Google Shape;90;p14"/>
          <p:cNvPicPr preferRelativeResize="0"/>
          <p:nvPr/>
        </p:nvPicPr>
        <p:blipFill rotWithShape="1">
          <a:blip r:embed="rId11">
            <a:alphaModFix/>
          </a:blip>
          <a:srcRect b="0" l="0" r="0" t="0"/>
          <a:stretch/>
        </p:blipFill>
        <p:spPr>
          <a:xfrm>
            <a:off x="25653459" y="18675320"/>
            <a:ext cx="3641729" cy="1451413"/>
          </a:xfrm>
          <a:prstGeom prst="rect">
            <a:avLst/>
          </a:prstGeom>
          <a:noFill/>
          <a:ln>
            <a:noFill/>
          </a:ln>
        </p:spPr>
      </p:pic>
      <p:sp>
        <p:nvSpPr>
          <p:cNvPr id="91" name="Google Shape;91;p14"/>
          <p:cNvSpPr txBox="1"/>
          <p:nvPr/>
        </p:nvSpPr>
        <p:spPr>
          <a:xfrm>
            <a:off x="212800" y="3455275"/>
            <a:ext cx="16271700" cy="9111600"/>
          </a:xfrm>
          <a:prstGeom prst="rect">
            <a:avLst/>
          </a:prstGeom>
          <a:noFill/>
          <a:ln cap="flat" cmpd="sng" w="38100">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000">
                <a:latin typeface="Calibri"/>
                <a:ea typeface="Calibri"/>
                <a:cs typeface="Calibri"/>
                <a:sym typeface="Calibri"/>
              </a:rPr>
              <a:t>Science Content</a:t>
            </a:r>
            <a:endParaRPr b="1" sz="4000">
              <a:latin typeface="Calibri"/>
              <a:ea typeface="Calibri"/>
              <a:cs typeface="Calibri"/>
              <a:sym typeface="Calibri"/>
            </a:endParaRPr>
          </a:p>
          <a:p>
            <a:pPr indent="-482600" lvl="0" marL="457200" rtl="0" algn="l">
              <a:spcBef>
                <a:spcPts val="0"/>
              </a:spcBef>
              <a:spcAft>
                <a:spcPts val="0"/>
              </a:spcAft>
              <a:buSzPts val="4000"/>
              <a:buFont typeface="Calibri"/>
              <a:buChar char="●"/>
            </a:pPr>
            <a:r>
              <a:rPr lang="en" sz="4000">
                <a:latin typeface="Calibri"/>
                <a:ea typeface="Calibri"/>
                <a:cs typeface="Calibri"/>
                <a:sym typeface="Calibri"/>
              </a:rPr>
              <a:t>Started</a:t>
            </a:r>
            <a:r>
              <a:rPr lang="en" sz="4000">
                <a:latin typeface="Calibri"/>
                <a:ea typeface="Calibri"/>
                <a:cs typeface="Calibri"/>
                <a:sym typeface="Calibri"/>
              </a:rPr>
              <a:t> with r</a:t>
            </a:r>
            <a:r>
              <a:rPr lang="en" sz="4000">
                <a:latin typeface="Calibri"/>
                <a:ea typeface="Calibri"/>
                <a:cs typeface="Calibri"/>
                <a:sym typeface="Calibri"/>
              </a:rPr>
              <a:t>esearch on current clean up methods of oil spills. </a:t>
            </a:r>
            <a:endParaRPr sz="4000">
              <a:latin typeface="Calibri"/>
              <a:ea typeface="Calibri"/>
              <a:cs typeface="Calibri"/>
              <a:sym typeface="Calibri"/>
            </a:endParaRPr>
          </a:p>
          <a:p>
            <a:pPr indent="-482600" lvl="1" marL="914400" rtl="0" algn="l">
              <a:spcBef>
                <a:spcPts val="0"/>
              </a:spcBef>
              <a:spcAft>
                <a:spcPts val="0"/>
              </a:spcAft>
              <a:buSzPts val="4000"/>
              <a:buFont typeface="Calibri"/>
              <a:buChar char="○"/>
            </a:pPr>
            <a:r>
              <a:rPr lang="en" sz="4000">
                <a:latin typeface="Calibri"/>
                <a:ea typeface="Calibri"/>
                <a:cs typeface="Calibri"/>
                <a:sym typeface="Calibri"/>
              </a:rPr>
              <a:t>Oil clean-up methods: </a:t>
            </a:r>
            <a:endParaRPr sz="4000">
              <a:latin typeface="Calibri"/>
              <a:ea typeface="Calibri"/>
              <a:cs typeface="Calibri"/>
              <a:sym typeface="Calibri"/>
            </a:endParaRPr>
          </a:p>
          <a:p>
            <a:pPr indent="-482600" lvl="2" marL="1371600" rtl="0" algn="l">
              <a:spcBef>
                <a:spcPts val="0"/>
              </a:spcBef>
              <a:spcAft>
                <a:spcPts val="0"/>
              </a:spcAft>
              <a:buSzPts val="4000"/>
              <a:buFont typeface="Calibri"/>
              <a:buChar char="■"/>
            </a:pPr>
            <a:r>
              <a:rPr lang="en" sz="4000">
                <a:latin typeface="Calibri"/>
                <a:ea typeface="Calibri"/>
                <a:cs typeface="Calibri"/>
                <a:sym typeface="Calibri"/>
              </a:rPr>
              <a:t>Use booms to contain marine spills </a:t>
            </a:r>
            <a:endParaRPr sz="4000">
              <a:latin typeface="Calibri"/>
              <a:ea typeface="Calibri"/>
              <a:cs typeface="Calibri"/>
              <a:sym typeface="Calibri"/>
            </a:endParaRPr>
          </a:p>
          <a:p>
            <a:pPr indent="-482600" lvl="3" marL="1828800" rtl="0" algn="l">
              <a:spcBef>
                <a:spcPts val="0"/>
              </a:spcBef>
              <a:spcAft>
                <a:spcPts val="0"/>
              </a:spcAft>
              <a:buClr>
                <a:schemeClr val="dk1"/>
              </a:buClr>
              <a:buSzPts val="4000"/>
              <a:buFont typeface="Calibri"/>
              <a:buChar char="●"/>
            </a:pPr>
            <a:r>
              <a:rPr lang="en" sz="4000">
                <a:solidFill>
                  <a:schemeClr val="dk1"/>
                </a:solidFill>
                <a:latin typeface="Calibri"/>
                <a:ea typeface="Calibri"/>
                <a:cs typeface="Calibri"/>
                <a:sym typeface="Calibri"/>
              </a:rPr>
              <a:t>T</a:t>
            </a:r>
            <a:r>
              <a:rPr lang="en" sz="4000">
                <a:solidFill>
                  <a:schemeClr val="dk1"/>
                </a:solidFill>
                <a:latin typeface="Calibri"/>
                <a:ea typeface="Calibri"/>
                <a:cs typeface="Calibri"/>
                <a:sym typeface="Calibri"/>
              </a:rPr>
              <a:t>hen vacuums, aka skimmers, to suck up all the oil</a:t>
            </a:r>
            <a:endParaRPr sz="4000">
              <a:latin typeface="Calibri"/>
              <a:ea typeface="Calibri"/>
              <a:cs typeface="Calibri"/>
              <a:sym typeface="Calibri"/>
            </a:endParaRPr>
          </a:p>
          <a:p>
            <a:pPr indent="-482600" lvl="2" marL="1371600" rtl="0" algn="l">
              <a:spcBef>
                <a:spcPts val="0"/>
              </a:spcBef>
              <a:spcAft>
                <a:spcPts val="0"/>
              </a:spcAft>
              <a:buSzPts val="4000"/>
              <a:buFont typeface="Calibri"/>
              <a:buChar char="■"/>
            </a:pPr>
            <a:r>
              <a:rPr lang="en" sz="4000">
                <a:latin typeface="Calibri"/>
                <a:ea typeface="Calibri"/>
                <a:cs typeface="Calibri"/>
                <a:sym typeface="Calibri"/>
              </a:rPr>
              <a:t>Burn top layer oil for quick oil extraction</a:t>
            </a:r>
            <a:endParaRPr sz="4000">
              <a:latin typeface="Calibri"/>
              <a:ea typeface="Calibri"/>
              <a:cs typeface="Calibri"/>
              <a:sym typeface="Calibri"/>
            </a:endParaRPr>
          </a:p>
          <a:p>
            <a:pPr indent="-482600" lvl="3" marL="1828800" rtl="0" algn="l">
              <a:spcBef>
                <a:spcPts val="0"/>
              </a:spcBef>
              <a:spcAft>
                <a:spcPts val="0"/>
              </a:spcAft>
              <a:buSzPts val="4000"/>
              <a:buFont typeface="Calibri"/>
              <a:buChar char="●"/>
            </a:pPr>
            <a:r>
              <a:rPr lang="en" sz="4000">
                <a:latin typeface="Calibri"/>
                <a:ea typeface="Calibri"/>
                <a:cs typeface="Calibri"/>
                <a:sym typeface="Calibri"/>
              </a:rPr>
              <a:t>Nonrenewable process due to combustion</a:t>
            </a:r>
            <a:endParaRPr sz="4000">
              <a:latin typeface="Calibri"/>
              <a:ea typeface="Calibri"/>
              <a:cs typeface="Calibri"/>
              <a:sym typeface="Calibri"/>
            </a:endParaRPr>
          </a:p>
          <a:p>
            <a:pPr indent="-482600" lvl="2" marL="1371600" rtl="0" algn="l">
              <a:spcBef>
                <a:spcPts val="0"/>
              </a:spcBef>
              <a:spcAft>
                <a:spcPts val="0"/>
              </a:spcAft>
              <a:buSzPts val="4000"/>
              <a:buFont typeface="Calibri"/>
              <a:buChar char="■"/>
            </a:pPr>
            <a:r>
              <a:rPr lang="en" sz="4000">
                <a:latin typeface="Calibri"/>
                <a:ea typeface="Calibri"/>
                <a:cs typeface="Calibri"/>
                <a:sym typeface="Calibri"/>
              </a:rPr>
              <a:t>Chemical dispersion:</a:t>
            </a:r>
            <a:r>
              <a:rPr lang="en" sz="4000" u="sng">
                <a:latin typeface="Calibri"/>
                <a:ea typeface="Calibri"/>
                <a:cs typeface="Calibri"/>
                <a:sym typeface="Calibri"/>
              </a:rPr>
              <a:t> </a:t>
            </a:r>
            <a:r>
              <a:rPr b="1" lang="en" sz="4000" u="sng">
                <a:latin typeface="Calibri"/>
                <a:ea typeface="Calibri"/>
                <a:cs typeface="Calibri"/>
                <a:sym typeface="Calibri"/>
              </a:rPr>
              <a:t>our chosen method,</a:t>
            </a:r>
            <a:r>
              <a:rPr lang="en" sz="4000">
                <a:latin typeface="Calibri"/>
                <a:ea typeface="Calibri"/>
                <a:cs typeface="Calibri"/>
                <a:sym typeface="Calibri"/>
              </a:rPr>
              <a:t>where water covered in oil is collected and treated with chemicals or biological agents</a:t>
            </a:r>
            <a:endParaRPr sz="4000">
              <a:latin typeface="Calibri"/>
              <a:ea typeface="Calibri"/>
              <a:cs typeface="Calibri"/>
              <a:sym typeface="Calibri"/>
            </a:endParaRPr>
          </a:p>
          <a:p>
            <a:pPr indent="0" lvl="0" marL="0" rtl="0" algn="l">
              <a:spcBef>
                <a:spcPts val="0"/>
              </a:spcBef>
              <a:spcAft>
                <a:spcPts val="0"/>
              </a:spcAft>
              <a:buNone/>
            </a:pPr>
            <a:r>
              <a:t/>
            </a:r>
            <a:endParaRPr sz="4000">
              <a:latin typeface="Calibri"/>
              <a:ea typeface="Calibri"/>
              <a:cs typeface="Calibri"/>
              <a:sym typeface="Calibri"/>
            </a:endParaRPr>
          </a:p>
          <a:p>
            <a:pPr indent="0" lvl="0" marL="0" rtl="0" algn="l">
              <a:spcBef>
                <a:spcPts val="0"/>
              </a:spcBef>
              <a:spcAft>
                <a:spcPts val="0"/>
              </a:spcAft>
              <a:buNone/>
            </a:pPr>
            <a:r>
              <a:rPr b="1" lang="en" sz="4000">
                <a:latin typeface="Calibri"/>
                <a:ea typeface="Calibri"/>
                <a:cs typeface="Calibri"/>
                <a:sym typeface="Calibri"/>
              </a:rPr>
              <a:t>GOAL: </a:t>
            </a:r>
            <a:r>
              <a:rPr lang="en" sz="4000">
                <a:latin typeface="Calibri"/>
                <a:ea typeface="Calibri"/>
                <a:cs typeface="Calibri"/>
                <a:sym typeface="Calibri"/>
              </a:rPr>
              <a:t>Break down the oil into smaller pieces so that it will be able to degrade quicker in its natural state. I</a:t>
            </a:r>
            <a:r>
              <a:rPr lang="en" sz="4000">
                <a:latin typeface="Calibri"/>
                <a:ea typeface="Calibri"/>
                <a:cs typeface="Calibri"/>
                <a:sym typeface="Calibri"/>
              </a:rPr>
              <a:t>n addition, the ADH protein will make the products of hydrocarbon breakdown usable for oil companies looking to minimize their losses. </a:t>
            </a:r>
            <a:endParaRPr sz="4000">
              <a:latin typeface="Calibri"/>
              <a:ea typeface="Calibri"/>
              <a:cs typeface="Calibri"/>
              <a:sym typeface="Calibri"/>
            </a:endParaRPr>
          </a:p>
        </p:txBody>
      </p:sp>
      <p:pic>
        <p:nvPicPr>
          <p:cNvPr id="92" name="Google Shape;92;p14"/>
          <p:cNvPicPr preferRelativeResize="0"/>
          <p:nvPr/>
        </p:nvPicPr>
        <p:blipFill rotWithShape="1">
          <a:blip r:embed="rId12">
            <a:alphaModFix/>
          </a:blip>
          <a:srcRect b="5331" l="0" r="0" t="4756"/>
          <a:stretch/>
        </p:blipFill>
        <p:spPr>
          <a:xfrm>
            <a:off x="23509150" y="6629425"/>
            <a:ext cx="7334525" cy="6395200"/>
          </a:xfrm>
          <a:prstGeom prst="rect">
            <a:avLst/>
          </a:prstGeom>
          <a:noFill/>
          <a:ln>
            <a:noFill/>
          </a:ln>
        </p:spPr>
      </p:pic>
      <p:sp>
        <p:nvSpPr>
          <p:cNvPr id="93" name="Google Shape;93;p14"/>
          <p:cNvSpPr txBox="1"/>
          <p:nvPr/>
        </p:nvSpPr>
        <p:spPr>
          <a:xfrm>
            <a:off x="212800" y="13092013"/>
            <a:ext cx="20472000" cy="5277600"/>
          </a:xfrm>
          <a:prstGeom prst="rect">
            <a:avLst/>
          </a:prstGeom>
          <a:noFill/>
          <a:ln cap="flat" cmpd="sng" w="38100">
            <a:solidFill>
              <a:srgbClr val="21212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3600">
                <a:latin typeface="Calibri"/>
                <a:ea typeface="Calibri"/>
                <a:cs typeface="Calibri"/>
                <a:sym typeface="Calibri"/>
              </a:rPr>
              <a:t>Next steps:</a:t>
            </a:r>
            <a:endParaRPr b="1" sz="3600">
              <a:latin typeface="Calibri"/>
              <a:ea typeface="Calibri"/>
              <a:cs typeface="Calibri"/>
              <a:sym typeface="Calibri"/>
            </a:endParaRPr>
          </a:p>
          <a:p>
            <a:pPr indent="-457200" lvl="0" marL="457200" rtl="0" algn="l">
              <a:spcBef>
                <a:spcPts val="0"/>
              </a:spcBef>
              <a:spcAft>
                <a:spcPts val="0"/>
              </a:spcAft>
              <a:buSzPts val="3600"/>
              <a:buFont typeface="Calibri"/>
              <a:buChar char="●"/>
            </a:pPr>
            <a:r>
              <a:rPr lang="en" sz="3600">
                <a:latin typeface="Calibri"/>
                <a:ea typeface="Calibri"/>
                <a:cs typeface="Calibri"/>
                <a:sym typeface="Calibri"/>
              </a:rPr>
              <a:t>We plan to continue working past the assembly to get into testing the functionality of our 3 plasmids in a lab-induced crude oil and solution. </a:t>
            </a:r>
            <a:endParaRPr sz="3600">
              <a:latin typeface="Calibri"/>
              <a:ea typeface="Calibri"/>
              <a:cs typeface="Calibri"/>
              <a:sym typeface="Calibri"/>
            </a:endParaRPr>
          </a:p>
          <a:p>
            <a:pPr indent="-457200" lvl="0" marL="457200" rtl="0" algn="l">
              <a:spcBef>
                <a:spcPts val="0"/>
              </a:spcBef>
              <a:spcAft>
                <a:spcPts val="0"/>
              </a:spcAft>
              <a:buSzPts val="3600"/>
              <a:buFont typeface="Calibri"/>
              <a:buChar char="●"/>
            </a:pPr>
            <a:r>
              <a:rPr lang="en" sz="3600">
                <a:latin typeface="Calibri"/>
                <a:ea typeface="Calibri"/>
                <a:cs typeface="Calibri"/>
                <a:sym typeface="Calibri"/>
              </a:rPr>
              <a:t>We would want to figure out a way to have an inducible backbone that would become induced by the contents of crude oil, e.g. alkanes. </a:t>
            </a:r>
            <a:endParaRPr sz="3600">
              <a:latin typeface="Calibri"/>
              <a:ea typeface="Calibri"/>
              <a:cs typeface="Calibri"/>
              <a:sym typeface="Calibri"/>
            </a:endParaRPr>
          </a:p>
          <a:p>
            <a:pPr indent="0" lvl="0" marL="0" rtl="0" algn="l">
              <a:spcBef>
                <a:spcPts val="0"/>
              </a:spcBef>
              <a:spcAft>
                <a:spcPts val="0"/>
              </a:spcAft>
              <a:buNone/>
            </a:pPr>
            <a:r>
              <a:t/>
            </a:r>
            <a:endParaRPr sz="36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3600">
                <a:latin typeface="Calibri"/>
                <a:ea typeface="Calibri"/>
                <a:cs typeface="Calibri"/>
                <a:sym typeface="Calibri"/>
              </a:rPr>
              <a:t>Drawbacks</a:t>
            </a:r>
            <a:endParaRPr b="1" sz="36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3600">
                <a:latin typeface="Calibri"/>
                <a:ea typeface="Calibri"/>
                <a:cs typeface="Calibri"/>
                <a:sym typeface="Calibri"/>
              </a:rPr>
              <a:t>One of our major drawbacks of our project involve the ADH gene. Ideally, we would have liked to find a gene sequence of ADH that was shorter so it didn’t run the risk of over-working the cell.</a:t>
            </a:r>
            <a:endParaRPr sz="36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3600">
              <a:latin typeface="Calibri"/>
              <a:ea typeface="Calibri"/>
              <a:cs typeface="Calibri"/>
              <a:sym typeface="Calibri"/>
            </a:endParaRPr>
          </a:p>
          <a:p>
            <a:pPr indent="0" lvl="0" marL="0" rtl="0" algn="l">
              <a:spcBef>
                <a:spcPts val="0"/>
              </a:spcBef>
              <a:spcAft>
                <a:spcPts val="0"/>
              </a:spcAft>
              <a:buNone/>
            </a:pPr>
            <a:r>
              <a:t/>
            </a:r>
            <a:endParaRPr sz="3600">
              <a:latin typeface="Calibri"/>
              <a:ea typeface="Calibri"/>
              <a:cs typeface="Calibri"/>
              <a:sym typeface="Calibri"/>
            </a:endParaRPr>
          </a:p>
        </p:txBody>
      </p:sp>
      <p:sp>
        <p:nvSpPr>
          <p:cNvPr id="94" name="Google Shape;94;p14"/>
          <p:cNvSpPr txBox="1"/>
          <p:nvPr/>
        </p:nvSpPr>
        <p:spPr>
          <a:xfrm>
            <a:off x="12879927" y="298650"/>
            <a:ext cx="22389600" cy="2529000"/>
          </a:xfrm>
          <a:prstGeom prst="rect">
            <a:avLst/>
          </a:prstGeom>
          <a:solidFill>
            <a:srgbClr val="6D9EEB"/>
          </a:solid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lang="en" sz="3968">
                <a:solidFill>
                  <a:srgbClr val="FFFFFF"/>
                </a:solidFill>
                <a:latin typeface="Calibri"/>
                <a:ea typeface="Calibri"/>
                <a:cs typeface="Calibri"/>
                <a:sym typeface="Calibri"/>
              </a:rPr>
              <a:t>An Organic Approach to Crude Oil Degradation</a:t>
            </a:r>
            <a:endParaRPr b="1" i="0" sz="3968" u="none" cap="none" strike="noStrike">
              <a:solidFill>
                <a:srgbClr val="FFFFFF"/>
              </a:solidFill>
              <a:latin typeface="Calibri"/>
              <a:ea typeface="Calibri"/>
              <a:cs typeface="Calibri"/>
              <a:sym typeface="Calibri"/>
            </a:endParaRPr>
          </a:p>
          <a:p>
            <a:pPr indent="0" lvl="0" marL="0" marR="0" rtl="0" algn="ctr">
              <a:lnSpc>
                <a:spcPct val="100000"/>
              </a:lnSpc>
              <a:spcBef>
                <a:spcPts val="0"/>
              </a:spcBef>
              <a:spcAft>
                <a:spcPts val="0"/>
              </a:spcAft>
              <a:buNone/>
            </a:pPr>
            <a:r>
              <a:rPr lang="en" sz="3712">
                <a:solidFill>
                  <a:srgbClr val="FFFFFF"/>
                </a:solidFill>
                <a:latin typeface="Calibri"/>
                <a:ea typeface="Calibri"/>
                <a:cs typeface="Calibri"/>
                <a:sym typeface="Calibri"/>
              </a:rPr>
              <a:t>Gabe Wolter, Trevor Wilson, Eli Landsman, Charles Yang, Alex Hymson, Ian Kelley</a:t>
            </a:r>
            <a:endParaRPr sz="3712">
              <a:solidFill>
                <a:srgbClr val="FFFFFF"/>
              </a:solidFill>
              <a:latin typeface="Calibri"/>
              <a:ea typeface="Calibri"/>
              <a:cs typeface="Calibri"/>
              <a:sym typeface="Calibri"/>
            </a:endParaRPr>
          </a:p>
          <a:p>
            <a:pPr indent="0" lvl="0" marL="0" marR="0" rtl="0" algn="ctr">
              <a:lnSpc>
                <a:spcPct val="100000"/>
              </a:lnSpc>
              <a:spcBef>
                <a:spcPts val="0"/>
              </a:spcBef>
              <a:spcAft>
                <a:spcPts val="0"/>
              </a:spcAft>
              <a:buNone/>
            </a:pPr>
            <a:r>
              <a:rPr lang="en" sz="3712">
                <a:solidFill>
                  <a:srgbClr val="FFFFFF"/>
                </a:solidFill>
                <a:latin typeface="Calibri"/>
                <a:ea typeface="Calibri"/>
                <a:cs typeface="Calibri"/>
                <a:sym typeface="Calibri"/>
              </a:rPr>
              <a:t>Mr. Kirkpatrick</a:t>
            </a:r>
            <a:r>
              <a:rPr i="0" lang="en" sz="3712" u="none" cap="none" strike="noStrike">
                <a:solidFill>
                  <a:srgbClr val="FFFFFF"/>
                </a:solidFill>
                <a:latin typeface="Calibri"/>
                <a:ea typeface="Calibri"/>
                <a:cs typeface="Calibri"/>
                <a:sym typeface="Calibri"/>
              </a:rPr>
              <a:t>, </a:t>
            </a:r>
            <a:r>
              <a:rPr lang="en" sz="3712">
                <a:solidFill>
                  <a:srgbClr val="FFFFFF"/>
                </a:solidFill>
                <a:latin typeface="Calibri"/>
                <a:ea typeface="Calibri"/>
                <a:cs typeface="Calibri"/>
                <a:sym typeface="Calibri"/>
              </a:rPr>
              <a:t>Mr. Ben French (</a:t>
            </a:r>
            <a:r>
              <a:rPr i="0" lang="en" sz="3712" u="none" cap="none" strike="noStrike">
                <a:solidFill>
                  <a:srgbClr val="FFFFFF"/>
                </a:solidFill>
                <a:latin typeface="Calibri"/>
                <a:ea typeface="Calibri"/>
                <a:cs typeface="Calibri"/>
                <a:sym typeface="Calibri"/>
              </a:rPr>
              <a:t>Mentor)</a:t>
            </a:r>
            <a:endParaRPr i="0" sz="3712" u="none" cap="none" strike="noStrike">
              <a:solidFill>
                <a:srgbClr val="FFFFFF"/>
              </a:solidFill>
              <a:latin typeface="Calibri"/>
              <a:ea typeface="Calibri"/>
              <a:cs typeface="Calibri"/>
              <a:sym typeface="Calibri"/>
            </a:endParaRPr>
          </a:p>
          <a:p>
            <a:pPr indent="0" lvl="0" marL="0" marR="0" rtl="0" algn="ctr">
              <a:lnSpc>
                <a:spcPct val="100000"/>
              </a:lnSpc>
              <a:spcBef>
                <a:spcPts val="0"/>
              </a:spcBef>
              <a:spcAft>
                <a:spcPts val="0"/>
              </a:spcAft>
              <a:buNone/>
            </a:pPr>
            <a:r>
              <a:rPr lang="en" sz="3712">
                <a:solidFill>
                  <a:srgbClr val="FFFFFF"/>
                </a:solidFill>
                <a:latin typeface="Calibri"/>
                <a:ea typeface="Calibri"/>
                <a:cs typeface="Calibri"/>
                <a:sym typeface="Calibri"/>
              </a:rPr>
              <a:t>Oak Park and River Forest High School</a:t>
            </a:r>
            <a:r>
              <a:rPr i="0" lang="en" sz="3712" u="none" cap="none" strike="noStrike">
                <a:solidFill>
                  <a:srgbClr val="FFFFFF"/>
                </a:solidFill>
                <a:latin typeface="Calibri"/>
                <a:ea typeface="Calibri"/>
                <a:cs typeface="Calibri"/>
                <a:sym typeface="Calibri"/>
              </a:rPr>
              <a:t>, </a:t>
            </a:r>
            <a:r>
              <a:rPr lang="en" sz="3712">
                <a:solidFill>
                  <a:srgbClr val="FFFFFF"/>
                </a:solidFill>
                <a:latin typeface="Calibri"/>
                <a:ea typeface="Calibri"/>
                <a:cs typeface="Calibri"/>
                <a:sym typeface="Calibri"/>
              </a:rPr>
              <a:t>Oak Park</a:t>
            </a:r>
            <a:r>
              <a:rPr i="0" lang="en" sz="3712" u="none" cap="none" strike="noStrike">
                <a:solidFill>
                  <a:srgbClr val="FFFFFF"/>
                </a:solidFill>
                <a:latin typeface="Calibri"/>
                <a:ea typeface="Calibri"/>
                <a:cs typeface="Calibri"/>
                <a:sym typeface="Calibri"/>
              </a:rPr>
              <a:t>, </a:t>
            </a:r>
            <a:r>
              <a:rPr lang="en" sz="3712">
                <a:solidFill>
                  <a:srgbClr val="FFFFFF"/>
                </a:solidFill>
                <a:latin typeface="Calibri"/>
                <a:ea typeface="Calibri"/>
                <a:cs typeface="Calibri"/>
                <a:sym typeface="Calibri"/>
              </a:rPr>
              <a:t>IL</a:t>
            </a:r>
            <a:r>
              <a:rPr i="0" lang="en" sz="3712" u="none" cap="none" strike="noStrike">
                <a:solidFill>
                  <a:srgbClr val="FFFFFF"/>
                </a:solidFill>
                <a:latin typeface="Calibri"/>
                <a:ea typeface="Calibri"/>
                <a:cs typeface="Calibri"/>
                <a:sym typeface="Calibri"/>
              </a:rPr>
              <a:t>, </a:t>
            </a:r>
            <a:r>
              <a:rPr lang="en" sz="3712">
                <a:solidFill>
                  <a:srgbClr val="FFFFFF"/>
                </a:solidFill>
                <a:latin typeface="Calibri"/>
                <a:ea typeface="Calibri"/>
                <a:cs typeface="Calibri"/>
                <a:sym typeface="Calibri"/>
              </a:rPr>
              <a:t>USA</a:t>
            </a:r>
            <a:endParaRPr i="0" sz="3712" u="none" cap="none" strike="noStrike">
              <a:solidFill>
                <a:srgbClr val="FFFFFF"/>
              </a:solidFill>
              <a:latin typeface="Calibri"/>
              <a:ea typeface="Calibri"/>
              <a:cs typeface="Calibri"/>
              <a:sym typeface="Calibri"/>
            </a:endParaRPr>
          </a:p>
        </p:txBody>
      </p:sp>
      <p:sp>
        <p:nvSpPr>
          <p:cNvPr id="95" name="Google Shape;95;p14"/>
          <p:cNvSpPr txBox="1"/>
          <p:nvPr/>
        </p:nvSpPr>
        <p:spPr>
          <a:xfrm>
            <a:off x="16972300" y="10131250"/>
            <a:ext cx="3712500" cy="80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600"/>
              <a:t>ADH Solo</a:t>
            </a:r>
            <a:endParaRPr sz="3600"/>
          </a:p>
        </p:txBody>
      </p:sp>
      <p:sp>
        <p:nvSpPr>
          <p:cNvPr id="96" name="Google Shape;96;p14"/>
          <p:cNvSpPr txBox="1"/>
          <p:nvPr/>
        </p:nvSpPr>
        <p:spPr>
          <a:xfrm>
            <a:off x="33668025" y="10346300"/>
            <a:ext cx="3712500" cy="80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600"/>
              <a:t>alkB solo</a:t>
            </a:r>
            <a:endParaRPr sz="3600"/>
          </a:p>
        </p:txBody>
      </p:sp>
      <p:sp>
        <p:nvSpPr>
          <p:cNvPr id="97" name="Google Shape;97;p14"/>
          <p:cNvSpPr txBox="1"/>
          <p:nvPr/>
        </p:nvSpPr>
        <p:spPr>
          <a:xfrm>
            <a:off x="25789213" y="5739650"/>
            <a:ext cx="2774400" cy="80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600"/>
              <a:t>alkB + ADH</a:t>
            </a:r>
            <a:endParaRPr sz="3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