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ulturesforhealth.com/blogs/learn/does-kombucha-have-caffeine-how-much-caffeine"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-promote production of SAM -&gt; SAH </a:t>
            </a:r>
            <a:endParaRPr/>
          </a:p>
          <a:p>
            <a:pPr indent="0" lvl="0" marL="0" rtl="0" algn="l">
              <a:lnSpc>
                <a:spcPct val="100000"/>
              </a:lnSpc>
              <a:spcBef>
                <a:spcPts val="0"/>
              </a:spcBef>
              <a:spcAft>
                <a:spcPts val="0"/>
              </a:spcAft>
              <a:buSzPts val="1100"/>
              <a:buNone/>
            </a:pPr>
            <a:r>
              <a:rPr lang="en"/>
              <a:t>-Yeast destroying caffeine (Yeast dying too)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u="sng">
                <a:solidFill>
                  <a:schemeClr val="hlink"/>
                </a:solidFill>
                <a:hlinkClick r:id="rId2"/>
              </a:rPr>
              <a:t>https://culturesforhealth.com/blogs/learn/does-kombucha-have-caffeine-how-much-caffeine</a:t>
            </a:r>
            <a:r>
              <a:rPr lang="en"/>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277084" y="3049770"/>
            <a:ext cx="34909415" cy="8407463"/>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p:txBody>
      </p:sp>
      <p:sp>
        <p:nvSpPr>
          <p:cNvPr id="11" name="Google Shape;11;p2"/>
          <p:cNvSpPr txBox="1"/>
          <p:nvPr>
            <p:ph idx="1" type="subTitle"/>
          </p:nvPr>
        </p:nvSpPr>
        <p:spPr>
          <a:xfrm>
            <a:off x="1277050" y="11608541"/>
            <a:ext cx="34909415" cy="3246518"/>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p:txBody>
      </p:sp>
      <p:sp>
        <p:nvSpPr>
          <p:cNvPr id="12" name="Google Shape;12;p2"/>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277050" y="4530674"/>
            <a:ext cx="34909415" cy="8042472"/>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1"/>
          <p:cNvSpPr txBox="1"/>
          <p:nvPr>
            <p:ph idx="1" type="body"/>
          </p:nvPr>
        </p:nvSpPr>
        <p:spPr>
          <a:xfrm>
            <a:off x="1277050" y="12911475"/>
            <a:ext cx="34909415" cy="5327984"/>
          </a:xfrm>
          <a:prstGeom prst="rect">
            <a:avLst/>
          </a:prstGeom>
          <a:noFill/>
          <a:ln>
            <a:noFill/>
          </a:ln>
        </p:spPr>
        <p:txBody>
          <a:bodyPr anchorCtr="0" anchor="t" bIns="371025" lIns="371025" spcFirstLastPara="1" rIns="371025" wrap="square" tIns="371025">
            <a:normAutofit/>
          </a:bodyPr>
          <a:lstStyle>
            <a:lvl1pPr indent="-692150" lvl="0" marL="457200" algn="ctr">
              <a:lnSpc>
                <a:spcPct val="115000"/>
              </a:lnSpc>
              <a:spcBef>
                <a:spcPts val="0"/>
              </a:spcBef>
              <a:spcAft>
                <a:spcPts val="0"/>
              </a:spcAft>
              <a:buSzPts val="7300"/>
              <a:buChar char="●"/>
              <a:defRPr/>
            </a:lvl1pPr>
            <a:lvl2pPr indent="-590550" lvl="1" marL="914400" algn="ctr">
              <a:lnSpc>
                <a:spcPct val="115000"/>
              </a:lnSpc>
              <a:spcBef>
                <a:spcPts val="0"/>
              </a:spcBef>
              <a:spcAft>
                <a:spcPts val="0"/>
              </a:spcAft>
              <a:buSzPts val="5700"/>
              <a:buChar char="○"/>
              <a:defRPr/>
            </a:lvl2pPr>
            <a:lvl3pPr indent="-590550" lvl="2" marL="1371600" algn="ctr">
              <a:lnSpc>
                <a:spcPct val="115000"/>
              </a:lnSpc>
              <a:spcBef>
                <a:spcPts val="0"/>
              </a:spcBef>
              <a:spcAft>
                <a:spcPts val="0"/>
              </a:spcAft>
              <a:buSzPts val="5700"/>
              <a:buChar char="■"/>
              <a:defRPr/>
            </a:lvl3pPr>
            <a:lvl4pPr indent="-590550" lvl="3" marL="1828800" algn="ctr">
              <a:lnSpc>
                <a:spcPct val="115000"/>
              </a:lnSpc>
              <a:spcBef>
                <a:spcPts val="0"/>
              </a:spcBef>
              <a:spcAft>
                <a:spcPts val="0"/>
              </a:spcAft>
              <a:buSzPts val="5700"/>
              <a:buChar char="●"/>
              <a:defRPr/>
            </a:lvl4pPr>
            <a:lvl5pPr indent="-590550" lvl="4" marL="2286000" algn="ctr">
              <a:lnSpc>
                <a:spcPct val="115000"/>
              </a:lnSpc>
              <a:spcBef>
                <a:spcPts val="0"/>
              </a:spcBef>
              <a:spcAft>
                <a:spcPts val="0"/>
              </a:spcAft>
              <a:buSzPts val="5700"/>
              <a:buChar char="○"/>
              <a:defRPr/>
            </a:lvl5pPr>
            <a:lvl6pPr indent="-590550" lvl="5" marL="2743200" algn="ctr">
              <a:lnSpc>
                <a:spcPct val="115000"/>
              </a:lnSpc>
              <a:spcBef>
                <a:spcPts val="0"/>
              </a:spcBef>
              <a:spcAft>
                <a:spcPts val="0"/>
              </a:spcAft>
              <a:buSzPts val="5700"/>
              <a:buChar char="■"/>
              <a:defRPr/>
            </a:lvl6pPr>
            <a:lvl7pPr indent="-590550" lvl="6" marL="3200400" algn="ctr">
              <a:lnSpc>
                <a:spcPct val="115000"/>
              </a:lnSpc>
              <a:spcBef>
                <a:spcPts val="0"/>
              </a:spcBef>
              <a:spcAft>
                <a:spcPts val="0"/>
              </a:spcAft>
              <a:buSzPts val="5700"/>
              <a:buChar char="●"/>
              <a:defRPr/>
            </a:lvl7pPr>
            <a:lvl8pPr indent="-590550" lvl="7" marL="3657600" algn="ctr">
              <a:lnSpc>
                <a:spcPct val="115000"/>
              </a:lnSpc>
              <a:spcBef>
                <a:spcPts val="0"/>
              </a:spcBef>
              <a:spcAft>
                <a:spcPts val="0"/>
              </a:spcAft>
              <a:buSzPts val="5700"/>
              <a:buChar char="○"/>
              <a:defRPr/>
            </a:lvl8pPr>
            <a:lvl9pPr indent="-590550" lvl="8" marL="4114800" algn="ctr">
              <a:lnSpc>
                <a:spcPct val="115000"/>
              </a:lnSpc>
              <a:spcBef>
                <a:spcPts val="0"/>
              </a:spcBef>
              <a:spcAft>
                <a:spcPts val="0"/>
              </a:spcAft>
              <a:buSzPts val="5700"/>
              <a:buChar char="■"/>
              <a:defRPr/>
            </a:lvl9pPr>
          </a:lstStyle>
          <a:p/>
        </p:txBody>
      </p:sp>
      <p:sp>
        <p:nvSpPr>
          <p:cNvPr id="47" name="Google Shape;47;p11"/>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277050" y="8809855"/>
            <a:ext cx="34909415" cy="3447926"/>
          </a:xfrm>
          <a:prstGeom prst="rect">
            <a:avLst/>
          </a:prstGeom>
          <a:noFill/>
          <a:ln>
            <a:noFill/>
          </a:ln>
        </p:spPr>
        <p:txBody>
          <a:bodyPr anchorCtr="0" anchor="ctr" bIns="371025" lIns="371025" spcFirstLastPara="1" rIns="371025" wrap="square" tIns="371025">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p:txBody>
      </p:sp>
      <p:sp>
        <p:nvSpPr>
          <p:cNvPr id="15" name="Google Shape;15;p3"/>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18" name="Google Shape;18;p4"/>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19" name="Google Shape;19;p4"/>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2" name="Google Shape;22;p5"/>
          <p:cNvSpPr txBox="1"/>
          <p:nvPr>
            <p:ph idx="1" type="body"/>
          </p:nvPr>
        </p:nvSpPr>
        <p:spPr>
          <a:xfrm>
            <a:off x="1277050"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3" name="Google Shape;23;p5"/>
          <p:cNvSpPr txBox="1"/>
          <p:nvPr>
            <p:ph idx="2" type="body"/>
          </p:nvPr>
        </p:nvSpPr>
        <p:spPr>
          <a:xfrm>
            <a:off x="19798578"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4" name="Google Shape;24;p5"/>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7" name="Google Shape;27;p6"/>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277050" y="2275731"/>
            <a:ext cx="11504513" cy="3095415"/>
          </a:xfrm>
          <a:prstGeom prst="rect">
            <a:avLst/>
          </a:prstGeom>
          <a:noFill/>
          <a:ln>
            <a:noFill/>
          </a:ln>
        </p:spPr>
        <p:txBody>
          <a:bodyPr anchorCtr="0" anchor="b" bIns="371025" lIns="371025" spcFirstLastPara="1" rIns="371025" wrap="square" tIns="371025">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p:txBody>
      </p:sp>
      <p:sp>
        <p:nvSpPr>
          <p:cNvPr id="30" name="Google Shape;30;p7"/>
          <p:cNvSpPr txBox="1"/>
          <p:nvPr>
            <p:ph idx="1" type="body"/>
          </p:nvPr>
        </p:nvSpPr>
        <p:spPr>
          <a:xfrm>
            <a:off x="1277050" y="5691785"/>
            <a:ext cx="11504513" cy="13022745"/>
          </a:xfrm>
          <a:prstGeom prst="rect">
            <a:avLst/>
          </a:prstGeom>
          <a:noFill/>
          <a:ln>
            <a:noFill/>
          </a:ln>
        </p:spPr>
        <p:txBody>
          <a:bodyPr anchorCtr="0" anchor="t" bIns="371025" lIns="371025" spcFirstLastPara="1" rIns="371025" wrap="square" tIns="371025">
            <a:normAutofit/>
          </a:bodyPr>
          <a:lstStyle>
            <a:lvl1pPr indent="-539750" lvl="0" marL="457200" algn="l">
              <a:lnSpc>
                <a:spcPct val="115000"/>
              </a:lnSpc>
              <a:spcBef>
                <a:spcPts val="0"/>
              </a:spcBef>
              <a:spcAft>
                <a:spcPts val="0"/>
              </a:spcAft>
              <a:buSzPts val="4900"/>
              <a:buChar char="●"/>
              <a:defRPr sz="3136"/>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31" name="Google Shape;31;p7"/>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008578" y="1843809"/>
            <a:ext cx="26088982" cy="16755790"/>
          </a:xfrm>
          <a:prstGeom prst="rect">
            <a:avLst/>
          </a:prstGeom>
          <a:noFill/>
          <a:ln>
            <a:noFill/>
          </a:ln>
        </p:spPr>
        <p:txBody>
          <a:bodyPr anchorCtr="0" anchor="ctr" bIns="371025" lIns="371025" spcFirstLastPara="1" rIns="371025" wrap="square" tIns="371025">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p:txBody>
      </p:sp>
      <p:sp>
        <p:nvSpPr>
          <p:cNvPr id="34" name="Google Shape;34;p8"/>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8731706" y="-512"/>
            <a:ext cx="18731707" cy="21067713"/>
          </a:xfrm>
          <a:prstGeom prst="rect">
            <a:avLst/>
          </a:prstGeom>
          <a:solidFill>
            <a:schemeClr val="lt2"/>
          </a:solidFill>
          <a:ln>
            <a:noFill/>
          </a:ln>
        </p:spPr>
        <p:txBody>
          <a:bodyPr anchorCtr="0" anchor="ctr" bIns="237450" lIns="237450" spcFirstLastPara="1" rIns="237450" wrap="square" tIns="237450">
            <a:noAutofit/>
          </a:bodyPr>
          <a:lstStyle/>
          <a:p>
            <a:pPr indent="0" lvl="0" marL="0" marR="0" rtl="0" algn="l">
              <a:lnSpc>
                <a:spcPct val="100000"/>
              </a:lnSpc>
              <a:spcBef>
                <a:spcPts val="0"/>
              </a:spcBef>
              <a:spcAft>
                <a:spcPts val="0"/>
              </a:spcAft>
              <a:buClr>
                <a:srgbClr val="000000"/>
              </a:buClr>
              <a:buSzPts val="683"/>
              <a:buFont typeface="Arial"/>
              <a:buNone/>
            </a:pPr>
            <a:r>
              <a:t/>
            </a:r>
            <a:endParaRPr b="0" i="0" sz="683"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1087766" y="5051070"/>
            <a:ext cx="16573586" cy="6071406"/>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p:txBody>
      </p:sp>
      <p:sp>
        <p:nvSpPr>
          <p:cNvPr id="38" name="Google Shape;38;p9"/>
          <p:cNvSpPr txBox="1"/>
          <p:nvPr>
            <p:ph idx="1" type="subTitle"/>
          </p:nvPr>
        </p:nvSpPr>
        <p:spPr>
          <a:xfrm>
            <a:off x="1087766" y="11481361"/>
            <a:ext cx="16573586" cy="5058993"/>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p:txBody>
      </p:sp>
      <p:sp>
        <p:nvSpPr>
          <p:cNvPr id="39" name="Google Shape;39;p9"/>
          <p:cNvSpPr txBox="1"/>
          <p:nvPr>
            <p:ph idx="2" type="body"/>
          </p:nvPr>
        </p:nvSpPr>
        <p:spPr>
          <a:xfrm>
            <a:off x="20237372" y="2965802"/>
            <a:ext cx="15720376" cy="15135123"/>
          </a:xfrm>
          <a:prstGeom prst="rect">
            <a:avLst/>
          </a:prstGeom>
          <a:noFill/>
          <a:ln>
            <a:noFill/>
          </a:ln>
        </p:spPr>
        <p:txBody>
          <a:bodyPr anchorCtr="0" anchor="ctr"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40" name="Google Shape;40;p9"/>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277050" y="17328383"/>
            <a:ext cx="24577171" cy="2478521"/>
          </a:xfrm>
          <a:prstGeom prst="rect">
            <a:avLst/>
          </a:prstGeom>
          <a:noFill/>
          <a:ln>
            <a:noFill/>
          </a:ln>
        </p:spPr>
        <p:txBody>
          <a:bodyPr anchorCtr="0" anchor="ctr" bIns="371025" lIns="371025" spcFirstLastPara="1" rIns="371025" wrap="square" tIns="371025">
            <a:normAutofit/>
          </a:bodyPr>
          <a:lstStyle>
            <a:lvl1pPr indent="-228600" lvl="0" marL="457200" algn="l">
              <a:lnSpc>
                <a:spcPct val="100000"/>
              </a:lnSpc>
              <a:spcBef>
                <a:spcPts val="0"/>
              </a:spcBef>
              <a:spcAft>
                <a:spcPts val="0"/>
              </a:spcAft>
              <a:buSzPts val="7300"/>
              <a:buNone/>
              <a:defRPr/>
            </a:lvl1pPr>
          </a:lstStyle>
          <a:p/>
        </p:txBody>
      </p:sp>
      <p:sp>
        <p:nvSpPr>
          <p:cNvPr id="43" name="Google Shape;43;p10"/>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marR="0" rtl="0" algn="l">
              <a:lnSpc>
                <a:spcPct val="115000"/>
              </a:lnSpc>
              <a:spcBef>
                <a:spcPts val="0"/>
              </a:spcBef>
              <a:spcAft>
                <a:spcPts val="0"/>
              </a:spcAft>
              <a:buClr>
                <a:schemeClr val="dk2"/>
              </a:buClr>
              <a:buSzPts val="7300"/>
              <a:buFont typeface="Arial"/>
              <a:buChar char="●"/>
              <a:defRPr b="0" i="0" sz="7300" u="none" cap="none" strike="noStrike">
                <a:solidFill>
                  <a:schemeClr val="dk2"/>
                </a:solidFill>
                <a:latin typeface="Arial"/>
                <a:ea typeface="Arial"/>
                <a:cs typeface="Arial"/>
                <a:sym typeface="Arial"/>
              </a:defRPr>
            </a:lvl1pPr>
            <a:lvl2pPr indent="-590550" lvl="1" marL="914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2pPr>
            <a:lvl3pPr indent="-590550" lvl="2" marL="1371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3pPr>
            <a:lvl4pPr indent="-590550" lvl="3" marL="1828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4pPr>
            <a:lvl5pPr indent="-590550" lvl="4" marL="22860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5pPr>
            <a:lvl6pPr indent="-590550" lvl="5" marL="27432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6pPr>
            <a:lvl7pPr indent="-590550" lvl="6" marL="3200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7pPr>
            <a:lvl8pPr indent="-590550" lvl="7" marL="3657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8pPr>
            <a:lvl9pPr indent="-590550" lvl="8" marL="4114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 Id="rId10" Type="http://schemas.openxmlformats.org/officeDocument/2006/relationships/image" Target="../media/image8.jpg"/><Relationship Id="rId9"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5.png"/><Relationship Id="rId7" Type="http://schemas.openxmlformats.org/officeDocument/2006/relationships/image" Target="../media/image7.jpg"/><Relationship Id="rId8"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7165641" y="17856504"/>
            <a:ext cx="5511761" cy="2887755"/>
          </a:xfrm>
          <a:prstGeom prst="rect">
            <a:avLst/>
          </a:prstGeom>
          <a:noFill/>
          <a:ln>
            <a:noFill/>
          </a:ln>
        </p:spPr>
      </p:pic>
      <p:sp>
        <p:nvSpPr>
          <p:cNvPr id="55" name="Google Shape;55;p13"/>
          <p:cNvSpPr txBox="1"/>
          <p:nvPr/>
        </p:nvSpPr>
        <p:spPr>
          <a:xfrm>
            <a:off x="5919100" y="2663900"/>
            <a:ext cx="8004900" cy="56409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lang="en" sz="3000">
                <a:latin typeface="Times New Roman"/>
                <a:ea typeface="Times New Roman"/>
                <a:cs typeface="Times New Roman"/>
                <a:sym typeface="Times New Roman"/>
              </a:rPr>
              <a:t>Abstract</a:t>
            </a:r>
            <a:endParaRPr b="1" sz="30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2200">
                <a:latin typeface="Times New Roman"/>
                <a:ea typeface="Times New Roman"/>
                <a:cs typeface="Times New Roman"/>
                <a:sym typeface="Times New Roman"/>
              </a:rPr>
              <a:t>Traditional production of coffee and </a:t>
            </a:r>
            <a:r>
              <a:rPr lang="en" sz="2200">
                <a:latin typeface="Times New Roman"/>
                <a:ea typeface="Times New Roman"/>
                <a:cs typeface="Times New Roman"/>
                <a:sym typeface="Times New Roman"/>
              </a:rPr>
              <a:t>caffeine</a:t>
            </a:r>
            <a:r>
              <a:rPr lang="en" sz="2200">
                <a:latin typeface="Times New Roman"/>
                <a:ea typeface="Times New Roman"/>
                <a:cs typeface="Times New Roman"/>
                <a:sym typeface="Times New Roman"/>
              </a:rPr>
              <a:t> is an Earth damaging and inhumane practice. </a:t>
            </a:r>
            <a:r>
              <a:rPr lang="en" sz="2200">
                <a:latin typeface="Times New Roman"/>
                <a:ea typeface="Times New Roman"/>
                <a:cs typeface="Times New Roman"/>
                <a:sym typeface="Times New Roman"/>
              </a:rPr>
              <a:t>Alternative</a:t>
            </a:r>
            <a:r>
              <a:rPr lang="en" sz="2200">
                <a:latin typeface="Times New Roman"/>
                <a:ea typeface="Times New Roman"/>
                <a:cs typeface="Times New Roman"/>
                <a:sym typeface="Times New Roman"/>
              </a:rPr>
              <a:t> methods to </a:t>
            </a:r>
            <a:r>
              <a:rPr lang="en" sz="2200">
                <a:latin typeface="Times New Roman"/>
                <a:ea typeface="Times New Roman"/>
                <a:cs typeface="Times New Roman"/>
                <a:sym typeface="Times New Roman"/>
              </a:rPr>
              <a:t>extracting</a:t>
            </a:r>
            <a:r>
              <a:rPr lang="en" sz="2200">
                <a:latin typeface="Times New Roman"/>
                <a:ea typeface="Times New Roman"/>
                <a:cs typeface="Times New Roman"/>
                <a:sym typeface="Times New Roman"/>
              </a:rPr>
              <a:t> </a:t>
            </a:r>
            <a:r>
              <a:rPr lang="en" sz="2200">
                <a:latin typeface="Times New Roman"/>
                <a:ea typeface="Times New Roman"/>
                <a:cs typeface="Times New Roman"/>
                <a:sym typeface="Times New Roman"/>
              </a:rPr>
              <a:t>caffeine</a:t>
            </a:r>
            <a:r>
              <a:rPr lang="en" sz="2200">
                <a:latin typeface="Times New Roman"/>
                <a:ea typeface="Times New Roman"/>
                <a:cs typeface="Times New Roman"/>
                <a:sym typeface="Times New Roman"/>
              </a:rPr>
              <a:t> have been introduced such as fermented coffee, which is a more </a:t>
            </a:r>
            <a:r>
              <a:rPr lang="en" sz="2200">
                <a:latin typeface="Times New Roman"/>
                <a:ea typeface="Times New Roman"/>
                <a:cs typeface="Times New Roman"/>
                <a:sym typeface="Times New Roman"/>
              </a:rPr>
              <a:t>sustainable</a:t>
            </a:r>
            <a:r>
              <a:rPr lang="en" sz="2200">
                <a:latin typeface="Times New Roman"/>
                <a:ea typeface="Times New Roman"/>
                <a:cs typeface="Times New Roman"/>
                <a:sym typeface="Times New Roman"/>
              </a:rPr>
              <a:t> and efficient method of caffeine production. However, much of the </a:t>
            </a:r>
            <a:r>
              <a:rPr lang="en" sz="2200">
                <a:latin typeface="Times New Roman"/>
                <a:ea typeface="Times New Roman"/>
                <a:cs typeface="Times New Roman"/>
                <a:sym typeface="Times New Roman"/>
              </a:rPr>
              <a:t>available</a:t>
            </a:r>
            <a:r>
              <a:rPr lang="en" sz="2200">
                <a:latin typeface="Times New Roman"/>
                <a:ea typeface="Times New Roman"/>
                <a:cs typeface="Times New Roman"/>
                <a:sym typeface="Times New Roman"/>
              </a:rPr>
              <a:t> caffeine produced is lost during this </a:t>
            </a:r>
            <a:r>
              <a:rPr lang="en" sz="2200">
                <a:latin typeface="Times New Roman"/>
                <a:ea typeface="Times New Roman"/>
                <a:cs typeface="Times New Roman"/>
                <a:sym typeface="Times New Roman"/>
              </a:rPr>
              <a:t>process</a:t>
            </a:r>
            <a:r>
              <a:rPr lang="en" sz="2200">
                <a:latin typeface="Times New Roman"/>
                <a:ea typeface="Times New Roman"/>
                <a:cs typeface="Times New Roman"/>
                <a:sym typeface="Times New Roman"/>
              </a:rPr>
              <a:t> leading to lower than ideal yields. One possible solution to this issue is by implementing catechins in brews, to prevent the caffeine molecules from being </a:t>
            </a:r>
            <a:r>
              <a:rPr lang="en" sz="2200">
                <a:latin typeface="Times New Roman"/>
                <a:ea typeface="Times New Roman"/>
                <a:cs typeface="Times New Roman"/>
                <a:sym typeface="Times New Roman"/>
              </a:rPr>
              <a:t>destroyed</a:t>
            </a:r>
            <a:r>
              <a:rPr lang="en" sz="2200">
                <a:latin typeface="Times New Roman"/>
                <a:ea typeface="Times New Roman"/>
                <a:cs typeface="Times New Roman"/>
                <a:sym typeface="Times New Roman"/>
              </a:rPr>
              <a:t> by the SnQ2 gene. To accomplish this, inserting the Cs-MYB1 gene, using </a:t>
            </a:r>
            <a:r>
              <a:rPr lang="en" sz="2200">
                <a:latin typeface="Times New Roman"/>
                <a:ea typeface="Times New Roman"/>
                <a:cs typeface="Times New Roman"/>
                <a:sym typeface="Times New Roman"/>
              </a:rPr>
              <a:t>Cas9</a:t>
            </a:r>
            <a:r>
              <a:rPr lang="en" sz="2200">
                <a:latin typeface="Times New Roman"/>
                <a:ea typeface="Times New Roman"/>
                <a:cs typeface="Times New Roman"/>
                <a:sym typeface="Times New Roman"/>
              </a:rPr>
              <a:t>, into the yeast </a:t>
            </a:r>
            <a:r>
              <a:rPr i="1" lang="en" sz="2200">
                <a:latin typeface="Times New Roman"/>
                <a:ea typeface="Times New Roman"/>
                <a:cs typeface="Times New Roman"/>
                <a:sym typeface="Times New Roman"/>
              </a:rPr>
              <a:t>Saccharomyces</a:t>
            </a:r>
            <a:r>
              <a:rPr i="1" lang="en" sz="2200">
                <a:latin typeface="Times New Roman"/>
                <a:ea typeface="Times New Roman"/>
                <a:cs typeface="Times New Roman"/>
                <a:sym typeface="Times New Roman"/>
              </a:rPr>
              <a:t> </a:t>
            </a:r>
            <a:r>
              <a:rPr i="1" lang="en" sz="2200">
                <a:latin typeface="Times New Roman"/>
                <a:ea typeface="Times New Roman"/>
                <a:cs typeface="Times New Roman"/>
                <a:sym typeface="Times New Roman"/>
              </a:rPr>
              <a:t>Cerevisiae </a:t>
            </a:r>
            <a:r>
              <a:rPr lang="en" sz="2200">
                <a:latin typeface="Times New Roman"/>
                <a:ea typeface="Times New Roman"/>
                <a:cs typeface="Times New Roman"/>
                <a:sym typeface="Times New Roman"/>
              </a:rPr>
              <a:t>to produce these catechins. By doing this, it is likely that fermented coffee brews could see a 30%-40% increase in total caffeine yield- contributing towards a more sustainable and efficient method of caffeine production.</a:t>
            </a:r>
            <a:endParaRPr i="0" sz="3100" u="none" cap="none" strike="noStrike">
              <a:solidFill>
                <a:srgbClr val="000000"/>
              </a:solidFill>
              <a:latin typeface="Times New Roman"/>
              <a:ea typeface="Times New Roman"/>
              <a:cs typeface="Times New Roman"/>
              <a:sym typeface="Times New Roman"/>
            </a:endParaRPr>
          </a:p>
        </p:txBody>
      </p:sp>
      <p:pic>
        <p:nvPicPr>
          <p:cNvPr id="56" name="Google Shape;56;p13"/>
          <p:cNvPicPr preferRelativeResize="0"/>
          <p:nvPr/>
        </p:nvPicPr>
        <p:blipFill rotWithShape="1">
          <a:blip r:embed="rId4">
            <a:alphaModFix/>
          </a:blip>
          <a:srcRect b="28524" l="0" r="0" t="29593"/>
          <a:stretch/>
        </p:blipFill>
        <p:spPr>
          <a:xfrm>
            <a:off x="1181511" y="18571309"/>
            <a:ext cx="3990820" cy="1671339"/>
          </a:xfrm>
          <a:prstGeom prst="rect">
            <a:avLst/>
          </a:prstGeom>
          <a:noFill/>
          <a:ln>
            <a:noFill/>
          </a:ln>
        </p:spPr>
      </p:pic>
      <p:sp>
        <p:nvSpPr>
          <p:cNvPr id="57" name="Google Shape;57;p13"/>
          <p:cNvSpPr txBox="1"/>
          <p:nvPr/>
        </p:nvSpPr>
        <p:spPr>
          <a:xfrm>
            <a:off x="9416991" y="12"/>
            <a:ext cx="18629400" cy="2529000"/>
          </a:xfrm>
          <a:prstGeom prst="rect">
            <a:avLst/>
          </a:prstGeom>
          <a:no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lang="en" sz="3968"/>
              <a:t>Preventing the Destruction of Caffeine During Caffeine Fermentation Process</a:t>
            </a:r>
            <a:endParaRPr b="1" i="0" sz="3968"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rPr lang="en" sz="3712"/>
              <a:t>Jack Baker, Matthew Boland, Aidan Esparza, Will Kelly, Jordan Alioto</a:t>
            </a:r>
            <a:r>
              <a:rPr b="0" i="0" lang="en" sz="3712" u="none" cap="none" strike="noStrike">
                <a:solidFill>
                  <a:srgbClr val="000000"/>
                </a:solidFill>
                <a:latin typeface="Arial"/>
                <a:ea typeface="Arial"/>
                <a:cs typeface="Arial"/>
                <a:sym typeface="Arial"/>
              </a:rPr>
              <a:t> </a:t>
            </a:r>
            <a:endParaRPr sz="3712"/>
          </a:p>
          <a:p>
            <a:pPr indent="0" lvl="0" marL="0" marR="0" rtl="0" algn="ctr">
              <a:lnSpc>
                <a:spcPct val="100000"/>
              </a:lnSpc>
              <a:spcBef>
                <a:spcPts val="0"/>
              </a:spcBef>
              <a:spcAft>
                <a:spcPts val="0"/>
              </a:spcAft>
              <a:buNone/>
            </a:pPr>
            <a:r>
              <a:rPr lang="en" sz="3712"/>
              <a:t>Matt Kirkpatrick, Eric Jordenson</a:t>
            </a:r>
            <a:endParaRPr sz="3712"/>
          </a:p>
          <a:p>
            <a:pPr indent="0" lvl="0" marL="0" marR="0" rtl="0" algn="ctr">
              <a:lnSpc>
                <a:spcPct val="100000"/>
              </a:lnSpc>
              <a:spcBef>
                <a:spcPts val="0"/>
              </a:spcBef>
              <a:spcAft>
                <a:spcPts val="0"/>
              </a:spcAft>
              <a:buNone/>
            </a:pPr>
            <a:r>
              <a:rPr lang="en" sz="3712"/>
              <a:t>Oak Park and River Forest High School</a:t>
            </a:r>
            <a:r>
              <a:rPr b="0" i="0" lang="en" sz="3712" u="none" cap="none" strike="noStrike">
                <a:solidFill>
                  <a:srgbClr val="000000"/>
                </a:solidFill>
                <a:latin typeface="Arial"/>
                <a:ea typeface="Arial"/>
                <a:cs typeface="Arial"/>
                <a:sym typeface="Arial"/>
              </a:rPr>
              <a:t>, </a:t>
            </a:r>
            <a:r>
              <a:rPr lang="en" sz="3712"/>
              <a:t>Oak Park, Illinois</a:t>
            </a:r>
            <a:r>
              <a:rPr b="0" i="0" lang="en" sz="3712" u="none" cap="none" strike="noStrike">
                <a:solidFill>
                  <a:srgbClr val="000000"/>
                </a:solidFill>
                <a:latin typeface="Arial"/>
                <a:ea typeface="Arial"/>
                <a:cs typeface="Arial"/>
                <a:sym typeface="Arial"/>
              </a:rPr>
              <a:t>, </a:t>
            </a:r>
            <a:r>
              <a:rPr lang="en" sz="3712"/>
              <a:t>United States </a:t>
            </a:r>
            <a:endParaRPr b="0" i="0" sz="3712" u="none" cap="none" strike="noStrike">
              <a:solidFill>
                <a:srgbClr val="000000"/>
              </a:solidFill>
              <a:latin typeface="Arial"/>
              <a:ea typeface="Arial"/>
              <a:cs typeface="Arial"/>
              <a:sym typeface="Arial"/>
            </a:endParaRPr>
          </a:p>
        </p:txBody>
      </p:sp>
      <p:sp>
        <p:nvSpPr>
          <p:cNvPr id="58" name="Google Shape;58;p13"/>
          <p:cNvSpPr txBox="1"/>
          <p:nvPr/>
        </p:nvSpPr>
        <p:spPr>
          <a:xfrm>
            <a:off x="5919105" y="8304775"/>
            <a:ext cx="8004840" cy="9401252"/>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rtl="0" algn="ctr">
              <a:lnSpc>
                <a:spcPct val="115000"/>
              </a:lnSpc>
              <a:spcBef>
                <a:spcPts val="0"/>
              </a:spcBef>
              <a:spcAft>
                <a:spcPts val="0"/>
              </a:spcAft>
              <a:buNone/>
            </a:pPr>
            <a:r>
              <a:rPr b="1" lang="en" sz="3200">
                <a:solidFill>
                  <a:schemeClr val="dk1"/>
                </a:solidFill>
                <a:latin typeface="Times New Roman"/>
                <a:ea typeface="Times New Roman"/>
                <a:cs typeface="Times New Roman"/>
                <a:sym typeface="Times New Roman"/>
              </a:rPr>
              <a:t>What “Catalyzed” Us to do This Project: </a:t>
            </a:r>
            <a:endParaRPr b="1" sz="3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2300">
                <a:solidFill>
                  <a:schemeClr val="dk1"/>
                </a:solidFill>
                <a:latin typeface="Times New Roman"/>
                <a:ea typeface="Times New Roman"/>
                <a:cs typeface="Times New Roman"/>
                <a:sym typeface="Times New Roman"/>
              </a:rPr>
              <a:t>Fermentented coffee is an area that many corporations are exploring but the problem is that during the fermentation process 85-90% of the caffeine is broken apart by the yeast’s SnQ2 gene during detoxification. We need to create a fermentation process that reduces the amount of caffeine broken down or even increases the amount overall. This is to make the practice more </a:t>
            </a:r>
            <a:r>
              <a:rPr lang="en" sz="2300">
                <a:solidFill>
                  <a:schemeClr val="dk1"/>
                </a:solidFill>
                <a:latin typeface="Times New Roman"/>
                <a:ea typeface="Times New Roman"/>
                <a:cs typeface="Times New Roman"/>
                <a:sym typeface="Times New Roman"/>
              </a:rPr>
              <a:t>sustainable and practical</a:t>
            </a:r>
            <a:r>
              <a:rPr lang="en" sz="2300">
                <a:solidFill>
                  <a:schemeClr val="dk1"/>
                </a:solidFill>
                <a:latin typeface="Times New Roman"/>
                <a:ea typeface="Times New Roman"/>
                <a:cs typeface="Times New Roman"/>
                <a:sym typeface="Times New Roman"/>
              </a:rPr>
              <a:t>. Coffee is not only a strategic luxury resource that uses exploited labor and causes an outflow of billions, but it also is causing deforestation which is awful in this time of climate uncertainty. In 2022/23 the United States imported 24.8 million bags of coffee. Not to say that global trade is a bad thing, but in the world of turmoil we currently find ourselves living through, it does make sense to come up with domestic ways to decrease the international dependence on this resource. Hawaii, California, and Puerto Rico can currently provide a small amount of coffee crop to feed the near insatiable domestic demand. If we can somehow supersize the amount from these three locations then we are less import focused. The solution- fermented coffee. </a:t>
            </a:r>
            <a:r>
              <a:rPr lang="en" sz="2300">
                <a:solidFill>
                  <a:schemeClr val="dk1"/>
                </a:solidFill>
                <a:latin typeface="Times New Roman"/>
                <a:ea typeface="Times New Roman"/>
                <a:cs typeface="Times New Roman"/>
                <a:sym typeface="Times New Roman"/>
              </a:rPr>
              <a:t>Although</a:t>
            </a:r>
            <a:r>
              <a:rPr lang="en" sz="2300">
                <a:solidFill>
                  <a:schemeClr val="dk1"/>
                </a:solidFill>
                <a:latin typeface="Times New Roman"/>
                <a:ea typeface="Times New Roman"/>
                <a:cs typeface="Times New Roman"/>
                <a:sym typeface="Times New Roman"/>
              </a:rPr>
              <a:t> fermented coffee still requires coffee beans, one batch can get multiple uses which is much different than traditional bean to cup coffee. By improving on this system, reducing the amount of beans required to be farmed and </a:t>
            </a:r>
            <a:r>
              <a:rPr lang="en" sz="2300">
                <a:solidFill>
                  <a:schemeClr val="dk1"/>
                </a:solidFill>
                <a:latin typeface="Times New Roman"/>
                <a:ea typeface="Times New Roman"/>
                <a:cs typeface="Times New Roman"/>
                <a:sym typeface="Times New Roman"/>
              </a:rPr>
              <a:t>transported</a:t>
            </a:r>
            <a:r>
              <a:rPr lang="en" sz="2300">
                <a:solidFill>
                  <a:schemeClr val="dk1"/>
                </a:solidFill>
                <a:latin typeface="Times New Roman"/>
                <a:ea typeface="Times New Roman"/>
                <a:cs typeface="Times New Roman"/>
                <a:sym typeface="Times New Roman"/>
              </a:rPr>
              <a:t> would be significantly reduced, contributing to a greener and more humane society.</a:t>
            </a:r>
            <a:endParaRPr b="1" sz="2300">
              <a:solidFill>
                <a:schemeClr val="dk1"/>
              </a:solidFill>
              <a:latin typeface="Times New Roman"/>
              <a:ea typeface="Times New Roman"/>
              <a:cs typeface="Times New Roman"/>
              <a:sym typeface="Times New Roman"/>
            </a:endParaRPr>
          </a:p>
          <a:p>
            <a:pPr indent="0" lvl="0" marL="457200" marR="0" rtl="0" algn="l">
              <a:lnSpc>
                <a:spcPct val="100000"/>
              </a:lnSpc>
              <a:spcBef>
                <a:spcPts val="0"/>
              </a:spcBef>
              <a:spcAft>
                <a:spcPts val="0"/>
              </a:spcAft>
              <a:buNone/>
            </a:pPr>
            <a:r>
              <a:t/>
            </a:r>
            <a:endParaRPr sz="3200">
              <a:latin typeface="Times New Roman"/>
              <a:ea typeface="Times New Roman"/>
              <a:cs typeface="Times New Roman"/>
              <a:sym typeface="Times New Roman"/>
            </a:endParaRPr>
          </a:p>
        </p:txBody>
      </p:sp>
      <p:sp>
        <p:nvSpPr>
          <p:cNvPr id="59" name="Google Shape;59;p13"/>
          <p:cNvSpPr txBox="1"/>
          <p:nvPr/>
        </p:nvSpPr>
        <p:spPr>
          <a:xfrm>
            <a:off x="14729286" y="2663912"/>
            <a:ext cx="8004900" cy="150423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i="0" lang="en" sz="3000" u="none" cap="none" strike="noStrike">
                <a:solidFill>
                  <a:srgbClr val="000000"/>
                </a:solidFill>
                <a:latin typeface="Times New Roman"/>
                <a:ea typeface="Times New Roman"/>
                <a:cs typeface="Times New Roman"/>
                <a:sym typeface="Times New Roman"/>
              </a:rPr>
              <a:t>Science Content</a:t>
            </a:r>
            <a:endParaRPr b="1" i="0" sz="30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2200">
                <a:latin typeface="Times New Roman"/>
                <a:ea typeface="Times New Roman"/>
                <a:cs typeface="Times New Roman"/>
                <a:sym typeface="Times New Roman"/>
              </a:rPr>
              <a:t>The objective in this hypothetical experiment is to improve upon the process in which fermented coffee is produced using S. cerevisiae. To do this, having a more sustainable and efficient method of producing high volumes caffeine in each brew. The hypothetical experimental design developed consists of four major steps, with the first using CRISPR Cas-9 to edit the genome of S. cerevisiae having the guide RNA sequence for the Cs-MYB1 gene which ultimately produces the flavonoid- catechins. Secondly, the modified S. cerevisiae would be added to the brew, which would already have water and coffee beans. This would allow for the catechins to come in contact with the caffeine molecules, and preventing them from being broken down by SnQ2. After three days, the beans would be taken out of the vat and then steamed and washed with methylene chloride to extract the caffeine. The extract will then go through a process called ultraviolet spectroscopy to measure the total amount of caffeine extracted from this process. This value would then be compared to the calculated caffeine content produced from traditional fermented coffee, which would be labeled as the positive control, as well as the calculated caffeine content produced from S. cerevisiae in a vat of water without any coffee beans.</a:t>
            </a:r>
            <a:endParaRPr sz="22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2200">
                <a:latin typeface="Times New Roman"/>
                <a:ea typeface="Times New Roman"/>
                <a:cs typeface="Times New Roman"/>
                <a:sym typeface="Times New Roman"/>
              </a:rPr>
              <a:t>By following the proposed process it can be expected that there would be a significant increase in amount of caffeine extracted from the brew than the traditional 10%-15%. This is because of the catechins protecting the caffeine molecules from being broken down, and it would be expected to see a 30%-40% increase in caffeine yields. This is the expected margin because the process in which the catechins prevent the breakdown of the caffeine is heavily influenced by the environment because the two molecules must come in contact prior to caffeine and SnQ2.</a:t>
            </a:r>
            <a:endParaRPr sz="22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2300">
              <a:latin typeface="Times New Roman"/>
              <a:ea typeface="Times New Roman"/>
              <a:cs typeface="Times New Roman"/>
              <a:sym typeface="Times New Roman"/>
            </a:endParaRPr>
          </a:p>
        </p:txBody>
      </p:sp>
      <p:sp>
        <p:nvSpPr>
          <p:cNvPr id="60" name="Google Shape;60;p13"/>
          <p:cNvSpPr txBox="1"/>
          <p:nvPr/>
        </p:nvSpPr>
        <p:spPr>
          <a:xfrm>
            <a:off x="23539442" y="2663899"/>
            <a:ext cx="8004900" cy="107319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i="0" lang="en" sz="3200" u="none" cap="none" strike="noStrike">
                <a:solidFill>
                  <a:srgbClr val="000000"/>
                </a:solidFill>
                <a:latin typeface="Times New Roman"/>
                <a:ea typeface="Times New Roman"/>
                <a:cs typeface="Times New Roman"/>
                <a:sym typeface="Times New Roman"/>
              </a:rPr>
              <a:t>Team Content:</a:t>
            </a:r>
            <a:endParaRPr b="1" i="0" sz="3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3072">
                <a:solidFill>
                  <a:schemeClr val="dk1"/>
                </a:solidFill>
                <a:latin typeface="Times New Roman"/>
                <a:ea typeface="Times New Roman"/>
                <a:cs typeface="Times New Roman"/>
                <a:sym typeface="Times New Roman"/>
              </a:rPr>
              <a:t>The OPRF </a:t>
            </a:r>
            <a:r>
              <a:rPr lang="en" sz="3072">
                <a:solidFill>
                  <a:schemeClr val="dk1"/>
                </a:solidFill>
                <a:latin typeface="Times New Roman"/>
                <a:ea typeface="Times New Roman"/>
                <a:cs typeface="Times New Roman"/>
                <a:sym typeface="Times New Roman"/>
              </a:rPr>
              <a:t>team is brand new this year with a total of 5 members. All 5 of us are pursuing careers in the STEM field so we felt that the BioBuilders provided us with research experience that we can use later in our life. It was an incredible opportunity to talk with professionals that perform Bio Research and tap their brains for suggestions and new ideas. </a:t>
            </a:r>
            <a:endParaRPr i="0" sz="3072" u="none" cap="none" strike="noStrike">
              <a:solidFill>
                <a:schemeClr val="dk1"/>
              </a:solidFill>
              <a:latin typeface="Times New Roman"/>
              <a:ea typeface="Times New Roman"/>
              <a:cs typeface="Times New Roman"/>
              <a:sym typeface="Times New Roman"/>
            </a:endParaRPr>
          </a:p>
          <a:p>
            <a:pPr indent="12191" lvl="0" marL="292608" marR="0" rtl="0" algn="l">
              <a:lnSpc>
                <a:spcPct val="100000"/>
              </a:lnSpc>
              <a:spcBef>
                <a:spcPts val="0"/>
              </a:spcBef>
              <a:spcAft>
                <a:spcPts val="0"/>
              </a:spcAft>
              <a:buClr>
                <a:schemeClr val="dk1"/>
              </a:buClr>
              <a:buSzPts val="4800"/>
              <a:buFont typeface="Calibri"/>
              <a:buNone/>
            </a:pPr>
            <a:r>
              <a:t/>
            </a:r>
            <a:endParaRPr i="0" sz="3072"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rPr b="1" lang="en" sz="3200">
                <a:latin typeface="Times New Roman"/>
                <a:ea typeface="Times New Roman"/>
                <a:cs typeface="Times New Roman"/>
                <a:sym typeface="Times New Roman"/>
              </a:rPr>
              <a:t>Our N</a:t>
            </a:r>
            <a:r>
              <a:rPr b="1" i="0" lang="en" sz="3200" u="none" cap="none" strike="noStrike">
                <a:solidFill>
                  <a:srgbClr val="000000"/>
                </a:solidFill>
                <a:latin typeface="Times New Roman"/>
                <a:ea typeface="Times New Roman"/>
                <a:cs typeface="Times New Roman"/>
                <a:sym typeface="Times New Roman"/>
              </a:rPr>
              <a:t>ext </a:t>
            </a:r>
            <a:r>
              <a:rPr b="1" lang="en" sz="3200">
                <a:latin typeface="Times New Roman"/>
                <a:ea typeface="Times New Roman"/>
                <a:cs typeface="Times New Roman"/>
                <a:sym typeface="Times New Roman"/>
              </a:rPr>
              <a:t>S</a:t>
            </a:r>
            <a:r>
              <a:rPr b="1" i="0" lang="en" sz="3200" u="none" cap="none" strike="noStrike">
                <a:solidFill>
                  <a:srgbClr val="000000"/>
                </a:solidFill>
                <a:latin typeface="Times New Roman"/>
                <a:ea typeface="Times New Roman"/>
                <a:cs typeface="Times New Roman"/>
                <a:sym typeface="Times New Roman"/>
              </a:rPr>
              <a:t>teps/Future Research:</a:t>
            </a:r>
            <a:endParaRPr b="1" i="0" sz="3200" u="none" cap="none" strike="noStrike">
              <a:solidFill>
                <a:srgbClr val="000000"/>
              </a:solidFill>
              <a:latin typeface="Times New Roman"/>
              <a:ea typeface="Times New Roman"/>
              <a:cs typeface="Times New Roman"/>
              <a:sym typeface="Times New Roman"/>
            </a:endParaRPr>
          </a:p>
          <a:p>
            <a:pPr indent="-423672" lvl="0" marL="457200" rtl="0" algn="l">
              <a:spcBef>
                <a:spcPts val="0"/>
              </a:spcBef>
              <a:spcAft>
                <a:spcPts val="0"/>
              </a:spcAft>
              <a:buClr>
                <a:schemeClr val="dk1"/>
              </a:buClr>
              <a:buSzPts val="3072"/>
              <a:buFont typeface="Times New Roman"/>
              <a:buChar char="●"/>
            </a:pPr>
            <a:r>
              <a:rPr lang="en" sz="3072">
                <a:solidFill>
                  <a:schemeClr val="dk1"/>
                </a:solidFill>
                <a:latin typeface="Times New Roman"/>
                <a:ea typeface="Times New Roman"/>
                <a:cs typeface="Times New Roman"/>
                <a:sym typeface="Times New Roman"/>
              </a:rPr>
              <a:t>Genetically modify yeast to be able to survive in a higher concentration of caffeine so that further fermentation can occur. </a:t>
            </a:r>
            <a:endParaRPr sz="3072">
              <a:solidFill>
                <a:schemeClr val="dk1"/>
              </a:solidFill>
              <a:latin typeface="Times New Roman"/>
              <a:ea typeface="Times New Roman"/>
              <a:cs typeface="Times New Roman"/>
              <a:sym typeface="Times New Roman"/>
            </a:endParaRPr>
          </a:p>
          <a:p>
            <a:pPr indent="-423672" lvl="0" marL="457200" rtl="0" algn="l">
              <a:spcBef>
                <a:spcPts val="0"/>
              </a:spcBef>
              <a:spcAft>
                <a:spcPts val="0"/>
              </a:spcAft>
              <a:buClr>
                <a:schemeClr val="dk1"/>
              </a:buClr>
              <a:buSzPts val="3072"/>
              <a:buFont typeface="Times New Roman"/>
              <a:buChar char="●"/>
            </a:pPr>
            <a:r>
              <a:rPr lang="en" sz="3072">
                <a:solidFill>
                  <a:schemeClr val="dk1"/>
                </a:solidFill>
                <a:latin typeface="Times New Roman"/>
                <a:ea typeface="Times New Roman"/>
                <a:cs typeface="Times New Roman"/>
                <a:sym typeface="Times New Roman"/>
              </a:rPr>
              <a:t>Discover ways to remove catechins after fermentation to harvest pure caffeine compounds.</a:t>
            </a:r>
            <a:endParaRPr sz="3072">
              <a:solidFill>
                <a:schemeClr val="dk1"/>
              </a:solidFill>
              <a:latin typeface="Times New Roman"/>
              <a:ea typeface="Times New Roman"/>
              <a:cs typeface="Times New Roman"/>
              <a:sym typeface="Times New Roman"/>
            </a:endParaRPr>
          </a:p>
          <a:p>
            <a:pPr indent="-423672" lvl="0" marL="457200" rtl="0" algn="l">
              <a:spcBef>
                <a:spcPts val="0"/>
              </a:spcBef>
              <a:spcAft>
                <a:spcPts val="0"/>
              </a:spcAft>
              <a:buClr>
                <a:schemeClr val="dk1"/>
              </a:buClr>
              <a:buSzPts val="3072"/>
              <a:buFont typeface="Times New Roman"/>
              <a:buChar char="●"/>
            </a:pPr>
            <a:r>
              <a:rPr lang="en" sz="3072">
                <a:solidFill>
                  <a:schemeClr val="dk1"/>
                </a:solidFill>
                <a:latin typeface="Times New Roman"/>
                <a:ea typeface="Times New Roman"/>
                <a:cs typeface="Times New Roman"/>
                <a:sym typeface="Times New Roman"/>
              </a:rPr>
              <a:t>Practice real world application of catechins in fermented coffee.</a:t>
            </a:r>
            <a:endParaRPr sz="3072">
              <a:solidFill>
                <a:schemeClr val="dk1"/>
              </a:solidFill>
              <a:latin typeface="Times New Roman"/>
              <a:ea typeface="Times New Roman"/>
              <a:cs typeface="Times New Roman"/>
              <a:sym typeface="Times New Roman"/>
            </a:endParaRPr>
          </a:p>
        </p:txBody>
      </p:sp>
      <p:sp>
        <p:nvSpPr>
          <p:cNvPr id="61" name="Google Shape;61;p13"/>
          <p:cNvSpPr txBox="1"/>
          <p:nvPr/>
        </p:nvSpPr>
        <p:spPr>
          <a:xfrm>
            <a:off x="23539467" y="13687119"/>
            <a:ext cx="8004840" cy="3954804"/>
          </a:xfrm>
          <a:prstGeom prst="rect">
            <a:avLst/>
          </a:prstGeom>
          <a:noFill/>
          <a:ln cap="flat" cmpd="sng" w="9525">
            <a:solidFill>
              <a:schemeClr val="dk1"/>
            </a:solidFill>
            <a:prstDash val="solid"/>
            <a:round/>
            <a:headEnd len="sm" w="sm" type="none"/>
            <a:tailEnd len="sm" w="sm" type="none"/>
          </a:ln>
        </p:spPr>
        <p:txBody>
          <a:bodyPr anchorCtr="0" anchor="t" bIns="58500" lIns="58500" spcFirstLastPara="1" rIns="58500" wrap="square" tIns="58500">
            <a:noAutofit/>
          </a:bodyPr>
          <a:lstStyle/>
          <a:p>
            <a:pPr indent="0" lvl="0" marL="0" marR="0" rtl="0" algn="ctr">
              <a:lnSpc>
                <a:spcPct val="100000"/>
              </a:lnSpc>
              <a:spcBef>
                <a:spcPts val="0"/>
              </a:spcBef>
              <a:spcAft>
                <a:spcPts val="0"/>
              </a:spcAft>
              <a:buNone/>
            </a:pPr>
            <a:r>
              <a:rPr b="1" i="0" lang="en" sz="3200" u="none" cap="none" strike="noStrike">
                <a:solidFill>
                  <a:srgbClr val="000000"/>
                </a:solidFill>
                <a:latin typeface="Times New Roman"/>
                <a:ea typeface="Times New Roman"/>
                <a:cs typeface="Times New Roman"/>
                <a:sym typeface="Times New Roman"/>
              </a:rPr>
              <a:t>References and acknowledgements</a:t>
            </a:r>
            <a:endParaRPr sz="1200">
              <a:solidFill>
                <a:srgbClr val="333333"/>
              </a:solidFill>
              <a:highlight>
                <a:srgbClr val="FFFFFF"/>
              </a:highlight>
              <a:latin typeface="Times New Roman"/>
              <a:ea typeface="Times New Roman"/>
              <a:cs typeface="Times New Roman"/>
              <a:sym typeface="Times New Roman"/>
            </a:endParaRPr>
          </a:p>
          <a:p>
            <a:pPr indent="-412750" lvl="0" marL="457200" rtl="0" algn="l">
              <a:lnSpc>
                <a:spcPct val="100000"/>
              </a:lnSpc>
              <a:spcBef>
                <a:spcPts val="0"/>
              </a:spcBef>
              <a:spcAft>
                <a:spcPts val="0"/>
              </a:spcAft>
              <a:buClr>
                <a:schemeClr val="dk1"/>
              </a:buClr>
              <a:buSzPts val="2900"/>
              <a:buFont typeface="Times New Roman"/>
              <a:buChar char="●"/>
            </a:pPr>
            <a:r>
              <a:rPr lang="en" sz="1300">
                <a:solidFill>
                  <a:srgbClr val="333333"/>
                </a:solidFill>
                <a:highlight>
                  <a:srgbClr val="FFFFFF"/>
                </a:highlight>
                <a:latin typeface="Times New Roman"/>
                <a:ea typeface="Times New Roman"/>
                <a:cs typeface="Times New Roman"/>
                <a:sym typeface="Times New Roman"/>
              </a:rPr>
              <a:t>Huo, Q., Hao, J., &amp; Shi, R. (2013). Determination of Catechin by High Performance Liquid Chromatography and Ultraviolet Spectrophotometer. </a:t>
            </a:r>
            <a:r>
              <a:rPr i="1" lang="en" sz="1300">
                <a:solidFill>
                  <a:srgbClr val="333333"/>
                </a:solidFill>
                <a:highlight>
                  <a:srgbClr val="FFFFFF"/>
                </a:highlight>
                <a:latin typeface="Times New Roman"/>
                <a:ea typeface="Times New Roman"/>
                <a:cs typeface="Times New Roman"/>
                <a:sym typeface="Times New Roman"/>
              </a:rPr>
              <a:t>Asian Journal of Chemistry</a:t>
            </a:r>
            <a:r>
              <a:rPr lang="en" sz="1300">
                <a:solidFill>
                  <a:srgbClr val="333333"/>
                </a:solidFill>
                <a:highlight>
                  <a:srgbClr val="FFFFFF"/>
                </a:highlight>
                <a:latin typeface="Times New Roman"/>
                <a:ea typeface="Times New Roman"/>
                <a:cs typeface="Times New Roman"/>
                <a:sym typeface="Times New Roman"/>
              </a:rPr>
              <a:t>, </a:t>
            </a:r>
            <a:r>
              <a:rPr i="1" lang="en" sz="1300">
                <a:solidFill>
                  <a:srgbClr val="333333"/>
                </a:solidFill>
                <a:highlight>
                  <a:srgbClr val="FFFFFF"/>
                </a:highlight>
                <a:latin typeface="Times New Roman"/>
                <a:ea typeface="Times New Roman"/>
                <a:cs typeface="Times New Roman"/>
                <a:sym typeface="Times New Roman"/>
              </a:rPr>
              <a:t>25</a:t>
            </a:r>
            <a:r>
              <a:rPr lang="en" sz="1300">
                <a:solidFill>
                  <a:srgbClr val="333333"/>
                </a:solidFill>
                <a:highlight>
                  <a:srgbClr val="FFFFFF"/>
                </a:highlight>
                <a:latin typeface="Times New Roman"/>
                <a:ea typeface="Times New Roman"/>
                <a:cs typeface="Times New Roman"/>
                <a:sym typeface="Times New Roman"/>
              </a:rPr>
              <a:t>(16), 8940–8942. https://doi.org/10.14233/ajchem.2013.14923</a:t>
            </a:r>
            <a:endParaRPr sz="1300">
              <a:solidFill>
                <a:srgbClr val="333333"/>
              </a:solidFill>
              <a:highlight>
                <a:srgbClr val="FFFFFF"/>
              </a:highlight>
              <a:latin typeface="Times New Roman"/>
              <a:ea typeface="Times New Roman"/>
              <a:cs typeface="Times New Roman"/>
              <a:sym typeface="Times New Roman"/>
            </a:endParaRPr>
          </a:p>
          <a:p>
            <a:pPr indent="-412750" lvl="0" marL="457200" rtl="0" algn="l">
              <a:lnSpc>
                <a:spcPct val="100000"/>
              </a:lnSpc>
              <a:spcBef>
                <a:spcPts val="0"/>
              </a:spcBef>
              <a:spcAft>
                <a:spcPts val="0"/>
              </a:spcAft>
              <a:buClr>
                <a:schemeClr val="dk1"/>
              </a:buClr>
              <a:buSzPts val="2900"/>
              <a:buFont typeface="Times New Roman"/>
              <a:buChar char="●"/>
            </a:pPr>
            <a:r>
              <a:rPr lang="en" sz="1300">
                <a:solidFill>
                  <a:srgbClr val="333333"/>
                </a:solidFill>
                <a:highlight>
                  <a:srgbClr val="FFFFFF"/>
                </a:highlight>
                <a:latin typeface="Times New Roman"/>
                <a:ea typeface="Times New Roman"/>
                <a:cs typeface="Times New Roman"/>
                <a:sym typeface="Times New Roman"/>
              </a:rPr>
              <a:t>Jin, L., Bhuiya, M. W., Li, M., Liu, X., Han, J., Deng, W., Wang, M., Yu, O., &amp; Zhang, Z. (2014). Metabolic Engineering of Saccharomyces cerevisiae for Caffeine and Theobromine Production. </a:t>
            </a:r>
            <a:r>
              <a:rPr i="1" lang="en" sz="1300">
                <a:solidFill>
                  <a:srgbClr val="333333"/>
                </a:solidFill>
                <a:highlight>
                  <a:srgbClr val="FFFFFF"/>
                </a:highlight>
                <a:latin typeface="Times New Roman"/>
                <a:ea typeface="Times New Roman"/>
                <a:cs typeface="Times New Roman"/>
                <a:sym typeface="Times New Roman"/>
              </a:rPr>
              <a:t>PLoS ONE</a:t>
            </a:r>
            <a:r>
              <a:rPr lang="en" sz="1300">
                <a:solidFill>
                  <a:srgbClr val="333333"/>
                </a:solidFill>
                <a:highlight>
                  <a:srgbClr val="FFFFFF"/>
                </a:highlight>
                <a:latin typeface="Times New Roman"/>
                <a:ea typeface="Times New Roman"/>
                <a:cs typeface="Times New Roman"/>
                <a:sym typeface="Times New Roman"/>
              </a:rPr>
              <a:t>, </a:t>
            </a:r>
            <a:r>
              <a:rPr i="1" lang="en" sz="1300">
                <a:solidFill>
                  <a:srgbClr val="333333"/>
                </a:solidFill>
                <a:highlight>
                  <a:srgbClr val="FFFFFF"/>
                </a:highlight>
                <a:latin typeface="Times New Roman"/>
                <a:ea typeface="Times New Roman"/>
                <a:cs typeface="Times New Roman"/>
                <a:sym typeface="Times New Roman"/>
              </a:rPr>
              <a:t>9</a:t>
            </a:r>
            <a:r>
              <a:rPr lang="en" sz="1300">
                <a:solidFill>
                  <a:srgbClr val="333333"/>
                </a:solidFill>
                <a:highlight>
                  <a:srgbClr val="FFFFFF"/>
                </a:highlight>
                <a:latin typeface="Times New Roman"/>
                <a:ea typeface="Times New Roman"/>
                <a:cs typeface="Times New Roman"/>
                <a:sym typeface="Times New Roman"/>
              </a:rPr>
              <a:t>(8), e105368. https://doi.org/10.1371/journal.pone.0105368</a:t>
            </a:r>
            <a:endParaRPr sz="1300">
              <a:solidFill>
                <a:srgbClr val="333333"/>
              </a:solidFill>
              <a:highlight>
                <a:srgbClr val="FFFFFF"/>
              </a:highlight>
              <a:latin typeface="Times New Roman"/>
              <a:ea typeface="Times New Roman"/>
              <a:cs typeface="Times New Roman"/>
              <a:sym typeface="Times New Roman"/>
            </a:endParaRPr>
          </a:p>
          <a:p>
            <a:pPr indent="-412750" lvl="0" marL="457200" rtl="0" algn="l">
              <a:lnSpc>
                <a:spcPct val="100000"/>
              </a:lnSpc>
              <a:spcBef>
                <a:spcPts val="0"/>
              </a:spcBef>
              <a:spcAft>
                <a:spcPts val="0"/>
              </a:spcAft>
              <a:buClr>
                <a:schemeClr val="dk1"/>
              </a:buClr>
              <a:buSzPts val="2900"/>
              <a:buFont typeface="Times New Roman"/>
              <a:buChar char="●"/>
            </a:pPr>
            <a:r>
              <a:rPr lang="en" sz="1300">
                <a:solidFill>
                  <a:srgbClr val="333333"/>
                </a:solidFill>
                <a:highlight>
                  <a:srgbClr val="FFFFFF"/>
                </a:highlight>
                <a:latin typeface="Times New Roman"/>
                <a:ea typeface="Times New Roman"/>
                <a:cs typeface="Times New Roman"/>
                <a:sym typeface="Times New Roman"/>
              </a:rPr>
              <a:t>Musial, C., Kuban-Jankowska, A., &amp; Gorska-Ponikowska, M. (2020). Beneficial Properties of Green Tea Catechins. </a:t>
            </a:r>
            <a:r>
              <a:rPr i="1" lang="en" sz="1300">
                <a:solidFill>
                  <a:srgbClr val="333333"/>
                </a:solidFill>
                <a:highlight>
                  <a:srgbClr val="FFFFFF"/>
                </a:highlight>
                <a:latin typeface="Times New Roman"/>
                <a:ea typeface="Times New Roman"/>
                <a:cs typeface="Times New Roman"/>
                <a:sym typeface="Times New Roman"/>
              </a:rPr>
              <a:t>International Journal of Molecular Sciences</a:t>
            </a:r>
            <a:r>
              <a:rPr lang="en" sz="1300">
                <a:solidFill>
                  <a:srgbClr val="333333"/>
                </a:solidFill>
                <a:highlight>
                  <a:srgbClr val="FFFFFF"/>
                </a:highlight>
                <a:latin typeface="Times New Roman"/>
                <a:ea typeface="Times New Roman"/>
                <a:cs typeface="Times New Roman"/>
                <a:sym typeface="Times New Roman"/>
              </a:rPr>
              <a:t>, </a:t>
            </a:r>
            <a:r>
              <a:rPr i="1" lang="en" sz="1300">
                <a:solidFill>
                  <a:srgbClr val="333333"/>
                </a:solidFill>
                <a:highlight>
                  <a:srgbClr val="FFFFFF"/>
                </a:highlight>
                <a:latin typeface="Times New Roman"/>
                <a:ea typeface="Times New Roman"/>
                <a:cs typeface="Times New Roman"/>
                <a:sym typeface="Times New Roman"/>
              </a:rPr>
              <a:t>21</a:t>
            </a:r>
            <a:r>
              <a:rPr lang="en" sz="1300">
                <a:solidFill>
                  <a:srgbClr val="333333"/>
                </a:solidFill>
                <a:highlight>
                  <a:srgbClr val="FFFFFF"/>
                </a:highlight>
                <a:latin typeface="Times New Roman"/>
                <a:ea typeface="Times New Roman"/>
                <a:cs typeface="Times New Roman"/>
                <a:sym typeface="Times New Roman"/>
              </a:rPr>
              <a:t>(5), 1744. https://doi.org/10.3390/ijms21051744</a:t>
            </a:r>
            <a:endParaRPr i="0" sz="2204" u="none" cap="none" strike="noStrike">
              <a:solidFill>
                <a:schemeClr val="dk1"/>
              </a:solidFill>
              <a:latin typeface="Times New Roman"/>
              <a:ea typeface="Times New Roman"/>
              <a:cs typeface="Times New Roman"/>
              <a:sym typeface="Times New Roman"/>
            </a:endParaRPr>
          </a:p>
          <a:p>
            <a:pPr indent="0" lvl="0" marL="292608" marR="0" rtl="0" algn="l">
              <a:lnSpc>
                <a:spcPct val="100000"/>
              </a:lnSpc>
              <a:spcBef>
                <a:spcPts val="0"/>
              </a:spcBef>
              <a:spcAft>
                <a:spcPts val="0"/>
              </a:spcAft>
              <a:buNone/>
            </a:pPr>
            <a:r>
              <a:rPr i="0" lang="en" sz="1300" u="none" cap="none" strike="noStrike">
                <a:solidFill>
                  <a:schemeClr val="dk1"/>
                </a:solidFill>
                <a:latin typeface="Times New Roman"/>
                <a:ea typeface="Times New Roman"/>
                <a:cs typeface="Times New Roman"/>
                <a:sym typeface="Times New Roman"/>
              </a:rPr>
              <a:t>We’d like to thank…</a:t>
            </a:r>
            <a:endParaRPr i="0" sz="1300" u="none" cap="none" strike="noStrike">
              <a:solidFill>
                <a:schemeClr val="dk1"/>
              </a:solidFill>
              <a:latin typeface="Times New Roman"/>
              <a:ea typeface="Times New Roman"/>
              <a:cs typeface="Times New Roman"/>
              <a:sym typeface="Times New Roman"/>
            </a:endParaRPr>
          </a:p>
          <a:p>
            <a:pPr indent="0" lvl="0" marL="292608" marR="0" rtl="0" algn="l">
              <a:lnSpc>
                <a:spcPct val="100000"/>
              </a:lnSpc>
              <a:spcBef>
                <a:spcPts val="0"/>
              </a:spcBef>
              <a:spcAft>
                <a:spcPts val="0"/>
              </a:spcAft>
              <a:buNone/>
            </a:pPr>
            <a:r>
              <a:rPr lang="en" sz="1300">
                <a:solidFill>
                  <a:schemeClr val="dk1"/>
                </a:solidFill>
                <a:latin typeface="Times New Roman"/>
                <a:ea typeface="Times New Roman"/>
                <a:cs typeface="Times New Roman"/>
                <a:sym typeface="Times New Roman"/>
              </a:rPr>
              <a:t>-Mr. Kirkpatrick and Mr. Jordenson for </a:t>
            </a:r>
            <a:r>
              <a:rPr lang="en" sz="1300">
                <a:solidFill>
                  <a:schemeClr val="dk1"/>
                </a:solidFill>
                <a:latin typeface="Times New Roman"/>
                <a:ea typeface="Times New Roman"/>
                <a:cs typeface="Times New Roman"/>
                <a:sym typeface="Times New Roman"/>
              </a:rPr>
              <a:t>their</a:t>
            </a:r>
            <a:r>
              <a:rPr lang="en" sz="1300">
                <a:solidFill>
                  <a:schemeClr val="dk1"/>
                </a:solidFill>
                <a:latin typeface="Times New Roman"/>
                <a:ea typeface="Times New Roman"/>
                <a:cs typeface="Times New Roman"/>
                <a:sym typeface="Times New Roman"/>
              </a:rPr>
              <a:t> continuous support </a:t>
            </a:r>
            <a:endParaRPr sz="1300">
              <a:solidFill>
                <a:schemeClr val="dk1"/>
              </a:solidFill>
              <a:latin typeface="Times New Roman"/>
              <a:ea typeface="Times New Roman"/>
              <a:cs typeface="Times New Roman"/>
              <a:sym typeface="Times New Roman"/>
            </a:endParaRPr>
          </a:p>
          <a:p>
            <a:pPr indent="0" lvl="0" marL="292608" marR="0" rtl="0" algn="l">
              <a:lnSpc>
                <a:spcPct val="100000"/>
              </a:lnSpc>
              <a:spcBef>
                <a:spcPts val="0"/>
              </a:spcBef>
              <a:spcAft>
                <a:spcPts val="0"/>
              </a:spcAft>
              <a:buNone/>
            </a:pPr>
            <a:r>
              <a:rPr lang="en" sz="1300">
                <a:solidFill>
                  <a:schemeClr val="dk1"/>
                </a:solidFill>
                <a:latin typeface="Times New Roman"/>
                <a:ea typeface="Times New Roman"/>
                <a:cs typeface="Times New Roman"/>
                <a:sym typeface="Times New Roman"/>
              </a:rPr>
              <a:t>-The BioBuilders Program</a:t>
            </a:r>
            <a:endParaRPr sz="1300">
              <a:solidFill>
                <a:schemeClr val="dk1"/>
              </a:solidFill>
              <a:latin typeface="Times New Roman"/>
              <a:ea typeface="Times New Roman"/>
              <a:cs typeface="Times New Roman"/>
              <a:sym typeface="Times New Roman"/>
            </a:endParaRPr>
          </a:p>
          <a:p>
            <a:pPr indent="0" lvl="0" marL="292608" marR="0" rtl="0" algn="l">
              <a:lnSpc>
                <a:spcPct val="100000"/>
              </a:lnSpc>
              <a:spcBef>
                <a:spcPts val="0"/>
              </a:spcBef>
              <a:spcAft>
                <a:spcPts val="0"/>
              </a:spcAft>
              <a:buNone/>
            </a:pPr>
            <a:r>
              <a:rPr lang="en" sz="1300">
                <a:solidFill>
                  <a:schemeClr val="dk1"/>
                </a:solidFill>
                <a:latin typeface="Times New Roman"/>
                <a:ea typeface="Times New Roman"/>
                <a:cs typeface="Times New Roman"/>
                <a:sym typeface="Times New Roman"/>
              </a:rPr>
              <a:t>-The organizations that are doing the research and publish their results to the public </a:t>
            </a:r>
            <a:endParaRPr sz="1300">
              <a:solidFill>
                <a:schemeClr val="dk1"/>
              </a:solidFill>
              <a:latin typeface="Times New Roman"/>
              <a:ea typeface="Times New Roman"/>
              <a:cs typeface="Times New Roman"/>
              <a:sym typeface="Times New Roman"/>
            </a:endParaRPr>
          </a:p>
        </p:txBody>
      </p:sp>
      <p:pic>
        <p:nvPicPr>
          <p:cNvPr id="62" name="Google Shape;62;p13"/>
          <p:cNvPicPr preferRelativeResize="0"/>
          <p:nvPr/>
        </p:nvPicPr>
        <p:blipFill rotWithShape="1">
          <a:blip r:embed="rId5">
            <a:alphaModFix/>
          </a:blip>
          <a:srcRect b="0" l="0" r="0" t="0"/>
          <a:stretch/>
        </p:blipFill>
        <p:spPr>
          <a:xfrm>
            <a:off x="31544307" y="18951197"/>
            <a:ext cx="4874304" cy="911565"/>
          </a:xfrm>
          <a:prstGeom prst="rect">
            <a:avLst/>
          </a:prstGeom>
          <a:noFill/>
          <a:ln>
            <a:noFill/>
          </a:ln>
        </p:spPr>
      </p:pic>
      <p:pic>
        <p:nvPicPr>
          <p:cNvPr id="63" name="Google Shape;63;p13"/>
          <p:cNvPicPr preferRelativeResize="0"/>
          <p:nvPr/>
        </p:nvPicPr>
        <p:blipFill rotWithShape="1">
          <a:blip r:embed="rId6">
            <a:alphaModFix/>
          </a:blip>
          <a:srcRect b="0" l="0" r="0" t="0"/>
          <a:stretch/>
        </p:blipFill>
        <p:spPr>
          <a:xfrm>
            <a:off x="218510" y="540430"/>
            <a:ext cx="5916825" cy="2045466"/>
          </a:xfrm>
          <a:prstGeom prst="rect">
            <a:avLst/>
          </a:prstGeom>
          <a:noFill/>
          <a:ln>
            <a:noFill/>
          </a:ln>
        </p:spPr>
      </p:pic>
      <p:pic>
        <p:nvPicPr>
          <p:cNvPr id="64" name="Google Shape;64;p13"/>
          <p:cNvPicPr preferRelativeResize="0"/>
          <p:nvPr/>
        </p:nvPicPr>
        <p:blipFill rotWithShape="1">
          <a:blip r:embed="rId7">
            <a:alphaModFix/>
          </a:blip>
          <a:srcRect b="0" l="0" r="0" t="0"/>
          <a:stretch/>
        </p:blipFill>
        <p:spPr>
          <a:xfrm>
            <a:off x="20254915" y="18464719"/>
            <a:ext cx="2774396" cy="1671323"/>
          </a:xfrm>
          <a:prstGeom prst="rect">
            <a:avLst/>
          </a:prstGeom>
          <a:noFill/>
          <a:ln>
            <a:noFill/>
          </a:ln>
        </p:spPr>
      </p:pic>
      <p:pic>
        <p:nvPicPr>
          <p:cNvPr id="65" name="Google Shape;65;p13"/>
          <p:cNvPicPr preferRelativeResize="0"/>
          <p:nvPr/>
        </p:nvPicPr>
        <p:blipFill rotWithShape="1">
          <a:blip r:embed="rId8">
            <a:alphaModFix/>
          </a:blip>
          <a:srcRect b="0" l="0" r="0" t="0"/>
          <a:stretch/>
        </p:blipFill>
        <p:spPr>
          <a:xfrm>
            <a:off x="13796120" y="18712361"/>
            <a:ext cx="3990820" cy="1176037"/>
          </a:xfrm>
          <a:prstGeom prst="rect">
            <a:avLst/>
          </a:prstGeom>
          <a:noFill/>
          <a:ln>
            <a:noFill/>
          </a:ln>
        </p:spPr>
      </p:pic>
      <p:pic>
        <p:nvPicPr>
          <p:cNvPr id="66" name="Google Shape;66;p13"/>
          <p:cNvPicPr preferRelativeResize="0"/>
          <p:nvPr/>
        </p:nvPicPr>
        <p:blipFill rotWithShape="1">
          <a:blip r:embed="rId9">
            <a:alphaModFix/>
          </a:blip>
          <a:srcRect b="0" l="0" r="0" t="0"/>
          <a:stretch/>
        </p:blipFill>
        <p:spPr>
          <a:xfrm>
            <a:off x="25721022" y="18351870"/>
            <a:ext cx="3641729" cy="1451413"/>
          </a:xfrm>
          <a:prstGeom prst="rect">
            <a:avLst/>
          </a:prstGeom>
          <a:noFill/>
          <a:ln>
            <a:noFill/>
          </a:ln>
        </p:spPr>
      </p:pic>
      <p:pic>
        <p:nvPicPr>
          <p:cNvPr id="67" name="Google Shape;67;p13"/>
          <p:cNvPicPr preferRelativeResize="0"/>
          <p:nvPr/>
        </p:nvPicPr>
        <p:blipFill>
          <a:blip r:embed="rId10">
            <a:alphaModFix/>
          </a:blip>
          <a:stretch>
            <a:fillRect/>
          </a:stretch>
        </p:blipFill>
        <p:spPr>
          <a:xfrm>
            <a:off x="14729275" y="12883850"/>
            <a:ext cx="8004826" cy="482234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