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8" roundtripDataSignature="AMtx7mieTfi+j94oDPfre7X8dN9vQYhm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dc9278284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bdc9278284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3.png"/><Relationship Id="rId13" Type="http://schemas.openxmlformats.org/officeDocument/2006/relationships/image" Target="../media/image4.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23.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19.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4.png"/><Relationship Id="rId13" Type="http://schemas.openxmlformats.org/officeDocument/2006/relationships/image" Target="../media/image18.pn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image" Target="../media/image14.png"/><Relationship Id="rId9" Type="http://schemas.openxmlformats.org/officeDocument/2006/relationships/image" Target="../media/image8.png"/><Relationship Id="rId1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2.png"/><Relationship Id="rId7" Type="http://schemas.openxmlformats.org/officeDocument/2006/relationships/image" Target="../media/image3.png"/><Relationship Id="rId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DD"/>
        </a:solidFill>
      </p:bgPr>
    </p:bg>
    <p:spTree>
      <p:nvGrpSpPr>
        <p:cNvPr id="53" name="Shape 53"/>
        <p:cNvGrpSpPr/>
        <p:nvPr/>
      </p:nvGrpSpPr>
      <p:grpSpPr>
        <a:xfrm>
          <a:off x="0" y="0"/>
          <a:ext cx="0" cy="0"/>
          <a:chOff x="0" y="0"/>
          <a:chExt cx="0" cy="0"/>
        </a:xfrm>
      </p:grpSpPr>
      <p:sp>
        <p:nvSpPr>
          <p:cNvPr id="54" name="Google Shape;54;g2bdc9278284_2_0"/>
          <p:cNvSpPr txBox="1"/>
          <p:nvPr/>
        </p:nvSpPr>
        <p:spPr>
          <a:xfrm>
            <a:off x="20421600" y="3064425"/>
            <a:ext cx="15735300" cy="15677400"/>
          </a:xfrm>
          <a:prstGeom prst="rect">
            <a:avLst/>
          </a:prstGeom>
          <a:noFill/>
          <a:ln cap="flat" cmpd="sng" w="76200">
            <a:solidFill>
              <a:srgbClr val="59A644"/>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5000"/>
              <a:buFont typeface="Arial"/>
              <a:buNone/>
            </a:pPr>
            <a:r>
              <a:rPr b="1" i="0" lang="en" sz="7000" u="none" cap="none" strike="noStrike">
                <a:solidFill>
                  <a:srgbClr val="59A644"/>
                </a:solidFill>
                <a:latin typeface="Cambria"/>
                <a:ea typeface="Cambria"/>
                <a:cs typeface="Cambria"/>
                <a:sym typeface="Cambria"/>
              </a:rPr>
              <a:t>Design</a:t>
            </a:r>
            <a:endParaRPr b="0" i="0" sz="7000" u="none" cap="none" strike="noStrike">
              <a:solidFill>
                <a:srgbClr val="59A644"/>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7000"/>
              <a:buFont typeface="Arial"/>
              <a:buNone/>
            </a:pPr>
            <a:r>
              <a:t/>
            </a:r>
            <a:endParaRPr b="1" i="0" sz="7000" u="none" cap="none" strike="noStrike">
              <a:solidFill>
                <a:srgbClr val="9BBB59"/>
              </a:solidFill>
              <a:latin typeface="Cambria"/>
              <a:ea typeface="Cambria"/>
              <a:cs typeface="Cambria"/>
              <a:sym typeface="Cambria"/>
            </a:endParaRPr>
          </a:p>
        </p:txBody>
      </p:sp>
      <p:pic>
        <p:nvPicPr>
          <p:cNvPr id="55" name="Google Shape;55;g2bdc9278284_2_0"/>
          <p:cNvPicPr preferRelativeResize="0"/>
          <p:nvPr/>
        </p:nvPicPr>
        <p:blipFill rotWithShape="1">
          <a:blip r:embed="rId3">
            <a:alphaModFix/>
          </a:blip>
          <a:srcRect b="3437" l="0" r="0" t="0"/>
          <a:stretch/>
        </p:blipFill>
        <p:spPr>
          <a:xfrm>
            <a:off x="22475275" y="4558775"/>
            <a:ext cx="12016518" cy="12727812"/>
          </a:xfrm>
          <a:prstGeom prst="rect">
            <a:avLst/>
          </a:prstGeom>
          <a:noFill/>
          <a:ln>
            <a:noFill/>
          </a:ln>
        </p:spPr>
      </p:pic>
      <p:sp>
        <p:nvSpPr>
          <p:cNvPr id="56" name="Google Shape;56;g2bdc9278284_2_0"/>
          <p:cNvSpPr txBox="1"/>
          <p:nvPr/>
        </p:nvSpPr>
        <p:spPr>
          <a:xfrm>
            <a:off x="1224425" y="10341850"/>
            <a:ext cx="17907900" cy="8400000"/>
          </a:xfrm>
          <a:prstGeom prst="rect">
            <a:avLst/>
          </a:prstGeom>
          <a:noFill/>
          <a:ln cap="flat" cmpd="sng" w="76200">
            <a:solidFill>
              <a:srgbClr val="59A644"/>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5000"/>
              <a:buFont typeface="Arial"/>
              <a:buNone/>
            </a:pPr>
            <a:r>
              <a:rPr b="1" i="0" lang="en" sz="7000" u="none" cap="none" strike="noStrike">
                <a:solidFill>
                  <a:srgbClr val="59A644"/>
                </a:solidFill>
                <a:latin typeface="Cambria"/>
                <a:ea typeface="Cambria"/>
                <a:cs typeface="Cambria"/>
                <a:sym typeface="Cambria"/>
              </a:rPr>
              <a:t>Introduction/Background</a:t>
            </a:r>
            <a:endParaRPr b="0" i="0" sz="7000" u="none" cap="none" strike="noStrike">
              <a:solidFill>
                <a:srgbClr val="59A6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Arial"/>
              <a:ea typeface="Arial"/>
              <a:cs typeface="Arial"/>
              <a:sym typeface="Arial"/>
            </a:endParaRPr>
          </a:p>
        </p:txBody>
      </p:sp>
      <p:sp>
        <p:nvSpPr>
          <p:cNvPr id="57" name="Google Shape;57;g2bdc9278284_2_0"/>
          <p:cNvSpPr txBox="1"/>
          <p:nvPr/>
        </p:nvSpPr>
        <p:spPr>
          <a:xfrm>
            <a:off x="1237000" y="3064425"/>
            <a:ext cx="17907900" cy="6725400"/>
          </a:xfrm>
          <a:prstGeom prst="rect">
            <a:avLst/>
          </a:prstGeom>
          <a:noFill/>
          <a:ln cap="flat" cmpd="sng" w="76200">
            <a:solidFill>
              <a:srgbClr val="59A644"/>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5000"/>
              <a:buFont typeface="Arial"/>
              <a:buNone/>
            </a:pPr>
            <a:r>
              <a:rPr b="1" i="0" lang="en" sz="7000" u="none" cap="none" strike="noStrike">
                <a:solidFill>
                  <a:srgbClr val="59A644"/>
                </a:solidFill>
                <a:latin typeface="Cambria"/>
                <a:ea typeface="Cambria"/>
                <a:cs typeface="Cambria"/>
                <a:sym typeface="Cambria"/>
              </a:rPr>
              <a:t>Abstract</a:t>
            </a:r>
            <a:endParaRPr b="0" i="0" sz="7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50"/>
              <a:buFont typeface="Arial"/>
              <a:buNone/>
            </a:pPr>
            <a:r>
              <a:rPr b="0" i="0" lang="en" sz="3200" u="none" cap="none" strike="noStrike">
                <a:solidFill>
                  <a:srgbClr val="000000"/>
                </a:solidFill>
                <a:latin typeface="Cambria"/>
                <a:ea typeface="Cambria"/>
                <a:cs typeface="Cambria"/>
                <a:sym typeface="Cambria"/>
              </a:rPr>
              <a:t>Fusarium wilt is an infection caused by the fungus </a:t>
            </a:r>
            <a:r>
              <a:rPr b="0" i="1" lang="en" sz="3200" u="none" cap="none" strike="noStrike">
                <a:solidFill>
                  <a:srgbClr val="000000"/>
                </a:solidFill>
                <a:latin typeface="Cambria"/>
                <a:ea typeface="Cambria"/>
                <a:cs typeface="Cambria"/>
                <a:sym typeface="Cambria"/>
              </a:rPr>
              <a:t>Fusarium oxysporum</a:t>
            </a:r>
            <a:r>
              <a:rPr b="0" i="0" lang="en" sz="3200" u="none" cap="none" strike="noStrike">
                <a:solidFill>
                  <a:srgbClr val="000000"/>
                </a:solidFill>
                <a:latin typeface="Cambria"/>
                <a:ea typeface="Cambria"/>
                <a:cs typeface="Cambria"/>
                <a:sym typeface="Cambria"/>
              </a:rPr>
              <a:t> f. sp. </a:t>
            </a:r>
            <a:r>
              <a:rPr b="0" i="1" lang="en" sz="3200" u="none" cap="none" strike="noStrike">
                <a:solidFill>
                  <a:srgbClr val="000000"/>
                </a:solidFill>
                <a:latin typeface="Cambria"/>
                <a:ea typeface="Cambria"/>
                <a:cs typeface="Cambria"/>
                <a:sym typeface="Cambria"/>
              </a:rPr>
              <a:t>cubense </a:t>
            </a:r>
            <a:r>
              <a:rPr b="0" i="0" lang="en" sz="3200" u="none" cap="none" strike="noStrike">
                <a:solidFill>
                  <a:srgbClr val="000000"/>
                </a:solidFill>
                <a:latin typeface="Cambria"/>
                <a:ea typeface="Cambria"/>
                <a:cs typeface="Cambria"/>
                <a:sym typeface="Cambria"/>
              </a:rPr>
              <a:t>(FoC) that targets Cavendish banana plants. The fungus enters the plant through the roots and then blocks the plant’s ability to absorb necessary nutrients. The bananas’ inability to ward off this infection results in plant death. Further, Cavendish bananas’ vulnerability to this disease has prompted billions of dollars in economic losses to countries that rely on banana production and exportation. While previous trials have attempted to eradicate the disease, an effective solution to eliminate FoC is yet to be discovered. Our proposed solution highlights the usage of allicin, a compound found in garlic that has demonstrated effectiveness in stopping the growth and proliferation of fungal infections. Our design is an allicin expression system for </a:t>
            </a:r>
            <a:r>
              <a:rPr b="0" i="1" lang="en" sz="3200" u="none" cap="none" strike="noStrike">
                <a:solidFill>
                  <a:srgbClr val="000000"/>
                </a:solidFill>
                <a:latin typeface="Cambria"/>
                <a:ea typeface="Cambria"/>
                <a:cs typeface="Cambria"/>
                <a:sym typeface="Cambria"/>
              </a:rPr>
              <a:t>Enterobacter cloacae</a:t>
            </a:r>
            <a:r>
              <a:rPr b="0" i="0" lang="en" sz="3200" u="none" cap="none" strike="noStrike">
                <a:solidFill>
                  <a:srgbClr val="000000"/>
                </a:solidFill>
                <a:latin typeface="Cambria"/>
                <a:ea typeface="Cambria"/>
                <a:cs typeface="Cambria"/>
                <a:sym typeface="Cambria"/>
              </a:rPr>
              <a:t> that works</a:t>
            </a:r>
            <a:r>
              <a:rPr b="0" i="0" lang="en" sz="3200" u="none" cap="none" strike="noStrike">
                <a:solidFill>
                  <a:schemeClr val="dk1"/>
                </a:solidFill>
                <a:latin typeface="Cambria"/>
                <a:ea typeface="Cambria"/>
                <a:cs typeface="Cambria"/>
                <a:sym typeface="Cambria"/>
              </a:rPr>
              <a:t> by inserting the gene encoding allicin into a bacterial endophyte (</a:t>
            </a:r>
            <a:r>
              <a:rPr b="0" i="1" lang="en" sz="3200" u="none" cap="none" strike="noStrike">
                <a:solidFill>
                  <a:schemeClr val="dk1"/>
                </a:solidFill>
                <a:latin typeface="Cambria"/>
                <a:ea typeface="Cambria"/>
                <a:cs typeface="Cambria"/>
                <a:sym typeface="Cambria"/>
              </a:rPr>
              <a:t>E. cloacae</a:t>
            </a:r>
            <a:r>
              <a:rPr b="0" i="0" lang="en" sz="3200" u="none" cap="none" strike="noStrike">
                <a:solidFill>
                  <a:schemeClr val="dk1"/>
                </a:solidFill>
                <a:latin typeface="Cambria"/>
                <a:ea typeface="Cambria"/>
                <a:cs typeface="Cambria"/>
                <a:sym typeface="Cambria"/>
              </a:rPr>
              <a:t>) and implementing that endophyte into the soil. As a result, we hypothesize Cavendish banana plants can gain resistance to FoC.</a:t>
            </a:r>
            <a:endParaRPr b="0" i="0" sz="3200" u="none" cap="none" strike="noStrike">
              <a:solidFill>
                <a:schemeClr val="dk1"/>
              </a:solidFill>
              <a:latin typeface="Cambria"/>
              <a:ea typeface="Cambria"/>
              <a:cs typeface="Cambria"/>
              <a:sym typeface="Cambria"/>
            </a:endParaRPr>
          </a:p>
        </p:txBody>
      </p:sp>
      <p:sp>
        <p:nvSpPr>
          <p:cNvPr id="58" name="Google Shape;58;g2bdc9278284_2_0"/>
          <p:cNvSpPr txBox="1"/>
          <p:nvPr/>
        </p:nvSpPr>
        <p:spPr>
          <a:xfrm>
            <a:off x="3224755" y="-237333"/>
            <a:ext cx="31015500" cy="30048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9000"/>
              <a:buFont typeface="Arial"/>
              <a:buNone/>
            </a:pPr>
            <a:r>
              <a:rPr b="1" i="0" lang="en" sz="9000" u="none" cap="none" strike="noStrike">
                <a:solidFill>
                  <a:srgbClr val="59A644"/>
                </a:solidFill>
                <a:latin typeface="Cambria"/>
                <a:ea typeface="Cambria"/>
                <a:cs typeface="Cambria"/>
                <a:sym typeface="Cambria"/>
              </a:rPr>
              <a:t>Fusarium Wilt Resistance in Cavendish Bananas </a:t>
            </a:r>
            <a:endParaRPr b="0" i="0" sz="9000" u="none" cap="none" strike="noStrike">
              <a:solidFill>
                <a:srgbClr val="59A64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800"/>
              <a:buFont typeface="Arial"/>
              <a:buNone/>
            </a:pPr>
            <a:r>
              <a:rPr b="0" i="0" lang="en" sz="4000" u="none" cap="none" strike="noStrike">
                <a:solidFill>
                  <a:srgbClr val="000000"/>
                </a:solidFill>
                <a:latin typeface="Times New Roman"/>
                <a:ea typeface="Times New Roman"/>
                <a:cs typeface="Times New Roman"/>
                <a:sym typeface="Times New Roman"/>
              </a:rPr>
              <a:t>Peter McGinnes, Josh Li, Andrew Parrish, Kate McMullin, Bob Wang, Dr. Beth Pethel, Michael Sheets (Boston University)</a:t>
            </a:r>
            <a:endParaRPr b="0" i="0" sz="4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800"/>
              <a:buFont typeface="Arial"/>
              <a:buNone/>
            </a:pPr>
            <a:r>
              <a:rPr b="0" i="0" lang="en" sz="4000" u="none" cap="none" strike="noStrike">
                <a:solidFill>
                  <a:srgbClr val="000000"/>
                </a:solidFill>
                <a:latin typeface="Times New Roman"/>
                <a:ea typeface="Times New Roman"/>
                <a:cs typeface="Times New Roman"/>
                <a:sym typeface="Times New Roman"/>
              </a:rPr>
              <a:t>Western Reserve Academy, Hudson, Ohio, USA</a:t>
            </a:r>
            <a:endParaRPr b="0" i="0" sz="1600" u="none" cap="none" strike="noStrike">
              <a:solidFill>
                <a:srgbClr val="000000"/>
              </a:solidFill>
              <a:latin typeface="Arial"/>
              <a:ea typeface="Arial"/>
              <a:cs typeface="Arial"/>
              <a:sym typeface="Arial"/>
            </a:endParaRPr>
          </a:p>
        </p:txBody>
      </p:sp>
      <p:pic>
        <p:nvPicPr>
          <p:cNvPr id="59" name="Google Shape;59;g2bdc9278284_2_0"/>
          <p:cNvPicPr preferRelativeResize="0"/>
          <p:nvPr/>
        </p:nvPicPr>
        <p:blipFill rotWithShape="1">
          <a:blip r:embed="rId4">
            <a:alphaModFix/>
          </a:blip>
          <a:srcRect b="20438" l="0" r="4084" t="29491"/>
          <a:stretch/>
        </p:blipFill>
        <p:spPr>
          <a:xfrm>
            <a:off x="-247425" y="0"/>
            <a:ext cx="5838175" cy="1433951"/>
          </a:xfrm>
          <a:prstGeom prst="rect">
            <a:avLst/>
          </a:prstGeom>
          <a:noFill/>
          <a:ln>
            <a:noFill/>
          </a:ln>
        </p:spPr>
      </p:pic>
      <p:sp>
        <p:nvSpPr>
          <p:cNvPr id="60" name="Google Shape;60;g2bdc9278284_2_0"/>
          <p:cNvSpPr txBox="1"/>
          <p:nvPr/>
        </p:nvSpPr>
        <p:spPr>
          <a:xfrm>
            <a:off x="27998611" y="13637439"/>
            <a:ext cx="4032900" cy="84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200" u="none" cap="none" strike="noStrike">
                <a:solidFill>
                  <a:schemeClr val="dk1"/>
                </a:solidFill>
                <a:latin typeface="Cambria"/>
                <a:ea typeface="Cambria"/>
                <a:cs typeface="Cambria"/>
                <a:sym typeface="Cambria"/>
              </a:rPr>
              <a:t>transformation</a:t>
            </a:r>
            <a:endParaRPr b="0" i="0" sz="3200" u="none" cap="none" strike="noStrike">
              <a:solidFill>
                <a:schemeClr val="dk1"/>
              </a:solidFill>
              <a:latin typeface="Cambria"/>
              <a:ea typeface="Cambria"/>
              <a:cs typeface="Cambria"/>
              <a:sym typeface="Cambria"/>
            </a:endParaRPr>
          </a:p>
        </p:txBody>
      </p:sp>
      <p:sp>
        <p:nvSpPr>
          <p:cNvPr id="61" name="Google Shape;61;g2bdc9278284_2_0"/>
          <p:cNvSpPr txBox="1"/>
          <p:nvPr/>
        </p:nvSpPr>
        <p:spPr>
          <a:xfrm>
            <a:off x="28447396" y="8230968"/>
            <a:ext cx="4731900" cy="84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200" u="none" cap="none" strike="noStrike">
                <a:solidFill>
                  <a:schemeClr val="dk1"/>
                </a:solidFill>
                <a:latin typeface="Cambria"/>
                <a:ea typeface="Cambria"/>
                <a:cs typeface="Cambria"/>
                <a:sym typeface="Cambria"/>
              </a:rPr>
              <a:t>inserted into a plasmid</a:t>
            </a:r>
            <a:endParaRPr b="0" i="0" sz="3200" u="none" cap="none" strike="noStrike">
              <a:solidFill>
                <a:schemeClr val="dk1"/>
              </a:solidFill>
              <a:latin typeface="Cambria"/>
              <a:ea typeface="Cambria"/>
              <a:cs typeface="Cambria"/>
              <a:sym typeface="Cambria"/>
            </a:endParaRPr>
          </a:p>
        </p:txBody>
      </p:sp>
      <p:sp>
        <p:nvSpPr>
          <p:cNvPr id="62" name="Google Shape;62;g2bdc9278284_2_0"/>
          <p:cNvSpPr txBox="1"/>
          <p:nvPr/>
        </p:nvSpPr>
        <p:spPr>
          <a:xfrm>
            <a:off x="27978079" y="6173314"/>
            <a:ext cx="4731900" cy="84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200" u="none" cap="none" strike="noStrike">
                <a:solidFill>
                  <a:schemeClr val="dk1"/>
                </a:solidFill>
                <a:latin typeface="Cambria"/>
                <a:ea typeface="Cambria"/>
                <a:cs typeface="Cambria"/>
                <a:sym typeface="Cambria"/>
              </a:rPr>
              <a:t>introns removed</a:t>
            </a:r>
            <a:endParaRPr b="0" i="0" sz="3200" u="none" cap="none" strike="noStrike">
              <a:solidFill>
                <a:schemeClr val="dk1"/>
              </a:solidFill>
              <a:latin typeface="Cambria"/>
              <a:ea typeface="Cambria"/>
              <a:cs typeface="Cambria"/>
              <a:sym typeface="Cambria"/>
            </a:endParaRPr>
          </a:p>
        </p:txBody>
      </p:sp>
      <p:sp>
        <p:nvSpPr>
          <p:cNvPr id="63" name="Google Shape;63;g2bdc9278284_2_0"/>
          <p:cNvSpPr txBox="1"/>
          <p:nvPr/>
        </p:nvSpPr>
        <p:spPr>
          <a:xfrm>
            <a:off x="21058508" y="4002058"/>
            <a:ext cx="1798800" cy="82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chemeClr val="dk1"/>
                </a:solidFill>
                <a:latin typeface="Cambria"/>
                <a:ea typeface="Cambria"/>
                <a:cs typeface="Cambria"/>
                <a:sym typeface="Cambria"/>
              </a:rPr>
              <a:t>1.</a:t>
            </a:r>
            <a:endParaRPr b="1" i="0" sz="4000" u="none" cap="none" strike="noStrike">
              <a:solidFill>
                <a:schemeClr val="dk1"/>
              </a:solidFill>
              <a:latin typeface="Cambria"/>
              <a:ea typeface="Cambria"/>
              <a:cs typeface="Cambria"/>
              <a:sym typeface="Cambria"/>
            </a:endParaRPr>
          </a:p>
        </p:txBody>
      </p:sp>
      <p:sp>
        <p:nvSpPr>
          <p:cNvPr id="64" name="Google Shape;64;g2bdc9278284_2_0"/>
          <p:cNvSpPr txBox="1"/>
          <p:nvPr/>
        </p:nvSpPr>
        <p:spPr>
          <a:xfrm>
            <a:off x="21230389" y="5964379"/>
            <a:ext cx="1455000" cy="84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chemeClr val="dk1"/>
                </a:solidFill>
                <a:latin typeface="Cambria"/>
                <a:ea typeface="Cambria"/>
                <a:cs typeface="Cambria"/>
                <a:sym typeface="Cambria"/>
              </a:rPr>
              <a:t>2.</a:t>
            </a:r>
            <a:endParaRPr b="1" i="0" sz="4000" u="none" cap="none" strike="noStrike">
              <a:solidFill>
                <a:schemeClr val="dk1"/>
              </a:solidFill>
              <a:latin typeface="Cambria"/>
              <a:ea typeface="Cambria"/>
              <a:cs typeface="Cambria"/>
              <a:sym typeface="Cambria"/>
            </a:endParaRPr>
          </a:p>
        </p:txBody>
      </p:sp>
      <p:sp>
        <p:nvSpPr>
          <p:cNvPr id="65" name="Google Shape;65;g2bdc9278284_2_0"/>
          <p:cNvSpPr txBox="1"/>
          <p:nvPr/>
        </p:nvSpPr>
        <p:spPr>
          <a:xfrm>
            <a:off x="21016947" y="9080011"/>
            <a:ext cx="1881900" cy="84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chemeClr val="dk1"/>
                </a:solidFill>
                <a:latin typeface="Cambria"/>
                <a:ea typeface="Cambria"/>
                <a:cs typeface="Cambria"/>
                <a:sym typeface="Cambria"/>
              </a:rPr>
              <a:t>3.</a:t>
            </a:r>
            <a:endParaRPr b="1" i="0" sz="4000" u="none" cap="none" strike="noStrike">
              <a:solidFill>
                <a:schemeClr val="dk1"/>
              </a:solidFill>
              <a:latin typeface="Cambria"/>
              <a:ea typeface="Cambria"/>
              <a:cs typeface="Cambria"/>
              <a:sym typeface="Cambria"/>
            </a:endParaRPr>
          </a:p>
        </p:txBody>
      </p:sp>
      <p:sp>
        <p:nvSpPr>
          <p:cNvPr id="66" name="Google Shape;66;g2bdc9278284_2_0"/>
          <p:cNvSpPr txBox="1"/>
          <p:nvPr/>
        </p:nvSpPr>
        <p:spPr>
          <a:xfrm>
            <a:off x="21016947" y="13824921"/>
            <a:ext cx="1881900" cy="84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chemeClr val="dk1"/>
                </a:solidFill>
                <a:latin typeface="Cambria"/>
                <a:ea typeface="Cambria"/>
                <a:cs typeface="Cambria"/>
                <a:sym typeface="Cambria"/>
              </a:rPr>
              <a:t>4.</a:t>
            </a:r>
            <a:endParaRPr b="1" i="0" sz="4000" u="none" cap="none" strike="noStrike">
              <a:solidFill>
                <a:schemeClr val="dk1"/>
              </a:solidFill>
              <a:latin typeface="Cambria"/>
              <a:ea typeface="Cambria"/>
              <a:cs typeface="Cambria"/>
              <a:sym typeface="Cambria"/>
            </a:endParaRPr>
          </a:p>
        </p:txBody>
      </p:sp>
      <p:sp>
        <p:nvSpPr>
          <p:cNvPr id="67" name="Google Shape;67;g2bdc9278284_2_0"/>
          <p:cNvSpPr txBox="1"/>
          <p:nvPr/>
        </p:nvSpPr>
        <p:spPr>
          <a:xfrm>
            <a:off x="22029307" y="4178193"/>
            <a:ext cx="9089100" cy="50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3200" u="none" cap="none" strike="noStrike">
                <a:solidFill>
                  <a:schemeClr val="dk1"/>
                </a:solidFill>
                <a:latin typeface="Cambria"/>
                <a:ea typeface="Cambria"/>
                <a:cs typeface="Cambria"/>
                <a:sym typeface="Cambria"/>
              </a:rPr>
              <a:t>  Complete allicin gene from </a:t>
            </a:r>
            <a:r>
              <a:rPr b="0" i="1" lang="en" sz="3200" u="none" cap="none" strike="noStrike">
                <a:solidFill>
                  <a:schemeClr val="dk1"/>
                </a:solidFill>
                <a:latin typeface="Cambria"/>
                <a:ea typeface="Cambria"/>
                <a:cs typeface="Cambria"/>
                <a:sym typeface="Cambria"/>
              </a:rPr>
              <a:t>Allium</a:t>
            </a:r>
            <a:r>
              <a:rPr b="0" i="0" lang="en" sz="3200" u="none" cap="none" strike="noStrike">
                <a:solidFill>
                  <a:schemeClr val="dk1"/>
                </a:solidFill>
                <a:latin typeface="Cambria"/>
                <a:ea typeface="Cambria"/>
                <a:cs typeface="Cambria"/>
                <a:sym typeface="Cambria"/>
              </a:rPr>
              <a:t> plants</a:t>
            </a:r>
            <a:endParaRPr b="0" i="0" sz="3200" u="none" cap="none" strike="noStrike">
              <a:solidFill>
                <a:schemeClr val="dk1"/>
              </a:solidFill>
              <a:latin typeface="Cambria"/>
              <a:ea typeface="Cambria"/>
              <a:cs typeface="Cambria"/>
              <a:sym typeface="Cambria"/>
            </a:endParaRPr>
          </a:p>
        </p:txBody>
      </p:sp>
      <p:sp>
        <p:nvSpPr>
          <p:cNvPr id="68" name="Google Shape;68;g2bdc9278284_2_0"/>
          <p:cNvSpPr txBox="1"/>
          <p:nvPr/>
        </p:nvSpPr>
        <p:spPr>
          <a:xfrm>
            <a:off x="21429999" y="6020925"/>
            <a:ext cx="4731900" cy="52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3200" u="none" cap="none" strike="noStrike">
                <a:solidFill>
                  <a:schemeClr val="dk1"/>
                </a:solidFill>
                <a:latin typeface="Cambria"/>
                <a:ea typeface="Cambria"/>
                <a:cs typeface="Cambria"/>
                <a:sym typeface="Cambria"/>
              </a:rPr>
              <a:t>Synthesized DNA</a:t>
            </a:r>
            <a:endParaRPr b="0" i="0" sz="32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00"/>
              <a:buFont typeface="Arial"/>
              <a:buNone/>
            </a:pPr>
            <a:r>
              <a:rPr b="0" i="0" lang="en" sz="2500" u="none" cap="none" strike="noStrike">
                <a:solidFill>
                  <a:schemeClr val="dk1"/>
                </a:solidFill>
                <a:latin typeface="Cambria"/>
                <a:ea typeface="Cambria"/>
                <a:cs typeface="Cambria"/>
                <a:sym typeface="Cambria"/>
              </a:rPr>
              <a:t>(no introns, codons optimized)</a:t>
            </a:r>
            <a:endParaRPr b="0" i="0" sz="2500" u="none" cap="none" strike="noStrike">
              <a:solidFill>
                <a:schemeClr val="dk1"/>
              </a:solidFill>
              <a:latin typeface="Cambria"/>
              <a:ea typeface="Cambria"/>
              <a:cs typeface="Cambria"/>
              <a:sym typeface="Cambria"/>
            </a:endParaRPr>
          </a:p>
        </p:txBody>
      </p:sp>
      <p:sp>
        <p:nvSpPr>
          <p:cNvPr id="69" name="Google Shape;69;g2bdc9278284_2_0"/>
          <p:cNvSpPr txBox="1"/>
          <p:nvPr/>
        </p:nvSpPr>
        <p:spPr>
          <a:xfrm>
            <a:off x="21235695" y="9178818"/>
            <a:ext cx="3436200" cy="52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3200" u="none" cap="none" strike="noStrike">
                <a:solidFill>
                  <a:schemeClr val="dk1"/>
                </a:solidFill>
                <a:latin typeface="Cambria"/>
                <a:ea typeface="Cambria"/>
                <a:cs typeface="Cambria"/>
                <a:sym typeface="Cambria"/>
              </a:rPr>
              <a:t>Plasmid</a:t>
            </a:r>
            <a:endParaRPr b="0" i="0" sz="3200" u="none" cap="none" strike="noStrike">
              <a:solidFill>
                <a:schemeClr val="dk1"/>
              </a:solidFill>
              <a:latin typeface="Cambria"/>
              <a:ea typeface="Cambria"/>
              <a:cs typeface="Cambria"/>
              <a:sym typeface="Cambria"/>
            </a:endParaRPr>
          </a:p>
        </p:txBody>
      </p:sp>
      <p:sp>
        <p:nvSpPr>
          <p:cNvPr id="70" name="Google Shape;70;g2bdc9278284_2_0"/>
          <p:cNvSpPr txBox="1"/>
          <p:nvPr/>
        </p:nvSpPr>
        <p:spPr>
          <a:xfrm>
            <a:off x="21941860" y="13905033"/>
            <a:ext cx="4227300" cy="52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1" lang="en" sz="3200" u="none" cap="none" strike="noStrike">
                <a:solidFill>
                  <a:schemeClr val="dk1"/>
                </a:solidFill>
                <a:latin typeface="Cambria"/>
                <a:ea typeface="Cambria"/>
                <a:cs typeface="Cambria"/>
                <a:sym typeface="Cambria"/>
              </a:rPr>
              <a:t>Enterobacter cloacae</a:t>
            </a:r>
            <a:endParaRPr b="0" i="1" sz="3200" u="none" cap="none" strike="noStrike">
              <a:solidFill>
                <a:schemeClr val="dk1"/>
              </a:solidFill>
              <a:latin typeface="Cambria"/>
              <a:ea typeface="Cambria"/>
              <a:cs typeface="Cambria"/>
              <a:sym typeface="Cambria"/>
            </a:endParaRPr>
          </a:p>
        </p:txBody>
      </p:sp>
      <p:pic>
        <p:nvPicPr>
          <p:cNvPr id="71" name="Google Shape;71;g2bdc9278284_2_0"/>
          <p:cNvPicPr preferRelativeResize="0"/>
          <p:nvPr/>
        </p:nvPicPr>
        <p:blipFill rotWithShape="1">
          <a:blip r:embed="rId5">
            <a:alphaModFix/>
          </a:blip>
          <a:srcRect b="9618" l="0" r="0" t="10946"/>
          <a:stretch/>
        </p:blipFill>
        <p:spPr>
          <a:xfrm>
            <a:off x="32303850" y="26825"/>
            <a:ext cx="5159549" cy="1301250"/>
          </a:xfrm>
          <a:prstGeom prst="rect">
            <a:avLst/>
          </a:prstGeom>
          <a:noFill/>
          <a:ln>
            <a:noFill/>
          </a:ln>
        </p:spPr>
      </p:pic>
      <p:pic>
        <p:nvPicPr>
          <p:cNvPr id="72" name="Google Shape;72;g2bdc9278284_2_0"/>
          <p:cNvPicPr preferRelativeResize="0"/>
          <p:nvPr/>
        </p:nvPicPr>
        <p:blipFill rotWithShape="1">
          <a:blip r:embed="rId6">
            <a:alphaModFix/>
          </a:blip>
          <a:srcRect b="0" l="0" r="0" t="0"/>
          <a:stretch/>
        </p:blipFill>
        <p:spPr>
          <a:xfrm rot="-5400000">
            <a:off x="31845475" y="15275206"/>
            <a:ext cx="909962" cy="1340227"/>
          </a:xfrm>
          <a:prstGeom prst="rect">
            <a:avLst/>
          </a:prstGeom>
          <a:noFill/>
          <a:ln>
            <a:noFill/>
          </a:ln>
        </p:spPr>
      </p:pic>
      <p:sp>
        <p:nvSpPr>
          <p:cNvPr id="73" name="Google Shape;73;g2bdc9278284_2_0"/>
          <p:cNvSpPr txBox="1"/>
          <p:nvPr/>
        </p:nvSpPr>
        <p:spPr>
          <a:xfrm>
            <a:off x="32270415" y="15420215"/>
            <a:ext cx="1881900" cy="84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chemeClr val="dk1"/>
                </a:solidFill>
                <a:latin typeface="Cambria"/>
                <a:ea typeface="Cambria"/>
                <a:cs typeface="Cambria"/>
                <a:sym typeface="Cambria"/>
              </a:rPr>
              <a:t>5.</a:t>
            </a:r>
            <a:endParaRPr b="1" i="0" sz="4000" u="none" cap="none" strike="noStrike">
              <a:solidFill>
                <a:schemeClr val="dk1"/>
              </a:solidFill>
              <a:latin typeface="Cambria"/>
              <a:ea typeface="Cambria"/>
              <a:cs typeface="Cambria"/>
              <a:sym typeface="Cambria"/>
            </a:endParaRPr>
          </a:p>
        </p:txBody>
      </p:sp>
      <p:sp>
        <p:nvSpPr>
          <p:cNvPr id="74" name="Google Shape;74;g2bdc9278284_2_0"/>
          <p:cNvSpPr txBox="1"/>
          <p:nvPr/>
        </p:nvSpPr>
        <p:spPr>
          <a:xfrm>
            <a:off x="32782614" y="15506980"/>
            <a:ext cx="2132100" cy="52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3200" u="none" cap="none" strike="noStrike">
                <a:solidFill>
                  <a:schemeClr val="dk1"/>
                </a:solidFill>
                <a:latin typeface="Cambria"/>
                <a:ea typeface="Cambria"/>
                <a:cs typeface="Cambria"/>
                <a:sym typeface="Cambria"/>
              </a:rPr>
              <a:t>Soil</a:t>
            </a:r>
            <a:endParaRPr b="0" i="0" sz="3200" u="none" cap="none" strike="noStrike">
              <a:solidFill>
                <a:schemeClr val="dk1"/>
              </a:solidFill>
              <a:latin typeface="Cambria"/>
              <a:ea typeface="Cambria"/>
              <a:cs typeface="Cambria"/>
              <a:sym typeface="Cambria"/>
            </a:endParaRPr>
          </a:p>
        </p:txBody>
      </p:sp>
      <p:sp>
        <p:nvSpPr>
          <p:cNvPr id="75" name="Google Shape;75;g2bdc9278284_2_0"/>
          <p:cNvSpPr/>
          <p:nvPr/>
        </p:nvSpPr>
        <p:spPr>
          <a:xfrm rot="2930426">
            <a:off x="30226617" y="10044701"/>
            <a:ext cx="490915" cy="137322"/>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2bdc9278284_2_0"/>
          <p:cNvSpPr/>
          <p:nvPr/>
        </p:nvSpPr>
        <p:spPr>
          <a:xfrm rot="8377330">
            <a:off x="30010140" y="10204347"/>
            <a:ext cx="492262" cy="137075"/>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g2bdc9278284_2_0"/>
          <p:cNvSpPr/>
          <p:nvPr/>
        </p:nvSpPr>
        <p:spPr>
          <a:xfrm rot="8392756">
            <a:off x="26594772" y="15520281"/>
            <a:ext cx="69832" cy="17639"/>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g2bdc9278284_2_0"/>
          <p:cNvSpPr/>
          <p:nvPr/>
        </p:nvSpPr>
        <p:spPr>
          <a:xfrm rot="2931644">
            <a:off x="26618259" y="15498103"/>
            <a:ext cx="69312" cy="17864"/>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2bdc9278284_2_0"/>
          <p:cNvSpPr txBox="1"/>
          <p:nvPr/>
        </p:nvSpPr>
        <p:spPr>
          <a:xfrm>
            <a:off x="20421600" y="17432125"/>
            <a:ext cx="15735300" cy="1334100"/>
          </a:xfrm>
          <a:prstGeom prst="rect">
            <a:avLst/>
          </a:prstGeom>
          <a:noFill/>
          <a:ln cap="flat" cmpd="sng" w="57150">
            <a:solidFill>
              <a:srgbClr val="59A644"/>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90000"/>
              </a:lnSpc>
              <a:spcBef>
                <a:spcPts val="0"/>
              </a:spcBef>
              <a:spcAft>
                <a:spcPts val="0"/>
              </a:spcAft>
              <a:buClr>
                <a:srgbClr val="000000"/>
              </a:buClr>
              <a:buSzPts val="1850"/>
              <a:buFont typeface="Arial"/>
              <a:buNone/>
            </a:pPr>
            <a:r>
              <a:rPr b="1" i="0" lang="en" sz="2600" u="none" cap="none" strike="noStrike">
                <a:solidFill>
                  <a:schemeClr val="dk1"/>
                </a:solidFill>
                <a:latin typeface="Cambria"/>
                <a:ea typeface="Cambria"/>
                <a:cs typeface="Cambria"/>
                <a:sym typeface="Cambria"/>
              </a:rPr>
              <a:t>Figure 2:</a:t>
            </a:r>
            <a:r>
              <a:rPr b="0" i="0" lang="en" sz="2600" u="none" cap="none" strike="noStrike">
                <a:solidFill>
                  <a:schemeClr val="dk1"/>
                </a:solidFill>
                <a:latin typeface="Cambria"/>
                <a:ea typeface="Cambria"/>
                <a:cs typeface="Cambria"/>
                <a:sym typeface="Cambria"/>
              </a:rPr>
              <a:t> Our proposed design involves synthesizing allicin by removing the four introns. Then, the synthesized DNA sequence would be inserted into a plasmid, where it would later transform into </a:t>
            </a:r>
            <a:r>
              <a:rPr b="0" i="1" lang="en" sz="2600" u="none" cap="none" strike="noStrike">
                <a:solidFill>
                  <a:schemeClr val="dk1"/>
                </a:solidFill>
                <a:latin typeface="Cambria"/>
                <a:ea typeface="Cambria"/>
                <a:cs typeface="Cambria"/>
                <a:sym typeface="Cambria"/>
              </a:rPr>
              <a:t>E. cloacae</a:t>
            </a:r>
            <a:r>
              <a:rPr b="0" i="0" lang="en" sz="2600" u="none" cap="none" strike="noStrike">
                <a:solidFill>
                  <a:schemeClr val="dk1"/>
                </a:solidFill>
                <a:latin typeface="Cambria"/>
                <a:ea typeface="Cambria"/>
                <a:cs typeface="Cambria"/>
                <a:sym typeface="Cambria"/>
              </a:rPr>
              <a:t>. Finally, </a:t>
            </a:r>
            <a:r>
              <a:rPr b="0" i="1" lang="en" sz="2600" u="none" cap="none" strike="noStrike">
                <a:solidFill>
                  <a:schemeClr val="dk1"/>
                </a:solidFill>
                <a:latin typeface="Cambria"/>
                <a:ea typeface="Cambria"/>
                <a:cs typeface="Cambria"/>
                <a:sym typeface="Cambria"/>
              </a:rPr>
              <a:t>E. cloacae</a:t>
            </a:r>
            <a:r>
              <a:rPr b="0" i="0" lang="en" sz="2600" u="none" cap="none" strike="noStrike">
                <a:solidFill>
                  <a:schemeClr val="dk1"/>
                </a:solidFill>
                <a:latin typeface="Cambria"/>
                <a:ea typeface="Cambria"/>
                <a:cs typeface="Cambria"/>
                <a:sym typeface="Cambria"/>
              </a:rPr>
              <a:t> would be incorporated into the soil surrounding Cavendish banana plants.</a:t>
            </a:r>
            <a:endParaRPr b="0" i="0" sz="2600" u="none" cap="none" strike="noStrike">
              <a:solidFill>
                <a:schemeClr val="dk1"/>
              </a:solidFill>
              <a:latin typeface="Cambria"/>
              <a:ea typeface="Cambria"/>
              <a:cs typeface="Cambria"/>
              <a:sym typeface="Cambria"/>
            </a:endParaRPr>
          </a:p>
        </p:txBody>
      </p:sp>
      <p:pic>
        <p:nvPicPr>
          <p:cNvPr id="80" name="Google Shape;80;g2bdc9278284_2_0"/>
          <p:cNvPicPr preferRelativeResize="0"/>
          <p:nvPr/>
        </p:nvPicPr>
        <p:blipFill rotWithShape="1">
          <a:blip r:embed="rId7">
            <a:alphaModFix/>
          </a:blip>
          <a:srcRect b="4470" l="11717" r="8083" t="5939"/>
          <a:stretch/>
        </p:blipFill>
        <p:spPr>
          <a:xfrm>
            <a:off x="13109671" y="11707075"/>
            <a:ext cx="5627276" cy="5656326"/>
          </a:xfrm>
          <a:prstGeom prst="rect">
            <a:avLst/>
          </a:prstGeom>
          <a:noFill/>
          <a:ln cap="flat" cmpd="sng" w="76200">
            <a:solidFill>
              <a:srgbClr val="59A644"/>
            </a:solidFill>
            <a:prstDash val="solid"/>
            <a:round/>
            <a:headEnd len="sm" w="sm" type="none"/>
            <a:tailEnd len="sm" w="sm" type="none"/>
          </a:ln>
        </p:spPr>
      </p:pic>
      <p:sp>
        <p:nvSpPr>
          <p:cNvPr id="81" name="Google Shape;81;g2bdc9278284_2_0"/>
          <p:cNvSpPr txBox="1"/>
          <p:nvPr/>
        </p:nvSpPr>
        <p:spPr>
          <a:xfrm>
            <a:off x="1428825" y="11631750"/>
            <a:ext cx="11159700" cy="6649200"/>
          </a:xfrm>
          <a:prstGeom prst="rect">
            <a:avLst/>
          </a:prstGeom>
          <a:noFill/>
          <a:ln>
            <a:noFill/>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chemeClr val="dk1"/>
              </a:buClr>
              <a:buSzPts val="2350"/>
              <a:buFont typeface="Arial"/>
              <a:buNone/>
            </a:pPr>
            <a:r>
              <a:rPr b="0" i="0" lang="en" sz="3000" u="none" cap="none" strike="noStrike">
                <a:solidFill>
                  <a:schemeClr val="dk1"/>
                </a:solidFill>
                <a:latin typeface="Cambria"/>
                <a:ea typeface="Cambria"/>
                <a:cs typeface="Cambria"/>
                <a:sym typeface="Cambria"/>
              </a:rPr>
              <a:t>Many developing countries such as Ecuador, Costa Rica, and the Philippines rely heavily on exporting Cavendish bananas to maintain and grow their economy. Fusarium wilt infections have led to devastating multibillion-dollar losses for these "banana republics."</a:t>
            </a:r>
            <a:endParaRPr b="0" i="0" sz="30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1200"/>
              <a:buFont typeface="Arial"/>
              <a:buNone/>
            </a:pPr>
            <a:r>
              <a:t/>
            </a:r>
            <a:endParaRPr b="0" i="0" sz="30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2350"/>
              <a:buFont typeface="Arial"/>
              <a:buNone/>
            </a:pPr>
            <a:r>
              <a:rPr b="0" i="0" lang="en" sz="3000" u="none" cap="none" strike="noStrike">
                <a:solidFill>
                  <a:schemeClr val="dk1"/>
                </a:solidFill>
                <a:latin typeface="Cambria"/>
                <a:ea typeface="Cambria"/>
                <a:cs typeface="Cambria"/>
                <a:sym typeface="Cambria"/>
              </a:rPr>
              <a:t>Banana plants are especially vulnerable to fungal infections because of cloning-like reproduction methods that allow them to bypass sexual reproduction, resulting in the plants lacking genetic diversity. Fusarium wilt infects Cavendish banana plants by entering through their roots and colonizing their xylem vessels. This colonization blocks water and nutrients needed by the plant to survive, leading to the collapse of the banana plant's leaves, ultimately resulting in plant death. </a:t>
            </a:r>
            <a:endParaRPr b="0" i="0" sz="3000" u="none" cap="none" strike="noStrike">
              <a:solidFill>
                <a:srgbClr val="000000"/>
              </a:solidFill>
              <a:latin typeface="Cambria"/>
              <a:ea typeface="Cambria"/>
              <a:cs typeface="Cambria"/>
              <a:sym typeface="Cambria"/>
            </a:endParaRPr>
          </a:p>
        </p:txBody>
      </p:sp>
      <p:sp>
        <p:nvSpPr>
          <p:cNvPr id="82" name="Google Shape;82;g2bdc9278284_2_0"/>
          <p:cNvSpPr txBox="1"/>
          <p:nvPr/>
        </p:nvSpPr>
        <p:spPr>
          <a:xfrm>
            <a:off x="13066700" y="17396547"/>
            <a:ext cx="5716200" cy="861900"/>
          </a:xfrm>
          <a:prstGeom prst="rect">
            <a:avLst/>
          </a:prstGeom>
          <a:noFill/>
          <a:ln cap="flat" cmpd="sng" w="57150">
            <a:solidFill>
              <a:srgbClr val="59A644"/>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90000"/>
              </a:lnSpc>
              <a:spcBef>
                <a:spcPts val="0"/>
              </a:spcBef>
              <a:spcAft>
                <a:spcPts val="0"/>
              </a:spcAft>
              <a:buClr>
                <a:srgbClr val="000000"/>
              </a:buClr>
              <a:buSzPts val="1850"/>
              <a:buFont typeface="Arial"/>
              <a:buNone/>
            </a:pPr>
            <a:r>
              <a:rPr b="1" i="0" lang="en" sz="2600" u="none" cap="none" strike="noStrike">
                <a:solidFill>
                  <a:schemeClr val="dk1"/>
                </a:solidFill>
                <a:latin typeface="Cambria"/>
                <a:ea typeface="Cambria"/>
                <a:cs typeface="Cambria"/>
                <a:sym typeface="Cambria"/>
              </a:rPr>
              <a:t>Figure 1:</a:t>
            </a:r>
            <a:r>
              <a:rPr b="0" i="0" lang="en" sz="2600" u="none" cap="none" strike="noStrike">
                <a:solidFill>
                  <a:schemeClr val="dk1"/>
                </a:solidFill>
                <a:latin typeface="Cambria"/>
                <a:ea typeface="Cambria"/>
                <a:cs typeface="Cambria"/>
                <a:sym typeface="Cambria"/>
              </a:rPr>
              <a:t> A cross-section of an infected banana plant</a:t>
            </a:r>
            <a:endParaRPr b="0" i="0" sz="2600" u="none" cap="none" strike="noStrike">
              <a:solidFill>
                <a:schemeClr val="dk1"/>
              </a:solidFill>
              <a:latin typeface="Cambria"/>
              <a:ea typeface="Cambria"/>
              <a:cs typeface="Cambria"/>
              <a:sym typeface="Cambria"/>
            </a:endParaRPr>
          </a:p>
        </p:txBody>
      </p:sp>
      <p:pic>
        <p:nvPicPr>
          <p:cNvPr descr="A black arrow pointing up&#10;&#10;Description automatically generated" id="83" name="Google Shape;83;g2bdc9278284_2_0"/>
          <p:cNvPicPr preferRelativeResize="0"/>
          <p:nvPr/>
        </p:nvPicPr>
        <p:blipFill rotWithShape="1">
          <a:blip r:embed="rId8">
            <a:alphaModFix/>
          </a:blip>
          <a:srcRect b="8663" l="24545" r="19324" t="12284"/>
          <a:stretch/>
        </p:blipFill>
        <p:spPr>
          <a:xfrm rot="2052339">
            <a:off x="25614601" y="9822852"/>
            <a:ext cx="494437" cy="880860"/>
          </a:xfrm>
          <a:prstGeom prst="rect">
            <a:avLst/>
          </a:prstGeom>
          <a:noFill/>
          <a:ln>
            <a:noFill/>
          </a:ln>
        </p:spPr>
      </p:pic>
      <p:sp>
        <p:nvSpPr>
          <p:cNvPr id="84" name="Google Shape;84;g2bdc9278284_2_0"/>
          <p:cNvSpPr txBox="1"/>
          <p:nvPr/>
        </p:nvSpPr>
        <p:spPr>
          <a:xfrm>
            <a:off x="21386025" y="10689175"/>
            <a:ext cx="4673100" cy="2492700"/>
          </a:xfrm>
          <a:prstGeom prst="rect">
            <a:avLst/>
          </a:prstGeom>
          <a:noFill/>
          <a:ln cap="flat" cmpd="sng" w="38100">
            <a:solidFill>
              <a:srgbClr val="59A64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3000" u="none" cap="none" strike="noStrike">
                <a:solidFill>
                  <a:schemeClr val="dk1"/>
                </a:solidFill>
                <a:latin typeface="Cambria"/>
                <a:ea typeface="Cambria"/>
                <a:cs typeface="Cambria"/>
                <a:sym typeface="Cambria"/>
              </a:rPr>
              <a:t>Note:</a:t>
            </a:r>
            <a:r>
              <a:rPr b="0" i="0" lang="en" sz="3000" u="none" cap="none" strike="noStrike">
                <a:solidFill>
                  <a:schemeClr val="dk1"/>
                </a:solidFill>
                <a:latin typeface="Cambria"/>
                <a:ea typeface="Cambria"/>
                <a:cs typeface="Cambria"/>
                <a:sym typeface="Cambria"/>
              </a:rPr>
              <a:t> We are looking into promoters that can sense a lack of nitrogen, calcium, or other nutrients that are hindered by Fusarium wilt.</a:t>
            </a:r>
            <a:endParaRPr b="0" i="0" sz="3000" u="none" cap="none" strike="noStrike">
              <a:solidFill>
                <a:schemeClr val="dk1"/>
              </a:solidFill>
              <a:latin typeface="Cambria"/>
              <a:ea typeface="Cambria"/>
              <a:cs typeface="Cambria"/>
              <a:sym typeface="Cambria"/>
            </a:endParaRPr>
          </a:p>
        </p:txBody>
      </p:sp>
      <p:pic>
        <p:nvPicPr>
          <p:cNvPr id="85" name="Google Shape;85;g2bdc9278284_2_0"/>
          <p:cNvPicPr preferRelativeResize="0"/>
          <p:nvPr/>
        </p:nvPicPr>
        <p:blipFill rotWithShape="1">
          <a:blip r:embed="rId9">
            <a:alphaModFix/>
          </a:blip>
          <a:srcRect b="0" l="0" r="0" t="0"/>
          <a:stretch/>
        </p:blipFill>
        <p:spPr>
          <a:xfrm>
            <a:off x="32363775" y="19519633"/>
            <a:ext cx="3303526" cy="1433931"/>
          </a:xfrm>
          <a:prstGeom prst="rect">
            <a:avLst/>
          </a:prstGeom>
          <a:noFill/>
          <a:ln>
            <a:noFill/>
          </a:ln>
        </p:spPr>
      </p:pic>
      <p:pic>
        <p:nvPicPr>
          <p:cNvPr id="86" name="Google Shape;86;g2bdc9278284_2_0"/>
          <p:cNvPicPr preferRelativeResize="0"/>
          <p:nvPr/>
        </p:nvPicPr>
        <p:blipFill rotWithShape="1">
          <a:blip r:embed="rId10">
            <a:alphaModFix/>
          </a:blip>
          <a:srcRect b="0" l="0" r="0" t="0"/>
          <a:stretch/>
        </p:blipFill>
        <p:spPr>
          <a:xfrm>
            <a:off x="8328825" y="19470959"/>
            <a:ext cx="4509274" cy="1581841"/>
          </a:xfrm>
          <a:prstGeom prst="rect">
            <a:avLst/>
          </a:prstGeom>
          <a:noFill/>
          <a:ln>
            <a:noFill/>
          </a:ln>
        </p:spPr>
      </p:pic>
      <p:pic>
        <p:nvPicPr>
          <p:cNvPr id="87" name="Google Shape;87;g2bdc9278284_2_0"/>
          <p:cNvPicPr preferRelativeResize="0"/>
          <p:nvPr/>
        </p:nvPicPr>
        <p:blipFill rotWithShape="1">
          <a:blip r:embed="rId11">
            <a:alphaModFix/>
          </a:blip>
          <a:srcRect b="5731" l="0" r="0" t="0"/>
          <a:stretch/>
        </p:blipFill>
        <p:spPr>
          <a:xfrm>
            <a:off x="15384100" y="19380600"/>
            <a:ext cx="3303526" cy="1581851"/>
          </a:xfrm>
          <a:prstGeom prst="rect">
            <a:avLst/>
          </a:prstGeom>
          <a:noFill/>
          <a:ln>
            <a:noFill/>
          </a:ln>
        </p:spPr>
      </p:pic>
      <p:pic>
        <p:nvPicPr>
          <p:cNvPr id="88" name="Google Shape;88;g2bdc9278284_2_0"/>
          <p:cNvPicPr preferRelativeResize="0"/>
          <p:nvPr/>
        </p:nvPicPr>
        <p:blipFill rotWithShape="1">
          <a:blip r:embed="rId12">
            <a:alphaModFix/>
          </a:blip>
          <a:srcRect b="0" l="0" r="0" t="0"/>
          <a:stretch/>
        </p:blipFill>
        <p:spPr>
          <a:xfrm>
            <a:off x="21614621" y="19546559"/>
            <a:ext cx="3554206" cy="1334103"/>
          </a:xfrm>
          <a:prstGeom prst="rect">
            <a:avLst/>
          </a:prstGeom>
          <a:noFill/>
          <a:ln>
            <a:noFill/>
          </a:ln>
        </p:spPr>
      </p:pic>
      <p:pic>
        <p:nvPicPr>
          <p:cNvPr id="89" name="Google Shape;89;g2bdc9278284_2_0"/>
          <p:cNvPicPr preferRelativeResize="0"/>
          <p:nvPr/>
        </p:nvPicPr>
        <p:blipFill rotWithShape="1">
          <a:blip r:embed="rId13">
            <a:alphaModFix/>
          </a:blip>
          <a:srcRect b="0" l="0" r="0" t="0"/>
          <a:stretch/>
        </p:blipFill>
        <p:spPr>
          <a:xfrm>
            <a:off x="27903163" y="19314734"/>
            <a:ext cx="1588800" cy="1645332"/>
          </a:xfrm>
          <a:prstGeom prst="rect">
            <a:avLst/>
          </a:prstGeom>
          <a:noFill/>
          <a:ln>
            <a:noFill/>
          </a:ln>
        </p:spPr>
      </p:pic>
      <p:pic>
        <p:nvPicPr>
          <p:cNvPr id="90" name="Google Shape;90;g2bdc9278284_2_0"/>
          <p:cNvPicPr preferRelativeResize="0"/>
          <p:nvPr/>
        </p:nvPicPr>
        <p:blipFill rotWithShape="1">
          <a:blip r:embed="rId14">
            <a:alphaModFix/>
          </a:blip>
          <a:srcRect b="8436" l="0" r="0" t="8842"/>
          <a:stretch/>
        </p:blipFill>
        <p:spPr>
          <a:xfrm>
            <a:off x="1625925" y="19610000"/>
            <a:ext cx="4509275" cy="130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DD"/>
        </a:solidFill>
      </p:bgPr>
    </p:bg>
    <p:spTree>
      <p:nvGrpSpPr>
        <p:cNvPr id="94" name="Shape 94"/>
        <p:cNvGrpSpPr/>
        <p:nvPr/>
      </p:nvGrpSpPr>
      <p:grpSpPr>
        <a:xfrm>
          <a:off x="0" y="0"/>
          <a:ext cx="0" cy="0"/>
          <a:chOff x="0" y="0"/>
          <a:chExt cx="0" cy="0"/>
        </a:xfrm>
      </p:grpSpPr>
      <p:sp>
        <p:nvSpPr>
          <p:cNvPr id="95" name="Google Shape;95;g1efd191b55a_0_0"/>
          <p:cNvSpPr txBox="1"/>
          <p:nvPr/>
        </p:nvSpPr>
        <p:spPr>
          <a:xfrm>
            <a:off x="1031200" y="2905000"/>
            <a:ext cx="18158400" cy="16183500"/>
          </a:xfrm>
          <a:prstGeom prst="rect">
            <a:avLst/>
          </a:prstGeom>
          <a:noFill/>
          <a:ln cap="flat" cmpd="sng" w="76200">
            <a:solidFill>
              <a:srgbClr val="59A644"/>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5000"/>
              <a:buFont typeface="Arial"/>
              <a:buNone/>
            </a:pPr>
            <a:r>
              <a:rPr b="1" i="0" lang="en" sz="7000" u="none" cap="none" strike="noStrike">
                <a:solidFill>
                  <a:srgbClr val="59A644"/>
                </a:solidFill>
                <a:latin typeface="Cambria"/>
                <a:ea typeface="Cambria"/>
                <a:cs typeface="Cambria"/>
                <a:sym typeface="Cambria"/>
              </a:rPr>
              <a:t>Next Steps</a:t>
            </a:r>
            <a:endParaRPr b="0" i="0" sz="7000" u="none" cap="none" strike="noStrike">
              <a:solidFill>
                <a:srgbClr val="59A644"/>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150"/>
              <a:buFont typeface="Arial"/>
              <a:buChar char="•"/>
            </a:pPr>
            <a:r>
              <a:rPr b="0" i="0" lang="en" sz="3150" u="none" cap="none" strike="noStrike">
                <a:solidFill>
                  <a:srgbClr val="000000"/>
                </a:solidFill>
                <a:latin typeface="Cambria"/>
                <a:ea typeface="Cambria"/>
                <a:cs typeface="Cambria"/>
                <a:sym typeface="Cambria"/>
              </a:rPr>
              <a:t>Once we finalize the specifics of our design, our project will be ready for experimentation</a:t>
            </a:r>
            <a:endParaRPr b="0" i="0" sz="3150" u="none" cap="none" strike="noStrike">
              <a:solidFill>
                <a:srgbClr val="000000"/>
              </a:solidFill>
              <a:latin typeface="Cambria"/>
              <a:ea typeface="Cambria"/>
              <a:cs typeface="Cambria"/>
              <a:sym typeface="Cambria"/>
            </a:endParaRPr>
          </a:p>
          <a:p>
            <a:pPr indent="-428625" lvl="1" marL="914400" marR="0" rtl="0" algn="l">
              <a:lnSpc>
                <a:spcPct val="100000"/>
              </a:lnSpc>
              <a:spcBef>
                <a:spcPts val="0"/>
              </a:spcBef>
              <a:spcAft>
                <a:spcPts val="0"/>
              </a:spcAft>
              <a:buClr>
                <a:srgbClr val="000000"/>
              </a:buClr>
              <a:buSzPts val="3150"/>
              <a:buFont typeface="Arial"/>
              <a:buChar char="○"/>
            </a:pPr>
            <a:r>
              <a:rPr b="0" i="0" lang="en" sz="3150" u="none" cap="none" strike="noStrike">
                <a:solidFill>
                  <a:srgbClr val="000000"/>
                </a:solidFill>
                <a:latin typeface="Cambria"/>
                <a:ea typeface="Cambria"/>
                <a:cs typeface="Cambria"/>
                <a:sym typeface="Cambria"/>
              </a:rPr>
              <a:t>We will insert </a:t>
            </a:r>
            <a:r>
              <a:rPr b="0" i="1" lang="en" sz="3150" u="none" cap="none" strike="noStrike">
                <a:solidFill>
                  <a:srgbClr val="000000"/>
                </a:solidFill>
                <a:latin typeface="Cambria"/>
                <a:ea typeface="Cambria"/>
                <a:cs typeface="Cambria"/>
                <a:sym typeface="Cambria"/>
              </a:rPr>
              <a:t>E. cloacae</a:t>
            </a:r>
            <a:r>
              <a:rPr b="0" i="0" lang="en" sz="3150" u="none" cap="none" strike="noStrike">
                <a:solidFill>
                  <a:srgbClr val="000000"/>
                </a:solidFill>
                <a:latin typeface="Cambria"/>
                <a:ea typeface="Cambria"/>
                <a:cs typeface="Cambria"/>
                <a:sym typeface="Cambria"/>
              </a:rPr>
              <a:t> into the soil surrounding the plant’s roots</a:t>
            </a:r>
            <a:endParaRPr b="0" i="0" sz="3150" u="none" cap="none" strike="noStrike">
              <a:solidFill>
                <a:srgbClr val="000000"/>
              </a:solidFill>
              <a:latin typeface="Cambria"/>
              <a:ea typeface="Cambria"/>
              <a:cs typeface="Cambria"/>
              <a:sym typeface="Cambria"/>
            </a:endParaRPr>
          </a:p>
          <a:p>
            <a:pPr indent="-428625" lvl="1" marL="914400" marR="0" rtl="0" algn="l">
              <a:lnSpc>
                <a:spcPct val="100000"/>
              </a:lnSpc>
              <a:spcBef>
                <a:spcPts val="0"/>
              </a:spcBef>
              <a:spcAft>
                <a:spcPts val="0"/>
              </a:spcAft>
              <a:buClr>
                <a:srgbClr val="000000"/>
              </a:buClr>
              <a:buSzPts val="3150"/>
              <a:buFont typeface="Cambria"/>
              <a:buChar char="○"/>
            </a:pPr>
            <a:r>
              <a:rPr b="0" i="0" lang="en" sz="3150" u="none" cap="none" strike="noStrike">
                <a:solidFill>
                  <a:srgbClr val="000000"/>
                </a:solidFill>
                <a:latin typeface="Cambria"/>
                <a:ea typeface="Cambria"/>
                <a:cs typeface="Cambria"/>
                <a:sym typeface="Cambria"/>
              </a:rPr>
              <a:t>Since </a:t>
            </a:r>
            <a:r>
              <a:rPr b="0" i="1" lang="en" sz="3150" u="none" cap="none" strike="noStrike">
                <a:solidFill>
                  <a:srgbClr val="000000"/>
                </a:solidFill>
                <a:latin typeface="Cambria"/>
                <a:ea typeface="Cambria"/>
                <a:cs typeface="Cambria"/>
                <a:sym typeface="Cambria"/>
              </a:rPr>
              <a:t>E. cloacae </a:t>
            </a:r>
            <a:r>
              <a:rPr b="0" i="0" lang="en" sz="3150" u="none" cap="none" strike="noStrike">
                <a:solidFill>
                  <a:srgbClr val="000000"/>
                </a:solidFill>
                <a:latin typeface="Cambria"/>
                <a:ea typeface="Cambria"/>
                <a:cs typeface="Cambria"/>
                <a:sym typeface="Cambria"/>
              </a:rPr>
              <a:t>already exists in Cavendish banana plant roots, it should not be difficult to insert or pose any harm to the environment</a:t>
            </a:r>
            <a:endParaRPr b="0" i="0" sz="3150" u="none" cap="none" strike="noStrike">
              <a:solidFill>
                <a:srgbClr val="000000"/>
              </a:solidFill>
              <a:latin typeface="Cambria"/>
              <a:ea typeface="Cambria"/>
              <a:cs typeface="Cambria"/>
              <a:sym typeface="Cambria"/>
            </a:endParaRPr>
          </a:p>
          <a:p>
            <a:pPr indent="-428625" lvl="1" marL="914400" marR="0" rtl="0" algn="l">
              <a:lnSpc>
                <a:spcPct val="100000"/>
              </a:lnSpc>
              <a:spcBef>
                <a:spcPts val="0"/>
              </a:spcBef>
              <a:spcAft>
                <a:spcPts val="0"/>
              </a:spcAft>
              <a:buClr>
                <a:srgbClr val="000000"/>
              </a:buClr>
              <a:buSzPts val="3150"/>
              <a:buFont typeface="Cambria"/>
              <a:buChar char="○"/>
            </a:pPr>
            <a:r>
              <a:rPr b="0" i="0" lang="en" sz="3150" u="none" cap="none" strike="noStrike">
                <a:solidFill>
                  <a:srgbClr val="000000"/>
                </a:solidFill>
                <a:latin typeface="Cambria"/>
                <a:ea typeface="Cambria"/>
                <a:cs typeface="Cambria"/>
                <a:sym typeface="Cambria"/>
              </a:rPr>
              <a:t>From there, the endophyte will transfer horizontally from the soil to the roots (Fig. 3)</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5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5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350"/>
              <a:buFont typeface="Arial"/>
              <a:buNone/>
            </a:pPr>
            <a:r>
              <a:t/>
            </a:r>
            <a:endParaRPr b="0" i="0" sz="315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750"/>
              <a:buFont typeface="Arial"/>
              <a:buNone/>
            </a:pPr>
            <a:r>
              <a:t/>
            </a:r>
            <a:endParaRPr b="0" i="0" sz="3150" u="none" cap="none" strike="noStrike">
              <a:solidFill>
                <a:srgbClr val="000000"/>
              </a:solidFill>
              <a:latin typeface="Cambria"/>
              <a:ea typeface="Cambria"/>
              <a:cs typeface="Cambria"/>
              <a:sym typeface="Cambria"/>
            </a:endParaRPr>
          </a:p>
          <a:p>
            <a:pPr indent="0" lvl="0" marL="457200" marR="0" rtl="0" algn="l">
              <a:lnSpc>
                <a:spcPct val="100000"/>
              </a:lnSpc>
              <a:spcBef>
                <a:spcPts val="0"/>
              </a:spcBef>
              <a:spcAft>
                <a:spcPts val="0"/>
              </a:spcAft>
              <a:buClr>
                <a:srgbClr val="000000"/>
              </a:buClr>
              <a:buSzPts val="3150"/>
              <a:buFont typeface="Arial"/>
              <a:buNone/>
            </a:pPr>
            <a:r>
              <a:t/>
            </a:r>
            <a:endParaRPr b="0" i="0" sz="3150" u="none" cap="none" strike="noStrike">
              <a:solidFill>
                <a:srgbClr val="000000"/>
              </a:solidFill>
              <a:latin typeface="Cambria"/>
              <a:ea typeface="Cambria"/>
              <a:cs typeface="Cambria"/>
              <a:sym typeface="Cambria"/>
            </a:endParaRPr>
          </a:p>
          <a:p>
            <a:pPr indent="0" lvl="0" marL="457200" marR="0" rtl="0" algn="l">
              <a:lnSpc>
                <a:spcPct val="100000"/>
              </a:lnSpc>
              <a:spcBef>
                <a:spcPts val="0"/>
              </a:spcBef>
              <a:spcAft>
                <a:spcPts val="0"/>
              </a:spcAft>
              <a:buClr>
                <a:srgbClr val="000000"/>
              </a:buClr>
              <a:buSzPts val="3150"/>
              <a:buFont typeface="Arial"/>
              <a:buNone/>
            </a:pPr>
            <a:r>
              <a:t/>
            </a:r>
            <a:endParaRPr b="0" i="0" sz="3150" u="none" cap="none" strike="noStrike">
              <a:solidFill>
                <a:srgbClr val="000000"/>
              </a:solidFill>
              <a:latin typeface="Cambria"/>
              <a:ea typeface="Cambria"/>
              <a:cs typeface="Cambria"/>
              <a:sym typeface="Cambria"/>
            </a:endParaRPr>
          </a:p>
          <a:p>
            <a:pPr indent="-428625" lvl="0" marL="457200" marR="0" rtl="0" algn="l">
              <a:lnSpc>
                <a:spcPct val="100000"/>
              </a:lnSpc>
              <a:spcBef>
                <a:spcPts val="0"/>
              </a:spcBef>
              <a:spcAft>
                <a:spcPts val="0"/>
              </a:spcAft>
              <a:buClr>
                <a:srgbClr val="000000"/>
              </a:buClr>
              <a:buSzPts val="3150"/>
              <a:buFont typeface="Cambria"/>
              <a:buChar char="•"/>
            </a:pPr>
            <a:r>
              <a:rPr b="0" i="0" lang="en" sz="3150" u="none" cap="none" strike="noStrike">
                <a:solidFill>
                  <a:srgbClr val="000000"/>
                </a:solidFill>
                <a:latin typeface="Cambria"/>
                <a:ea typeface="Cambria"/>
                <a:cs typeface="Cambria"/>
                <a:sym typeface="Cambria"/>
              </a:rPr>
              <a:t>To detect the presence of allicin, we would use a bioassay test</a:t>
            </a:r>
            <a:endParaRPr b="0" i="0" sz="3150" u="none" cap="none" strike="noStrike">
              <a:solidFill>
                <a:srgbClr val="000000"/>
              </a:solidFill>
              <a:latin typeface="Cambria"/>
              <a:ea typeface="Cambria"/>
              <a:cs typeface="Cambria"/>
              <a:sym typeface="Cambria"/>
            </a:endParaRPr>
          </a:p>
          <a:p>
            <a:pPr indent="-428625" lvl="1" marL="914400" marR="0" rtl="0" algn="l">
              <a:lnSpc>
                <a:spcPct val="100000"/>
              </a:lnSpc>
              <a:spcBef>
                <a:spcPts val="0"/>
              </a:spcBef>
              <a:spcAft>
                <a:spcPts val="0"/>
              </a:spcAft>
              <a:buClr>
                <a:srgbClr val="000000"/>
              </a:buClr>
              <a:buSzPts val="3150"/>
              <a:buFont typeface="Cambria"/>
              <a:buChar char="○"/>
            </a:pPr>
            <a:r>
              <a:rPr b="0" i="0" lang="en" sz="3150" u="none" cap="none" strike="noStrike">
                <a:solidFill>
                  <a:schemeClr val="dk1"/>
                </a:solidFill>
                <a:latin typeface="Cambria"/>
                <a:ea typeface="Cambria"/>
                <a:cs typeface="Cambria"/>
                <a:sym typeface="Cambria"/>
              </a:rPr>
              <a:t>This test will involve putting some of the compound on a plate of </a:t>
            </a:r>
            <a:r>
              <a:rPr b="0" i="1" lang="en" sz="3150" u="none" cap="none" strike="noStrike">
                <a:solidFill>
                  <a:schemeClr val="dk1"/>
                </a:solidFill>
                <a:latin typeface="Cambria"/>
                <a:ea typeface="Cambria"/>
                <a:cs typeface="Cambria"/>
                <a:sym typeface="Cambria"/>
              </a:rPr>
              <a:t>E. cloacae </a:t>
            </a:r>
            <a:r>
              <a:rPr b="0" i="0" lang="en" sz="3150" u="none" cap="none" strike="noStrike">
                <a:solidFill>
                  <a:schemeClr val="dk1"/>
                </a:solidFill>
                <a:latin typeface="Cambria"/>
                <a:ea typeface="Cambria"/>
                <a:cs typeface="Cambria"/>
                <a:sym typeface="Cambria"/>
              </a:rPr>
              <a:t>and seeing if growth is prevented</a:t>
            </a:r>
            <a:endParaRPr b="0" i="0" sz="3150" u="none" cap="none" strike="noStrike">
              <a:solidFill>
                <a:schemeClr val="dk1"/>
              </a:solidFill>
              <a:latin typeface="Cambria"/>
              <a:ea typeface="Cambria"/>
              <a:cs typeface="Cambria"/>
              <a:sym typeface="Cambria"/>
            </a:endParaRPr>
          </a:p>
          <a:p>
            <a:pPr indent="-428625" lvl="1" marL="914400" marR="0" rtl="0" algn="l">
              <a:lnSpc>
                <a:spcPct val="100000"/>
              </a:lnSpc>
              <a:spcBef>
                <a:spcPts val="0"/>
              </a:spcBef>
              <a:spcAft>
                <a:spcPts val="0"/>
              </a:spcAft>
              <a:buClr>
                <a:schemeClr val="dk1"/>
              </a:buClr>
              <a:buSzPts val="3150"/>
              <a:buFont typeface="Cambria"/>
              <a:buChar char="○"/>
            </a:pPr>
            <a:r>
              <a:rPr b="0" i="0" lang="en" sz="3150" u="none" cap="none" strike="noStrike">
                <a:solidFill>
                  <a:schemeClr val="dk1"/>
                </a:solidFill>
                <a:latin typeface="Cambria"/>
                <a:ea typeface="Cambria"/>
                <a:cs typeface="Cambria"/>
                <a:sym typeface="Cambria"/>
              </a:rPr>
              <a:t>Note: for that test, we will use a simple garlic-infused liquid as the control</a:t>
            </a:r>
            <a:endParaRPr b="0" i="0" sz="3150" u="none" cap="none" strike="noStrike">
              <a:solidFill>
                <a:schemeClr val="dk1"/>
              </a:solidFill>
              <a:latin typeface="Cambria"/>
              <a:ea typeface="Cambria"/>
              <a:cs typeface="Cambria"/>
              <a:sym typeface="Cambria"/>
            </a:endParaRPr>
          </a:p>
          <a:p>
            <a:pPr indent="-428625" lvl="0" marL="457200" marR="0" rtl="0" algn="l">
              <a:lnSpc>
                <a:spcPct val="100000"/>
              </a:lnSpc>
              <a:spcBef>
                <a:spcPts val="0"/>
              </a:spcBef>
              <a:spcAft>
                <a:spcPts val="0"/>
              </a:spcAft>
              <a:buClr>
                <a:schemeClr val="dk1"/>
              </a:buClr>
              <a:buSzPts val="3150"/>
              <a:buFont typeface="Cambria"/>
              <a:buChar char="•"/>
            </a:pPr>
            <a:r>
              <a:rPr b="0" i="0" lang="en" sz="3150" u="none" cap="none" strike="noStrike">
                <a:solidFill>
                  <a:schemeClr val="dk1"/>
                </a:solidFill>
                <a:latin typeface="Cambria"/>
                <a:ea typeface="Cambria"/>
                <a:cs typeface="Cambria"/>
                <a:sym typeface="Cambria"/>
              </a:rPr>
              <a:t>Also, we will test the antimicrobial properties of allicin to ensure that it does not kill </a:t>
            </a:r>
            <a:r>
              <a:rPr b="0" i="1" lang="en" sz="3150" u="none" cap="none" strike="noStrike">
                <a:solidFill>
                  <a:schemeClr val="dk1"/>
                </a:solidFill>
                <a:latin typeface="Cambria"/>
                <a:ea typeface="Cambria"/>
                <a:cs typeface="Cambria"/>
                <a:sym typeface="Cambria"/>
              </a:rPr>
              <a:t>E. cloacae</a:t>
            </a:r>
            <a:r>
              <a:rPr b="0" i="0" lang="en" sz="3150" u="none" cap="none" strike="noStrike">
                <a:solidFill>
                  <a:schemeClr val="dk1"/>
                </a:solidFill>
                <a:latin typeface="Cambria"/>
                <a:ea typeface="Cambria"/>
                <a:cs typeface="Cambria"/>
                <a:sym typeface="Cambria"/>
              </a:rPr>
              <a:t> (if it does, we will find another viable bacterial endophyte)</a:t>
            </a:r>
            <a:endParaRPr b="0" i="0" sz="3150" u="none" cap="none" strike="noStrike">
              <a:solidFill>
                <a:srgbClr val="000000"/>
              </a:solidFill>
              <a:latin typeface="Cambria"/>
              <a:ea typeface="Cambria"/>
              <a:cs typeface="Cambria"/>
              <a:sym typeface="Cambria"/>
            </a:endParaRPr>
          </a:p>
          <a:p>
            <a:pPr indent="-428625" lvl="0" marL="457200" marR="0" rtl="0" algn="l">
              <a:lnSpc>
                <a:spcPct val="100000"/>
              </a:lnSpc>
              <a:spcBef>
                <a:spcPts val="0"/>
              </a:spcBef>
              <a:spcAft>
                <a:spcPts val="0"/>
              </a:spcAft>
              <a:buClr>
                <a:srgbClr val="000000"/>
              </a:buClr>
              <a:buSzPts val="3150"/>
              <a:buFont typeface="Cambria"/>
              <a:buChar char="•"/>
            </a:pPr>
            <a:r>
              <a:rPr b="0" i="0" lang="en" sz="3150" u="none" cap="none" strike="noStrike">
                <a:solidFill>
                  <a:srgbClr val="000000"/>
                </a:solidFill>
                <a:latin typeface="Cambria"/>
                <a:ea typeface="Cambria"/>
                <a:cs typeface="Cambria"/>
                <a:sym typeface="Cambria"/>
                <a:extLst>
                  <a:ext uri="http://customooxmlschemas.google.com/">
                    <go:slidesCustomData xmlns:go="http://customooxmlschemas.google.com/" textRoundtripDataId="0"/>
                  </a:ext>
                </a:extLst>
              </a:rPr>
              <a:t>Assuming that test works, we will then track and compare Fusarium growth between treated and untreated Cavendish plants</a:t>
            </a:r>
            <a:endParaRPr b="0" i="0" sz="3150" u="none" cap="none" strike="noStrike">
              <a:solidFill>
                <a:srgbClr val="000000"/>
              </a:solidFill>
              <a:latin typeface="Cambria"/>
              <a:ea typeface="Cambria"/>
              <a:cs typeface="Cambria"/>
              <a:sym typeface="Cambria"/>
            </a:endParaRPr>
          </a:p>
        </p:txBody>
      </p:sp>
      <p:sp>
        <p:nvSpPr>
          <p:cNvPr id="96" name="Google Shape;96;g1efd191b55a_0_0"/>
          <p:cNvSpPr txBox="1"/>
          <p:nvPr/>
        </p:nvSpPr>
        <p:spPr>
          <a:xfrm>
            <a:off x="4365550" y="13945589"/>
            <a:ext cx="11489700" cy="1023900"/>
          </a:xfrm>
          <a:prstGeom prst="rect">
            <a:avLst/>
          </a:prstGeom>
          <a:noFill/>
          <a:ln cap="flat" cmpd="sng" w="76200">
            <a:solidFill>
              <a:srgbClr val="59A644"/>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90000"/>
              </a:lnSpc>
              <a:spcBef>
                <a:spcPts val="0"/>
              </a:spcBef>
              <a:spcAft>
                <a:spcPts val="0"/>
              </a:spcAft>
              <a:buClr>
                <a:srgbClr val="000000"/>
              </a:buClr>
              <a:buSzPts val="1850"/>
              <a:buFont typeface="Arial"/>
              <a:buNone/>
            </a:pPr>
            <a:r>
              <a:t/>
            </a:r>
            <a:endParaRPr b="1" i="0" sz="200" u="none" cap="none" strike="noStrike">
              <a:solidFill>
                <a:schemeClr val="dk1"/>
              </a:solidFill>
              <a:latin typeface="Cambria"/>
              <a:ea typeface="Cambria"/>
              <a:cs typeface="Cambria"/>
              <a:sym typeface="Cambria"/>
            </a:endParaRPr>
          </a:p>
          <a:p>
            <a:pPr indent="0" lvl="0" marL="0" marR="0" rtl="0" algn="ctr">
              <a:lnSpc>
                <a:spcPct val="90000"/>
              </a:lnSpc>
              <a:spcBef>
                <a:spcPts val="0"/>
              </a:spcBef>
              <a:spcAft>
                <a:spcPts val="0"/>
              </a:spcAft>
              <a:buClr>
                <a:srgbClr val="000000"/>
              </a:buClr>
              <a:buSzPts val="1850"/>
              <a:buFont typeface="Arial"/>
              <a:buNone/>
            </a:pPr>
            <a:r>
              <a:rPr b="1" i="0" lang="en" sz="2700" u="none" cap="none" strike="noStrike">
                <a:solidFill>
                  <a:schemeClr val="dk1"/>
                </a:solidFill>
                <a:latin typeface="Cambria"/>
                <a:ea typeface="Cambria"/>
                <a:cs typeface="Cambria"/>
                <a:sym typeface="Cambria"/>
              </a:rPr>
              <a:t>Figure 3:</a:t>
            </a:r>
            <a:r>
              <a:rPr b="0" i="0" lang="en" sz="2700" u="none" cap="none" strike="noStrike">
                <a:solidFill>
                  <a:schemeClr val="dk1"/>
                </a:solidFill>
                <a:latin typeface="Cambria"/>
                <a:ea typeface="Cambria"/>
                <a:cs typeface="Cambria"/>
                <a:sym typeface="Cambria"/>
              </a:rPr>
              <a:t> A Cavendish banana plant and the soil area surrounding its roots </a:t>
            </a:r>
            <a:endParaRPr b="0" i="0" sz="2700" u="none" cap="none" strike="noStrike">
              <a:solidFill>
                <a:schemeClr val="dk1"/>
              </a:solidFill>
              <a:latin typeface="Cambria"/>
              <a:ea typeface="Cambria"/>
              <a:cs typeface="Cambria"/>
              <a:sym typeface="Cambria"/>
            </a:endParaRPr>
          </a:p>
          <a:p>
            <a:pPr indent="0" lvl="0" marL="0" marR="0" rtl="0" algn="ctr">
              <a:lnSpc>
                <a:spcPct val="90000"/>
              </a:lnSpc>
              <a:spcBef>
                <a:spcPts val="0"/>
              </a:spcBef>
              <a:spcAft>
                <a:spcPts val="0"/>
              </a:spcAft>
              <a:buClr>
                <a:srgbClr val="000000"/>
              </a:buClr>
              <a:buSzPts val="1850"/>
              <a:buFont typeface="Arial"/>
              <a:buNone/>
            </a:pPr>
            <a:r>
              <a:rPr b="0" i="0" lang="en" sz="2700" u="none" cap="none" strike="noStrike">
                <a:solidFill>
                  <a:schemeClr val="dk1"/>
                </a:solidFill>
                <a:latin typeface="Cambria"/>
                <a:ea typeface="Cambria"/>
                <a:cs typeface="Cambria"/>
                <a:sym typeface="Cambria"/>
              </a:rPr>
              <a:t>(with bacterial endophytes present)</a:t>
            </a:r>
            <a:endParaRPr b="0" i="0" sz="2700" u="none" cap="none" strike="noStrike">
              <a:solidFill>
                <a:schemeClr val="dk1"/>
              </a:solidFill>
              <a:latin typeface="Cambria"/>
              <a:ea typeface="Cambria"/>
              <a:cs typeface="Cambria"/>
              <a:sym typeface="Cambria"/>
            </a:endParaRPr>
          </a:p>
        </p:txBody>
      </p:sp>
      <p:sp>
        <p:nvSpPr>
          <p:cNvPr id="97" name="Google Shape;97;g1efd191b55a_0_0"/>
          <p:cNvSpPr txBox="1"/>
          <p:nvPr/>
        </p:nvSpPr>
        <p:spPr>
          <a:xfrm>
            <a:off x="20069177" y="2905007"/>
            <a:ext cx="16385100" cy="9086400"/>
          </a:xfrm>
          <a:prstGeom prst="rect">
            <a:avLst/>
          </a:prstGeom>
          <a:noFill/>
          <a:ln cap="flat" cmpd="sng" w="76200">
            <a:solidFill>
              <a:srgbClr val="59A644"/>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5000"/>
              <a:buFont typeface="Arial"/>
              <a:buNone/>
            </a:pPr>
            <a:r>
              <a:rPr b="1" i="0" lang="en" sz="7000" u="none" cap="none" strike="noStrike">
                <a:solidFill>
                  <a:srgbClr val="59A644"/>
                </a:solidFill>
                <a:latin typeface="Cambria"/>
                <a:ea typeface="Cambria"/>
                <a:cs typeface="Cambria"/>
                <a:sym typeface="Cambria"/>
              </a:rPr>
              <a:t>Meet the Fusarium Fighters!</a:t>
            </a:r>
            <a:endParaRPr b="0" i="0" sz="7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600"/>
              <a:buFont typeface="Arial"/>
              <a:buNone/>
            </a:pPr>
            <a:r>
              <a:t/>
            </a:r>
            <a:endParaRPr b="1" i="0" sz="6600" u="none" cap="none" strike="noStrike">
              <a:solidFill>
                <a:srgbClr val="9BBB59"/>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3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9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29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t/>
            </a:r>
            <a:endParaRPr b="0" i="0" sz="195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rPr b="0" i="0" lang="en" sz="3200" u="none" cap="none" strike="noStrike">
                <a:solidFill>
                  <a:schemeClr val="dk1"/>
                </a:solidFill>
                <a:latin typeface="Cambria"/>
                <a:ea typeface="Cambria"/>
                <a:cs typeface="Cambria"/>
                <a:sym typeface="Cambria"/>
              </a:rPr>
              <a:t>(left to right) Andrew Parrish, Peter McGinnes, Kate McMullin, Bob Wang, Josh Li</a:t>
            </a:r>
            <a:endParaRPr b="0" i="0" sz="3200" u="none" cap="none" strike="noStrike">
              <a:solidFill>
                <a:schemeClr val="dk1"/>
              </a:solidFill>
              <a:latin typeface="Cambria"/>
              <a:ea typeface="Cambria"/>
              <a:cs typeface="Cambria"/>
              <a:sym typeface="Cambria"/>
            </a:endParaRPr>
          </a:p>
        </p:txBody>
      </p:sp>
      <p:pic>
        <p:nvPicPr>
          <p:cNvPr descr="A group of people posing for a photo&#10;&#10;Description automatically generated" id="98" name="Google Shape;98;g1efd191b55a_0_0"/>
          <p:cNvPicPr preferRelativeResize="0"/>
          <p:nvPr/>
        </p:nvPicPr>
        <p:blipFill rotWithShape="1">
          <a:blip r:embed="rId3">
            <a:alphaModFix/>
          </a:blip>
          <a:srcRect b="2133" l="24776" r="33866" t="1749"/>
          <a:stretch/>
        </p:blipFill>
        <p:spPr>
          <a:xfrm rot="5400000">
            <a:off x="24859125" y="1357163"/>
            <a:ext cx="6805200" cy="12575700"/>
          </a:xfrm>
          <a:prstGeom prst="rect">
            <a:avLst/>
          </a:prstGeom>
          <a:noFill/>
          <a:ln cap="flat" cmpd="sng" w="114300">
            <a:solidFill>
              <a:srgbClr val="59A644"/>
            </a:solidFill>
            <a:prstDash val="solid"/>
            <a:round/>
            <a:headEnd len="sm" w="sm" type="none"/>
            <a:tailEnd len="sm" w="sm" type="none"/>
          </a:ln>
        </p:spPr>
      </p:pic>
      <p:sp>
        <p:nvSpPr>
          <p:cNvPr id="99" name="Google Shape;99;g1efd191b55a_0_0"/>
          <p:cNvSpPr txBox="1"/>
          <p:nvPr/>
        </p:nvSpPr>
        <p:spPr>
          <a:xfrm>
            <a:off x="3224755" y="-237333"/>
            <a:ext cx="31015500" cy="30048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9000"/>
              <a:buFont typeface="Arial"/>
              <a:buNone/>
            </a:pPr>
            <a:r>
              <a:rPr b="1" i="0" lang="en" sz="9000" u="none" cap="none" strike="noStrike">
                <a:solidFill>
                  <a:srgbClr val="59A644"/>
                </a:solidFill>
                <a:latin typeface="Cambria"/>
                <a:ea typeface="Cambria"/>
                <a:cs typeface="Cambria"/>
                <a:sym typeface="Cambria"/>
              </a:rPr>
              <a:t>Fusarium Wilt Resistance in Cavendish Bananas </a:t>
            </a:r>
            <a:endParaRPr b="0" i="0" sz="9000" u="none" cap="none" strike="noStrike">
              <a:solidFill>
                <a:srgbClr val="59A64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800"/>
              <a:buFont typeface="Arial"/>
              <a:buNone/>
            </a:pPr>
            <a:r>
              <a:rPr b="0" i="0" lang="en" sz="4000" u="none" cap="none" strike="noStrike">
                <a:solidFill>
                  <a:srgbClr val="000000"/>
                </a:solidFill>
                <a:latin typeface="Times New Roman"/>
                <a:ea typeface="Times New Roman"/>
                <a:cs typeface="Times New Roman"/>
                <a:sym typeface="Times New Roman"/>
              </a:rPr>
              <a:t>Peter McGinnes, Josh Li, Andrew Parrish, Kate McMullin, Bob Wang, Dr. Beth Pethel, Michael Sheets (Boston University)</a:t>
            </a:r>
            <a:endParaRPr b="0" i="0" sz="4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800"/>
              <a:buFont typeface="Arial"/>
              <a:buNone/>
            </a:pPr>
            <a:r>
              <a:rPr b="0" i="0" lang="en" sz="4000" u="none" cap="none" strike="noStrike">
                <a:solidFill>
                  <a:srgbClr val="000000"/>
                </a:solidFill>
                <a:latin typeface="Times New Roman"/>
                <a:ea typeface="Times New Roman"/>
                <a:cs typeface="Times New Roman"/>
                <a:sym typeface="Times New Roman"/>
              </a:rPr>
              <a:t>Western Reserve Academy, Hudson, Ohio, USA</a:t>
            </a:r>
            <a:endParaRPr b="0" i="0" sz="1600" u="none" cap="none" strike="noStrike">
              <a:solidFill>
                <a:srgbClr val="000000"/>
              </a:solidFill>
              <a:latin typeface="Arial"/>
              <a:ea typeface="Arial"/>
              <a:cs typeface="Arial"/>
              <a:sym typeface="Arial"/>
            </a:endParaRPr>
          </a:p>
        </p:txBody>
      </p:sp>
      <p:sp>
        <p:nvSpPr>
          <p:cNvPr id="100" name="Google Shape;100;g1efd191b55a_0_0"/>
          <p:cNvSpPr txBox="1"/>
          <p:nvPr/>
        </p:nvSpPr>
        <p:spPr>
          <a:xfrm>
            <a:off x="20069175" y="12446350"/>
            <a:ext cx="16385100" cy="6642000"/>
          </a:xfrm>
          <a:prstGeom prst="rect">
            <a:avLst/>
          </a:prstGeom>
          <a:noFill/>
          <a:ln cap="flat" cmpd="sng" w="76200">
            <a:solidFill>
              <a:srgbClr val="59A644"/>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5000"/>
              <a:buFont typeface="Arial"/>
              <a:buNone/>
            </a:pPr>
            <a:r>
              <a:rPr b="1" i="0" lang="en" sz="7000" u="none" cap="none" strike="noStrike">
                <a:solidFill>
                  <a:srgbClr val="59A644"/>
                </a:solidFill>
                <a:latin typeface="Cambria"/>
                <a:ea typeface="Cambria"/>
                <a:cs typeface="Cambria"/>
                <a:sym typeface="Cambria"/>
              </a:rPr>
              <a:t>Acknowledgements</a:t>
            </a:r>
            <a:endParaRPr b="0" i="0" sz="7000" u="none" cap="none" strike="noStrike">
              <a:solidFill>
                <a:srgbClr val="59A64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rPr b="0" i="0" lang="en" sz="3200" u="none" cap="none" strike="noStrike">
                <a:solidFill>
                  <a:schemeClr val="dk1"/>
                </a:solidFill>
                <a:latin typeface="Cambria"/>
                <a:ea typeface="Cambria"/>
                <a:cs typeface="Cambria"/>
                <a:sym typeface="Cambria"/>
              </a:rPr>
              <a:t>We would like to thank our teacher, Dr. Beth Pethel, and our mentor, </a:t>
            </a:r>
            <a:endParaRPr b="0" i="0" sz="32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2350"/>
              <a:buFont typeface="Arial"/>
              <a:buNone/>
            </a:pPr>
            <a:r>
              <a:rPr b="0" i="0" lang="en" sz="3200" u="none" cap="none" strike="noStrike">
                <a:solidFill>
                  <a:schemeClr val="dk1"/>
                </a:solidFill>
                <a:latin typeface="Cambria"/>
                <a:ea typeface="Cambria"/>
                <a:cs typeface="Cambria"/>
                <a:sym typeface="Cambria"/>
              </a:rPr>
              <a:t>Michael Sheets, for all of their support throughout this project!</a:t>
            </a:r>
            <a:endParaRPr b="0" i="0" sz="3200" u="none" cap="none" strike="noStrike">
              <a:solidFill>
                <a:schemeClr val="dk1"/>
              </a:solidFill>
              <a:latin typeface="Arial"/>
              <a:ea typeface="Arial"/>
              <a:cs typeface="Arial"/>
              <a:sym typeface="Arial"/>
            </a:endParaRPr>
          </a:p>
        </p:txBody>
      </p:sp>
      <p:pic>
        <p:nvPicPr>
          <p:cNvPr id="101" name="Google Shape;101;g1efd191b55a_0_0"/>
          <p:cNvPicPr preferRelativeResize="0"/>
          <p:nvPr/>
        </p:nvPicPr>
        <p:blipFill rotWithShape="1">
          <a:blip r:embed="rId4">
            <a:alphaModFix/>
          </a:blip>
          <a:srcRect b="9618" l="0" r="0" t="10946"/>
          <a:stretch/>
        </p:blipFill>
        <p:spPr>
          <a:xfrm>
            <a:off x="32303850" y="26825"/>
            <a:ext cx="5159549" cy="1301250"/>
          </a:xfrm>
          <a:prstGeom prst="rect">
            <a:avLst/>
          </a:prstGeom>
          <a:noFill/>
          <a:ln>
            <a:noFill/>
          </a:ln>
        </p:spPr>
      </p:pic>
      <p:cxnSp>
        <p:nvCxnSpPr>
          <p:cNvPr id="102" name="Google Shape;102;g1efd191b55a_0_0"/>
          <p:cNvCxnSpPr/>
          <p:nvPr/>
        </p:nvCxnSpPr>
        <p:spPr>
          <a:xfrm>
            <a:off x="33738842" y="6070715"/>
            <a:ext cx="831000" cy="61500"/>
          </a:xfrm>
          <a:prstGeom prst="straightConnector1">
            <a:avLst/>
          </a:prstGeom>
          <a:noFill/>
          <a:ln cap="flat" cmpd="sng" w="38100">
            <a:solidFill>
              <a:schemeClr val="dk1"/>
            </a:solidFill>
            <a:prstDash val="solid"/>
            <a:round/>
            <a:headEnd len="sm" w="sm" type="none"/>
            <a:tailEnd len="sm" w="sm" type="none"/>
          </a:ln>
        </p:spPr>
      </p:cxnSp>
      <p:pic>
        <p:nvPicPr>
          <p:cNvPr id="103" name="Google Shape;103;g1efd191b55a_0_0"/>
          <p:cNvPicPr preferRelativeResize="0"/>
          <p:nvPr/>
        </p:nvPicPr>
        <p:blipFill rotWithShape="1">
          <a:blip r:embed="rId5">
            <a:alphaModFix/>
          </a:blip>
          <a:srcRect b="0" l="0" r="0" t="0"/>
          <a:stretch/>
        </p:blipFill>
        <p:spPr>
          <a:xfrm>
            <a:off x="26980550" y="15378254"/>
            <a:ext cx="3303524" cy="3249598"/>
          </a:xfrm>
          <a:prstGeom prst="rect">
            <a:avLst/>
          </a:prstGeom>
          <a:noFill/>
          <a:ln>
            <a:noFill/>
          </a:ln>
        </p:spPr>
      </p:pic>
      <p:pic>
        <p:nvPicPr>
          <p:cNvPr id="104" name="Google Shape;104;g1efd191b55a_0_0"/>
          <p:cNvPicPr preferRelativeResize="0"/>
          <p:nvPr/>
        </p:nvPicPr>
        <p:blipFill rotWithShape="1">
          <a:blip r:embed="rId6">
            <a:alphaModFix/>
          </a:blip>
          <a:srcRect b="0" l="0" r="0" t="0"/>
          <a:stretch/>
        </p:blipFill>
        <p:spPr>
          <a:xfrm>
            <a:off x="32363775" y="19519633"/>
            <a:ext cx="3303526" cy="1433931"/>
          </a:xfrm>
          <a:prstGeom prst="rect">
            <a:avLst/>
          </a:prstGeom>
          <a:noFill/>
          <a:ln>
            <a:noFill/>
          </a:ln>
        </p:spPr>
      </p:pic>
      <p:pic>
        <p:nvPicPr>
          <p:cNvPr id="105" name="Google Shape;105;g1efd191b55a_0_0"/>
          <p:cNvPicPr preferRelativeResize="0"/>
          <p:nvPr/>
        </p:nvPicPr>
        <p:blipFill rotWithShape="1">
          <a:blip r:embed="rId7">
            <a:alphaModFix/>
          </a:blip>
          <a:srcRect b="0" l="0" r="0" t="0"/>
          <a:stretch/>
        </p:blipFill>
        <p:spPr>
          <a:xfrm>
            <a:off x="8328825" y="19470959"/>
            <a:ext cx="4509274" cy="1581841"/>
          </a:xfrm>
          <a:prstGeom prst="rect">
            <a:avLst/>
          </a:prstGeom>
          <a:noFill/>
          <a:ln>
            <a:noFill/>
          </a:ln>
        </p:spPr>
      </p:pic>
      <p:pic>
        <p:nvPicPr>
          <p:cNvPr id="106" name="Google Shape;106;g1efd191b55a_0_0"/>
          <p:cNvPicPr preferRelativeResize="0"/>
          <p:nvPr/>
        </p:nvPicPr>
        <p:blipFill rotWithShape="1">
          <a:blip r:embed="rId8">
            <a:alphaModFix/>
          </a:blip>
          <a:srcRect b="5731" l="0" r="0" t="0"/>
          <a:stretch/>
        </p:blipFill>
        <p:spPr>
          <a:xfrm>
            <a:off x="15384100" y="19380600"/>
            <a:ext cx="3303526" cy="1581851"/>
          </a:xfrm>
          <a:prstGeom prst="rect">
            <a:avLst/>
          </a:prstGeom>
          <a:noFill/>
          <a:ln>
            <a:noFill/>
          </a:ln>
        </p:spPr>
      </p:pic>
      <p:pic>
        <p:nvPicPr>
          <p:cNvPr id="107" name="Google Shape;107;g1efd191b55a_0_0"/>
          <p:cNvPicPr preferRelativeResize="0"/>
          <p:nvPr/>
        </p:nvPicPr>
        <p:blipFill rotWithShape="1">
          <a:blip r:embed="rId9">
            <a:alphaModFix/>
          </a:blip>
          <a:srcRect b="0" l="0" r="0" t="0"/>
          <a:stretch/>
        </p:blipFill>
        <p:spPr>
          <a:xfrm>
            <a:off x="21614621" y="19546559"/>
            <a:ext cx="3554206" cy="1334103"/>
          </a:xfrm>
          <a:prstGeom prst="rect">
            <a:avLst/>
          </a:prstGeom>
          <a:noFill/>
          <a:ln>
            <a:noFill/>
          </a:ln>
        </p:spPr>
      </p:pic>
      <p:pic>
        <p:nvPicPr>
          <p:cNvPr id="108" name="Google Shape;108;g1efd191b55a_0_0"/>
          <p:cNvPicPr preferRelativeResize="0"/>
          <p:nvPr/>
        </p:nvPicPr>
        <p:blipFill rotWithShape="1">
          <a:blip r:embed="rId10">
            <a:alphaModFix/>
          </a:blip>
          <a:srcRect b="0" l="0" r="0" t="0"/>
          <a:stretch/>
        </p:blipFill>
        <p:spPr>
          <a:xfrm>
            <a:off x="27903163" y="19314734"/>
            <a:ext cx="1588800" cy="1645332"/>
          </a:xfrm>
          <a:prstGeom prst="rect">
            <a:avLst/>
          </a:prstGeom>
          <a:noFill/>
          <a:ln>
            <a:noFill/>
          </a:ln>
        </p:spPr>
      </p:pic>
      <p:pic>
        <p:nvPicPr>
          <p:cNvPr id="109" name="Google Shape;109;g1efd191b55a_0_0"/>
          <p:cNvPicPr preferRelativeResize="0"/>
          <p:nvPr/>
        </p:nvPicPr>
        <p:blipFill rotWithShape="1">
          <a:blip r:embed="rId11">
            <a:alphaModFix/>
          </a:blip>
          <a:srcRect b="8436" l="0" r="0" t="8842"/>
          <a:stretch/>
        </p:blipFill>
        <p:spPr>
          <a:xfrm>
            <a:off x="1625925" y="19610000"/>
            <a:ext cx="4509275" cy="1301250"/>
          </a:xfrm>
          <a:prstGeom prst="rect">
            <a:avLst/>
          </a:prstGeom>
          <a:noFill/>
          <a:ln>
            <a:noFill/>
          </a:ln>
        </p:spPr>
      </p:pic>
      <p:pic>
        <p:nvPicPr>
          <p:cNvPr descr="A black arrow pointing up&#10;&#10;Description automatically generated" id="110" name="Google Shape;110;g1efd191b55a_0_0"/>
          <p:cNvPicPr preferRelativeResize="0"/>
          <p:nvPr/>
        </p:nvPicPr>
        <p:blipFill rotWithShape="1">
          <a:blip r:embed="rId12">
            <a:alphaModFix/>
          </a:blip>
          <a:srcRect b="8663" l="24543" r="19329" t="12284"/>
          <a:stretch/>
        </p:blipFill>
        <p:spPr>
          <a:xfrm flipH="1" rot="7618431">
            <a:off x="25676040" y="16351280"/>
            <a:ext cx="748450" cy="1420694"/>
          </a:xfrm>
          <a:prstGeom prst="rect">
            <a:avLst/>
          </a:prstGeom>
          <a:noFill/>
          <a:ln>
            <a:noFill/>
          </a:ln>
        </p:spPr>
      </p:pic>
      <p:sp>
        <p:nvSpPr>
          <p:cNvPr id="111" name="Google Shape;111;g1efd191b55a_0_0"/>
          <p:cNvSpPr txBox="1"/>
          <p:nvPr/>
        </p:nvSpPr>
        <p:spPr>
          <a:xfrm>
            <a:off x="24767873" y="15436275"/>
            <a:ext cx="2229300" cy="97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rgbClr val="000000"/>
                </a:solidFill>
                <a:latin typeface="Cambria"/>
                <a:ea typeface="Cambria"/>
                <a:cs typeface="Cambria"/>
                <a:sym typeface="Cambria"/>
              </a:rPr>
              <a:t>Scan for References</a:t>
            </a:r>
            <a:endParaRPr b="0" i="0" sz="3200" u="none" cap="none" strike="noStrike">
              <a:solidFill>
                <a:srgbClr val="000000"/>
              </a:solidFill>
              <a:latin typeface="Cambria"/>
              <a:ea typeface="Cambria"/>
              <a:cs typeface="Cambria"/>
              <a:sym typeface="Cambria"/>
            </a:endParaRPr>
          </a:p>
        </p:txBody>
      </p:sp>
      <p:pic>
        <p:nvPicPr>
          <p:cNvPr id="112" name="Google Shape;112;g1efd191b55a_0_0"/>
          <p:cNvPicPr preferRelativeResize="0"/>
          <p:nvPr/>
        </p:nvPicPr>
        <p:blipFill rotWithShape="1">
          <a:blip r:embed="rId13">
            <a:alphaModFix/>
          </a:blip>
          <a:srcRect b="3195" l="7689" r="0" t="9229"/>
          <a:stretch/>
        </p:blipFill>
        <p:spPr>
          <a:xfrm>
            <a:off x="4403616" y="6606413"/>
            <a:ext cx="11408910" cy="7339178"/>
          </a:xfrm>
          <a:prstGeom prst="rect">
            <a:avLst/>
          </a:prstGeom>
          <a:noFill/>
          <a:ln cap="flat" cmpd="sng" w="76200">
            <a:solidFill>
              <a:srgbClr val="59A644"/>
            </a:solidFill>
            <a:prstDash val="solid"/>
            <a:round/>
            <a:headEnd len="sm" w="sm" type="none"/>
            <a:tailEnd len="sm" w="sm" type="none"/>
          </a:ln>
        </p:spPr>
      </p:pic>
      <p:pic>
        <p:nvPicPr>
          <p:cNvPr id="113" name="Google Shape;113;g1efd191b55a_0_0"/>
          <p:cNvPicPr preferRelativeResize="0"/>
          <p:nvPr/>
        </p:nvPicPr>
        <p:blipFill rotWithShape="1">
          <a:blip r:embed="rId14">
            <a:alphaModFix/>
          </a:blip>
          <a:srcRect b="20438" l="0" r="4084" t="29491"/>
          <a:stretch/>
        </p:blipFill>
        <p:spPr>
          <a:xfrm>
            <a:off x="-247425" y="0"/>
            <a:ext cx="5838175" cy="14339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