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A4A3A4"/>
          </p15:clr>
        </p15:guide>
        <p15:guide id="2" pos="1180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14UtRPL8VF8ODgEgI5vBWC89+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288" y="48"/>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1277084" y="3049771"/>
            <a:ext cx="34909415" cy="8407463"/>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a:endParaRPr/>
          </a:p>
        </p:txBody>
      </p:sp>
      <p:sp>
        <p:nvSpPr>
          <p:cNvPr id="11" name="Google Shape;11;p3"/>
          <p:cNvSpPr txBox="1">
            <a:spLocks noGrp="1"/>
          </p:cNvSpPr>
          <p:nvPr>
            <p:ph type="subTitle" idx="1"/>
          </p:nvPr>
        </p:nvSpPr>
        <p:spPr>
          <a:xfrm>
            <a:off x="1277050" y="11608541"/>
            <a:ext cx="34909415" cy="3246518"/>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a:endParaRPr/>
          </a:p>
        </p:txBody>
      </p:sp>
      <p:sp>
        <p:nvSpPr>
          <p:cNvPr id="12" name="Google Shape;12;p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277050" y="4530674"/>
            <a:ext cx="34909415" cy="8042472"/>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a:spLocks noGrp="1"/>
          </p:cNvSpPr>
          <p:nvPr>
            <p:ph type="body" idx="1"/>
          </p:nvPr>
        </p:nvSpPr>
        <p:spPr>
          <a:xfrm>
            <a:off x="1277050" y="12911475"/>
            <a:ext cx="34909415" cy="5327984"/>
          </a:xfrm>
          <a:prstGeom prst="rect">
            <a:avLst/>
          </a:prstGeom>
          <a:noFill/>
          <a:ln>
            <a:noFill/>
          </a:ln>
        </p:spPr>
        <p:txBody>
          <a:bodyPr spcFirstLastPara="1" wrap="square" lIns="371025" tIns="371025" rIns="371025" bIns="371025" anchor="t" anchorCtr="0">
            <a:normAutofit/>
          </a:bodyPr>
          <a:lstStyle>
            <a:lvl1pPr marL="457200" lvl="0" indent="-692150" algn="ctr">
              <a:lnSpc>
                <a:spcPct val="115000"/>
              </a:lnSpc>
              <a:spcBef>
                <a:spcPts val="0"/>
              </a:spcBef>
              <a:spcAft>
                <a:spcPts val="0"/>
              </a:spcAft>
              <a:buSzPts val="7300"/>
              <a:buChar char="●"/>
              <a:defRPr/>
            </a:lvl1pPr>
            <a:lvl2pPr marL="914400" lvl="1" indent="-590550" algn="ctr">
              <a:lnSpc>
                <a:spcPct val="115000"/>
              </a:lnSpc>
              <a:spcBef>
                <a:spcPts val="0"/>
              </a:spcBef>
              <a:spcAft>
                <a:spcPts val="0"/>
              </a:spcAft>
              <a:buSzPts val="5700"/>
              <a:buChar char="○"/>
              <a:defRPr/>
            </a:lvl2pPr>
            <a:lvl3pPr marL="1371600" lvl="2" indent="-590550" algn="ctr">
              <a:lnSpc>
                <a:spcPct val="115000"/>
              </a:lnSpc>
              <a:spcBef>
                <a:spcPts val="0"/>
              </a:spcBef>
              <a:spcAft>
                <a:spcPts val="0"/>
              </a:spcAft>
              <a:buSzPts val="5700"/>
              <a:buChar char="■"/>
              <a:defRPr/>
            </a:lvl3pPr>
            <a:lvl4pPr marL="1828800" lvl="3" indent="-590550" algn="ctr">
              <a:lnSpc>
                <a:spcPct val="115000"/>
              </a:lnSpc>
              <a:spcBef>
                <a:spcPts val="0"/>
              </a:spcBef>
              <a:spcAft>
                <a:spcPts val="0"/>
              </a:spcAft>
              <a:buSzPts val="5700"/>
              <a:buChar char="●"/>
              <a:defRPr/>
            </a:lvl4pPr>
            <a:lvl5pPr marL="2286000" lvl="4" indent="-590550" algn="ctr">
              <a:lnSpc>
                <a:spcPct val="115000"/>
              </a:lnSpc>
              <a:spcBef>
                <a:spcPts val="0"/>
              </a:spcBef>
              <a:spcAft>
                <a:spcPts val="0"/>
              </a:spcAft>
              <a:buSzPts val="5700"/>
              <a:buChar char="○"/>
              <a:defRPr/>
            </a:lvl5pPr>
            <a:lvl6pPr marL="2743200" lvl="5" indent="-590550" algn="ctr">
              <a:lnSpc>
                <a:spcPct val="115000"/>
              </a:lnSpc>
              <a:spcBef>
                <a:spcPts val="0"/>
              </a:spcBef>
              <a:spcAft>
                <a:spcPts val="0"/>
              </a:spcAft>
              <a:buSzPts val="5700"/>
              <a:buChar char="■"/>
              <a:defRPr/>
            </a:lvl6pPr>
            <a:lvl7pPr marL="3200400" lvl="6" indent="-590550" algn="ctr">
              <a:lnSpc>
                <a:spcPct val="115000"/>
              </a:lnSpc>
              <a:spcBef>
                <a:spcPts val="0"/>
              </a:spcBef>
              <a:spcAft>
                <a:spcPts val="0"/>
              </a:spcAft>
              <a:buSzPts val="5700"/>
              <a:buChar char="●"/>
              <a:defRPr/>
            </a:lvl7pPr>
            <a:lvl8pPr marL="3657600" lvl="7" indent="-590550" algn="ctr">
              <a:lnSpc>
                <a:spcPct val="115000"/>
              </a:lnSpc>
              <a:spcBef>
                <a:spcPts val="0"/>
              </a:spcBef>
              <a:spcAft>
                <a:spcPts val="0"/>
              </a:spcAft>
              <a:buSzPts val="5700"/>
              <a:buChar char="○"/>
              <a:defRPr/>
            </a:lvl8pPr>
            <a:lvl9pPr marL="4114800" lvl="8" indent="-590550" algn="ctr">
              <a:lnSpc>
                <a:spcPct val="115000"/>
              </a:lnSpc>
              <a:spcBef>
                <a:spcPts val="0"/>
              </a:spcBef>
              <a:spcAft>
                <a:spcPts val="0"/>
              </a:spcAft>
              <a:buSzPts val="5700"/>
              <a:buChar char="■"/>
              <a:defRPr/>
            </a:lvl9pPr>
          </a:lstStyle>
          <a:p>
            <a:endParaRPr/>
          </a:p>
        </p:txBody>
      </p:sp>
      <p:sp>
        <p:nvSpPr>
          <p:cNvPr id="47" name="Google Shape;47;p1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1277050" y="8809855"/>
            <a:ext cx="34909415" cy="3447926"/>
          </a:xfrm>
          <a:prstGeom prst="rect">
            <a:avLst/>
          </a:prstGeom>
          <a:noFill/>
          <a:ln>
            <a:noFill/>
          </a:ln>
        </p:spPr>
        <p:txBody>
          <a:bodyPr spcFirstLastPara="1" wrap="square" lIns="371025" tIns="371025" rIns="371025" bIns="371025" anchor="ctr" anchorCtr="0">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a:endParaRPr/>
          </a:p>
        </p:txBody>
      </p:sp>
      <p:sp>
        <p:nvSpPr>
          <p:cNvPr id="15" name="Google Shape;15;p4"/>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18" name="Google Shape;18;p5"/>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19" name="Google Shape;19;p5"/>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2" name="Google Shape;22;p6"/>
          <p:cNvSpPr txBox="1">
            <a:spLocks noGrp="1"/>
          </p:cNvSpPr>
          <p:nvPr>
            <p:ph type="body" idx="1"/>
          </p:nvPr>
        </p:nvSpPr>
        <p:spPr>
          <a:xfrm>
            <a:off x="1277051"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3" name="Google Shape;23;p6"/>
          <p:cNvSpPr txBox="1">
            <a:spLocks noGrp="1"/>
          </p:cNvSpPr>
          <p:nvPr>
            <p:ph type="body" idx="2"/>
          </p:nvPr>
        </p:nvSpPr>
        <p:spPr>
          <a:xfrm>
            <a:off x="19798579" y="4720524"/>
            <a:ext cx="16387939" cy="13993494"/>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4" name="Google Shape;24;p6"/>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7" name="Google Shape;27;p7"/>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277051" y="2275731"/>
            <a:ext cx="11504513" cy="3095415"/>
          </a:xfrm>
          <a:prstGeom prst="rect">
            <a:avLst/>
          </a:prstGeom>
          <a:noFill/>
          <a:ln>
            <a:noFill/>
          </a:ln>
        </p:spPr>
        <p:txBody>
          <a:bodyPr spcFirstLastPara="1" wrap="square" lIns="371025" tIns="371025" rIns="371025" bIns="371025" anchor="b" anchorCtr="0">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a:endParaRPr/>
          </a:p>
        </p:txBody>
      </p:sp>
      <p:sp>
        <p:nvSpPr>
          <p:cNvPr id="30" name="Google Shape;30;p8"/>
          <p:cNvSpPr txBox="1">
            <a:spLocks noGrp="1"/>
          </p:cNvSpPr>
          <p:nvPr>
            <p:ph type="body" idx="1"/>
          </p:nvPr>
        </p:nvSpPr>
        <p:spPr>
          <a:xfrm>
            <a:off x="1277051" y="5691785"/>
            <a:ext cx="11504513" cy="13022745"/>
          </a:xfrm>
          <a:prstGeom prst="rect">
            <a:avLst/>
          </a:prstGeom>
          <a:noFill/>
          <a:ln>
            <a:noFill/>
          </a:ln>
        </p:spPr>
        <p:txBody>
          <a:bodyPr spcFirstLastPara="1" wrap="square" lIns="371025" tIns="371025" rIns="371025" bIns="371025" anchor="t" anchorCtr="0">
            <a:normAutofit/>
          </a:bodyPr>
          <a:lstStyle>
            <a:lvl1pPr marL="457200" lvl="0" indent="-539750" algn="l">
              <a:lnSpc>
                <a:spcPct val="115000"/>
              </a:lnSpc>
              <a:spcBef>
                <a:spcPts val="0"/>
              </a:spcBef>
              <a:spcAft>
                <a:spcPts val="0"/>
              </a:spcAft>
              <a:buSzPts val="4900"/>
              <a:buChar char="●"/>
              <a:defRPr sz="3136"/>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31" name="Google Shape;31;p8"/>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008578" y="1843809"/>
            <a:ext cx="26088982" cy="16755790"/>
          </a:xfrm>
          <a:prstGeom prst="rect">
            <a:avLst/>
          </a:prstGeom>
          <a:noFill/>
          <a:ln>
            <a:noFill/>
          </a:ln>
        </p:spPr>
        <p:txBody>
          <a:bodyPr spcFirstLastPara="1" wrap="square" lIns="371025" tIns="371025" rIns="371025" bIns="371025" anchor="ctr" anchorCtr="0">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a:endParaRPr/>
          </a:p>
        </p:txBody>
      </p:sp>
      <p:sp>
        <p:nvSpPr>
          <p:cNvPr id="34" name="Google Shape;34;p9"/>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8731707" y="-511"/>
            <a:ext cx="18731707" cy="21067713"/>
          </a:xfrm>
          <a:prstGeom prst="rect">
            <a:avLst/>
          </a:prstGeom>
          <a:solidFill>
            <a:schemeClr val="lt2"/>
          </a:solidFill>
          <a:ln>
            <a:noFill/>
          </a:ln>
        </p:spPr>
        <p:txBody>
          <a:bodyPr spcFirstLastPara="1" wrap="square" lIns="237450" tIns="237450" rIns="237450" bIns="2374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896"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087766" y="5051070"/>
            <a:ext cx="16573586" cy="6071406"/>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a:endParaRPr/>
          </a:p>
        </p:txBody>
      </p:sp>
      <p:sp>
        <p:nvSpPr>
          <p:cNvPr id="38" name="Google Shape;38;p10"/>
          <p:cNvSpPr txBox="1">
            <a:spLocks noGrp="1"/>
          </p:cNvSpPr>
          <p:nvPr>
            <p:ph type="subTitle" idx="1"/>
          </p:nvPr>
        </p:nvSpPr>
        <p:spPr>
          <a:xfrm>
            <a:off x="1087766" y="11481361"/>
            <a:ext cx="16573586" cy="5058993"/>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a:endParaRPr/>
          </a:p>
        </p:txBody>
      </p:sp>
      <p:sp>
        <p:nvSpPr>
          <p:cNvPr id="39" name="Google Shape;39;p10"/>
          <p:cNvSpPr txBox="1">
            <a:spLocks noGrp="1"/>
          </p:cNvSpPr>
          <p:nvPr>
            <p:ph type="body" idx="2"/>
          </p:nvPr>
        </p:nvSpPr>
        <p:spPr>
          <a:xfrm>
            <a:off x="20237372" y="2965802"/>
            <a:ext cx="15720376" cy="15135123"/>
          </a:xfrm>
          <a:prstGeom prst="rect">
            <a:avLst/>
          </a:prstGeom>
          <a:noFill/>
          <a:ln>
            <a:noFill/>
          </a:ln>
        </p:spPr>
        <p:txBody>
          <a:bodyPr spcFirstLastPara="1" wrap="square" lIns="371025" tIns="371025" rIns="371025" bIns="371025" anchor="ctr"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40" name="Google Shape;40;p10"/>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277051" y="17328384"/>
            <a:ext cx="24577171" cy="2478521"/>
          </a:xfrm>
          <a:prstGeom prst="rect">
            <a:avLst/>
          </a:prstGeom>
          <a:noFill/>
          <a:ln>
            <a:noFill/>
          </a:ln>
        </p:spPr>
        <p:txBody>
          <a:bodyPr spcFirstLastPara="1" wrap="square" lIns="371025" tIns="371025" rIns="371025" bIns="371025" anchor="ctr" anchorCtr="0">
            <a:normAutofit/>
          </a:bodyPr>
          <a:lstStyle>
            <a:lvl1pPr marL="457200" lvl="0" indent="-228600" algn="l">
              <a:lnSpc>
                <a:spcPct val="100000"/>
              </a:lnSpc>
              <a:spcBef>
                <a:spcPts val="0"/>
              </a:spcBef>
              <a:spcAft>
                <a:spcPts val="0"/>
              </a:spcAft>
              <a:buSzPts val="7300"/>
              <a:buNone/>
              <a:defRPr/>
            </a:lvl1pPr>
          </a:lstStyle>
          <a:p>
            <a:endParaRPr/>
          </a:p>
        </p:txBody>
      </p:sp>
      <p:sp>
        <p:nvSpPr>
          <p:cNvPr id="43" name="Google Shape;43;p11"/>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277050" y="1822818"/>
            <a:ext cx="34909415" cy="2345849"/>
          </a:xfrm>
          <a:prstGeom prst="rect">
            <a:avLst/>
          </a:prstGeom>
          <a:noFill/>
          <a:ln>
            <a:noFill/>
          </a:ln>
        </p:spPr>
        <p:txBody>
          <a:bodyPr spcFirstLastPara="1" wrap="square" lIns="371025" tIns="371025" rIns="371025" bIns="371025" anchor="t" anchorCtr="0">
            <a:normAutofit/>
          </a:bodyPr>
          <a:lstStyle>
            <a:lvl1pPr marR="0" lvl="0"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277050" y="4720524"/>
            <a:ext cx="34909415" cy="13993494"/>
          </a:xfrm>
          <a:prstGeom prst="rect">
            <a:avLst/>
          </a:prstGeom>
          <a:noFill/>
          <a:ln>
            <a:noFill/>
          </a:ln>
        </p:spPr>
        <p:txBody>
          <a:bodyPr spcFirstLastPara="1" wrap="square" lIns="371025" tIns="371025" rIns="371025" bIns="371025" anchor="t" anchorCtr="0">
            <a:normAutofit/>
          </a:bodyPr>
          <a:lstStyle>
            <a:lvl1pPr marL="457200" marR="0" lvl="0" indent="-692150" algn="l" rtl="0">
              <a:lnSpc>
                <a:spcPct val="115000"/>
              </a:lnSpc>
              <a:spcBef>
                <a:spcPts val="0"/>
              </a:spcBef>
              <a:spcAft>
                <a:spcPts val="0"/>
              </a:spcAft>
              <a:buClr>
                <a:schemeClr val="dk2"/>
              </a:buClr>
              <a:buSzPts val="7300"/>
              <a:buFont typeface="Arial"/>
              <a:buChar char="●"/>
              <a:defRPr sz="7300" b="0" i="0" u="none" strike="noStrike" cap="none">
                <a:solidFill>
                  <a:schemeClr val="dk2"/>
                </a:solidFill>
                <a:latin typeface="Arial"/>
                <a:ea typeface="Arial"/>
                <a:cs typeface="Arial"/>
                <a:sym typeface="Arial"/>
              </a:defRPr>
            </a:lvl1pPr>
            <a:lvl2pPr marL="914400" marR="0" lvl="1"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2pPr>
            <a:lvl3pPr marL="1371600" marR="0" lvl="2"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3pPr>
            <a:lvl4pPr marL="1828800" marR="0" lvl="3"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4pPr>
            <a:lvl5pPr marL="2286000" marR="0" lvl="4"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5pPr>
            <a:lvl6pPr marL="2743200" marR="0" lvl="5"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6pPr>
            <a:lvl7pPr marL="3200400" marR="0" lvl="6"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7pPr>
            <a:lvl8pPr marL="3657600" marR="0" lvl="7"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8pPr>
            <a:lvl9pPr marL="4114800" marR="0" lvl="8"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34712074" y="19100479"/>
            <a:ext cx="2248255" cy="1612219"/>
          </a:xfrm>
          <a:prstGeom prst="rect">
            <a:avLst/>
          </a:prstGeom>
          <a:noFill/>
          <a:ln>
            <a:noFill/>
          </a:ln>
        </p:spPr>
        <p:txBody>
          <a:bodyPr spcFirstLastPara="1" wrap="square" lIns="371025" tIns="371025" rIns="371025" bIns="371025" anchor="ctr" anchorCtr="0">
            <a:normAutofit/>
          </a:bodyPr>
          <a:lstStyle>
            <a:lvl1pPr marL="0" marR="0" lvl="0"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jp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www.mdpi.com/2073-4344/8/7/286"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l="9561" t="13888" r="11287" b="21909"/>
          <a:stretch/>
        </p:blipFill>
        <p:spPr>
          <a:xfrm>
            <a:off x="1781434" y="18396253"/>
            <a:ext cx="5963315" cy="2446248"/>
          </a:xfrm>
          <a:prstGeom prst="rect">
            <a:avLst/>
          </a:prstGeom>
          <a:noFill/>
          <a:ln>
            <a:noFill/>
          </a:ln>
        </p:spPr>
      </p:pic>
      <p:sp>
        <p:nvSpPr>
          <p:cNvPr id="55" name="Google Shape;55;p1"/>
          <p:cNvSpPr txBox="1"/>
          <p:nvPr/>
        </p:nvSpPr>
        <p:spPr>
          <a:xfrm>
            <a:off x="9256787" y="2804"/>
            <a:ext cx="20725200" cy="2402010"/>
          </a:xfrm>
          <a:prstGeom prst="rect">
            <a:avLst/>
          </a:prstGeom>
          <a:noFill/>
          <a:ln>
            <a:noFill/>
          </a:ln>
        </p:spPr>
        <p:txBody>
          <a:bodyPr spcFirstLastPara="1" wrap="square" lIns="58500" tIns="58500" rIns="58500" bIns="58500" anchor="ctr" anchorCtr="0">
            <a:noAutofit/>
          </a:bodyPr>
          <a:lstStyle/>
          <a:p>
            <a:pPr marL="0" marR="0" lvl="0" indent="0" algn="l" rtl="0">
              <a:lnSpc>
                <a:spcPct val="100000"/>
              </a:lnSpc>
              <a:spcBef>
                <a:spcPts val="0"/>
              </a:spcBef>
              <a:spcAft>
                <a:spcPts val="0"/>
              </a:spcAft>
              <a:buNone/>
            </a:pPr>
            <a:r>
              <a:rPr lang="en" sz="3950" b="1" i="0" u="none" strike="noStrike" cap="none" dirty="0">
                <a:solidFill>
                  <a:srgbClr val="000000"/>
                </a:solidFill>
                <a:latin typeface="Arial"/>
                <a:ea typeface="Arial"/>
                <a:cs typeface="Arial"/>
                <a:sym typeface="Arial"/>
              </a:rPr>
              <a:t>                                   Combating Oxybenzone with Laccase Enzyme</a:t>
            </a:r>
            <a:endParaRPr sz="395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700"/>
              <a:buFont typeface="Arial"/>
              <a:buNone/>
            </a:pPr>
            <a:r>
              <a:rPr lang="en" sz="3500" b="0" i="0" u="none" strike="noStrike" cap="none" dirty="0">
                <a:solidFill>
                  <a:srgbClr val="000000"/>
                </a:solidFill>
                <a:latin typeface="Arial"/>
                <a:ea typeface="Arial"/>
                <a:cs typeface="Arial"/>
                <a:sym typeface="Arial"/>
              </a:rPr>
              <a:t>Ally Sugita, Cael Walicki, Ellie Smith, Linnea Nam, Maggie Herman, Marin Chalmers, Sadie Parkinson, Will Kaegi, Matthew Kirkpatrick, Dr. Alberto J. Donayre Torres (UTEC)</a:t>
            </a:r>
            <a:endParaRPr sz="35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700"/>
              <a:buFont typeface="Arial"/>
              <a:buNone/>
            </a:pPr>
            <a:r>
              <a:rPr lang="en" sz="3500" b="0" i="0" u="none" strike="noStrike" cap="none" dirty="0">
                <a:solidFill>
                  <a:srgbClr val="000000"/>
                </a:solidFill>
                <a:latin typeface="Arial"/>
                <a:ea typeface="Arial"/>
                <a:cs typeface="Arial"/>
                <a:sym typeface="Arial"/>
              </a:rPr>
              <a:t>Oak Park &amp; River Forest High School, Oak Park, IL, United States of America</a:t>
            </a:r>
            <a:endParaRPr sz="3500" b="0" i="0" u="none" strike="noStrike" cap="none" dirty="0">
              <a:solidFill>
                <a:srgbClr val="000000"/>
              </a:solidFill>
              <a:latin typeface="Arial"/>
              <a:ea typeface="Arial"/>
              <a:cs typeface="Arial"/>
              <a:sym typeface="Arial"/>
            </a:endParaRPr>
          </a:p>
        </p:txBody>
      </p:sp>
      <p:sp>
        <p:nvSpPr>
          <p:cNvPr id="56" name="Google Shape;56;p1"/>
          <p:cNvSpPr txBox="1"/>
          <p:nvPr/>
        </p:nvSpPr>
        <p:spPr>
          <a:xfrm>
            <a:off x="686719" y="2403846"/>
            <a:ext cx="11960431" cy="16507245"/>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457200" marR="0" lvl="0" indent="0" algn="ctr" rtl="0">
              <a:lnSpc>
                <a:spcPct val="115000"/>
              </a:lnSpc>
              <a:spcBef>
                <a:spcPts val="0"/>
              </a:spcBef>
              <a:spcAft>
                <a:spcPts val="0"/>
              </a:spcAft>
              <a:buClr>
                <a:srgbClr val="000000"/>
              </a:buClr>
              <a:buSzPts val="2600"/>
              <a:buFont typeface="Arial"/>
              <a:buNone/>
            </a:pPr>
            <a:r>
              <a:rPr lang="en" sz="3200" b="1" i="0" u="none" strike="noStrike" cap="none" dirty="0">
                <a:solidFill>
                  <a:schemeClr val="dk1"/>
                </a:solidFill>
                <a:latin typeface="Arial"/>
                <a:ea typeface="Arial"/>
                <a:cs typeface="Arial"/>
                <a:sym typeface="Arial"/>
              </a:rPr>
              <a:t>Introduction</a:t>
            </a:r>
            <a:endParaRPr sz="3200" b="1" i="0" u="none" strike="noStrike" cap="none" dirty="0">
              <a:solidFill>
                <a:schemeClr val="dk1"/>
              </a:solidFill>
              <a:latin typeface="Arial"/>
              <a:ea typeface="Arial"/>
              <a:cs typeface="Arial"/>
              <a:sym typeface="Arial"/>
            </a:endParaRPr>
          </a:p>
          <a:p>
            <a:pPr marL="0" marR="0" lvl="0" indent="0" algn="ctr" rtl="0">
              <a:lnSpc>
                <a:spcPct val="115000"/>
              </a:lnSpc>
              <a:spcBef>
                <a:spcPts val="0"/>
              </a:spcBef>
              <a:spcAft>
                <a:spcPts val="0"/>
              </a:spcAft>
              <a:buNone/>
            </a:pPr>
            <a:r>
              <a:rPr lang="en" sz="2800" b="0" i="0" u="none" strike="noStrike" cap="none" dirty="0">
                <a:solidFill>
                  <a:schemeClr val="dk1"/>
                </a:solidFill>
                <a:latin typeface="Arial"/>
                <a:ea typeface="Arial"/>
                <a:cs typeface="Arial"/>
                <a:sym typeface="Arial"/>
              </a:rPr>
              <a:t>Our project is intended to address some of the adverse effects of the chemicals in sunscreen on coral reefs. Coral reefs are becoming increasingly vulnerable to bleaching and degradation through a combination of factors, such as rising temperatures and ocean acidity, that are exacerbated when corals are exposed to certain toxic chemicals. In our case, we focused on oxybenzone, a common ingredient in sunscreen that, when developing into glycoside conjugates, causes corals to exhibit abnormal growths and deformities, experience bleaching, and develop free radicals that damage their DNA during prolonged contact. Thus, to address the worsening issue of coral bleaching, we examined how synthetic biology could be applied to prevent the chemical from harming coral. The most promising candidate we found to conduct this treatment was the enzyme family of laccases, naturally occurring oxidative enzymes that react with phenol groups like those on oxybenzone. </a:t>
            </a:r>
            <a:endParaRPr sz="2800" b="0" i="0" u="none" strike="noStrike" cap="none" dirty="0">
              <a:solidFill>
                <a:schemeClr val="dk1"/>
              </a:solidFill>
              <a:latin typeface="Arial"/>
              <a:ea typeface="Arial"/>
              <a:cs typeface="Arial"/>
              <a:sym typeface="Arial"/>
            </a:endParaRPr>
          </a:p>
          <a:p>
            <a:pPr marL="0" marR="0" lvl="0" indent="0" algn="l" rtl="0">
              <a:lnSpc>
                <a:spcPct val="114999"/>
              </a:lnSpc>
              <a:spcBef>
                <a:spcPts val="0"/>
              </a:spcBef>
              <a:spcAft>
                <a:spcPts val="0"/>
              </a:spcAft>
              <a:buNone/>
            </a:pPr>
            <a:endParaRPr sz="2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lang="en-US" sz="32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lang="en" sz="28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r>
              <a:rPr lang="en" sz="2800" b="0" i="0" u="none" strike="noStrike" cap="none" dirty="0">
                <a:solidFill>
                  <a:schemeClr val="dk1"/>
                </a:solidFill>
                <a:latin typeface="Arial"/>
                <a:ea typeface="Arial"/>
                <a:cs typeface="Arial"/>
                <a:sym typeface="Arial"/>
              </a:rPr>
              <a:t>Oxybenzone is a hydroxybenzophenone included in many sunscreens for its ability to absorb UV radiation, setting it apart from organic ingredients like Zn or Mg, which simply deflect UV light. When people wear sunscreens with Oxybenzone, the chemical can make its way into oceansand aquatic ecosystems where it is metabolized by coral. Through a glycosylation reaction during metabolism in coral, the H from the hydroxyl group on the molecule is removed and replaced with a glucose, turning the</a:t>
            </a:r>
            <a:r>
              <a:rPr lang="en" sz="2800" dirty="0">
                <a:solidFill>
                  <a:schemeClr val="dk1"/>
                </a:solidFill>
              </a:rPr>
              <a:t> </a:t>
            </a:r>
            <a:r>
              <a:rPr lang="en" sz="2800" b="0" i="0" u="none" strike="noStrike" cap="none" dirty="0">
                <a:solidFill>
                  <a:schemeClr val="dk1"/>
                </a:solidFill>
                <a:latin typeface="Arial"/>
                <a:ea typeface="Arial"/>
                <a:cs typeface="Arial"/>
                <a:sym typeface="Arial"/>
              </a:rPr>
              <a:t>Oxybenzone into a glucoside conjugate of itself that is unfortunately photo </a:t>
            </a:r>
          </a:p>
          <a:p>
            <a:pPr marL="0" marR="0" lvl="0" indent="0" algn="ctr" rtl="0">
              <a:lnSpc>
                <a:spcPct val="100000"/>
              </a:lnSpc>
              <a:spcBef>
                <a:spcPts val="0"/>
              </a:spcBef>
              <a:spcAft>
                <a:spcPts val="0"/>
              </a:spcAft>
              <a:buNone/>
            </a:pPr>
            <a:r>
              <a:rPr lang="en" sz="2800" b="0" i="0" u="none" strike="noStrike" cap="none" dirty="0">
                <a:solidFill>
                  <a:schemeClr val="dk1"/>
                </a:solidFill>
                <a:latin typeface="Arial"/>
                <a:ea typeface="Arial"/>
                <a:cs typeface="Arial"/>
                <a:sym typeface="Arial"/>
              </a:rPr>
              <a:t>toxic.This leads to damage in the coral and as a result, can  severely impact the healh of whole marine ecosystems.</a:t>
            </a:r>
            <a:endParaRPr sz="1400" b="0" i="0" u="none" strike="noStrike" cap="none" dirty="0">
              <a:solidFill>
                <a:schemeClr val="dk1"/>
              </a:solidFill>
              <a:latin typeface="Arial"/>
              <a:ea typeface="Arial"/>
              <a:cs typeface="Arial"/>
              <a:sym typeface="Arial"/>
            </a:endParaRPr>
          </a:p>
        </p:txBody>
      </p:sp>
      <p:sp>
        <p:nvSpPr>
          <p:cNvPr id="57" name="Google Shape;57;p1"/>
          <p:cNvSpPr txBox="1"/>
          <p:nvPr/>
        </p:nvSpPr>
        <p:spPr>
          <a:xfrm>
            <a:off x="12814736" y="2403846"/>
            <a:ext cx="13347263" cy="16507245"/>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t" anchorCtr="0">
            <a:spAutoFit/>
          </a:bodyPr>
          <a:lstStyle/>
          <a:p>
            <a:pPr marL="457200" marR="0" lvl="0" indent="0" algn="ctr" rtl="0">
              <a:lnSpc>
                <a:spcPct val="100000"/>
              </a:lnSpc>
              <a:spcBef>
                <a:spcPts val="0"/>
              </a:spcBef>
              <a:spcAft>
                <a:spcPts val="0"/>
              </a:spcAft>
              <a:buNone/>
            </a:pPr>
            <a:r>
              <a:rPr lang="en" sz="3200" b="1" i="0" u="none" strike="noStrike" cap="none" dirty="0">
                <a:solidFill>
                  <a:schemeClr val="dk1"/>
                </a:solidFill>
                <a:latin typeface="+mn-lt"/>
                <a:ea typeface="Calibri"/>
                <a:cs typeface="Calibri"/>
                <a:sym typeface="Calibri"/>
              </a:rPr>
              <a:t>Engineering Design</a:t>
            </a:r>
            <a:endParaRPr sz="28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r>
              <a:rPr lang="en" sz="3200" b="0" i="0" u="none" strike="noStrike" cap="none" dirty="0">
                <a:solidFill>
                  <a:schemeClr val="dk1"/>
                </a:solidFill>
                <a:latin typeface="+mn-lt"/>
                <a:ea typeface="Calibri"/>
                <a:cs typeface="Calibri"/>
                <a:sym typeface="Calibri"/>
              </a:rPr>
              <a:t>After identifying the glycosylation reaction as the issue, we looked for an enzyme that might react with the Oxybenzone before it is metabolized. That was when we found the Oxidase enzyme, Laccase. Laccase uses a series of single electron oxidation reactions to oxidize phenolic substrates like Oxybenzone. In our research, we found that a specific strain of Laccase from the fungi </a:t>
            </a:r>
            <a:r>
              <a:rPr lang="en" sz="3200" b="0" i="1" u="none" strike="noStrike" cap="none" dirty="0">
                <a:solidFill>
                  <a:schemeClr val="dk1"/>
                </a:solidFill>
                <a:latin typeface="+mn-lt"/>
                <a:ea typeface="Calibri"/>
                <a:cs typeface="Calibri"/>
                <a:sym typeface="Calibri"/>
              </a:rPr>
              <a:t>Trametes Versicolor </a:t>
            </a:r>
            <a:r>
              <a:rPr lang="en" sz="3200" b="0" i="0" u="none" strike="noStrike" cap="none" dirty="0">
                <a:solidFill>
                  <a:schemeClr val="dk1"/>
                </a:solidFill>
                <a:latin typeface="+mn-lt"/>
                <a:ea typeface="Calibri"/>
                <a:cs typeface="Calibri"/>
                <a:sym typeface="Calibri"/>
              </a:rPr>
              <a:t>had been used successfully in the past for the purpose of disarming Oxybenzone. </a:t>
            </a:r>
            <a:endParaRPr sz="2800" b="0" i="0" u="none" strike="noStrike" cap="none" dirty="0">
              <a:solidFill>
                <a:schemeClr val="dk1"/>
              </a:solidFill>
              <a:latin typeface="+mn-lt"/>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mn-lt"/>
              <a:ea typeface="Calibri"/>
              <a:cs typeface="Calibri"/>
              <a:sym typeface="Calibri"/>
            </a:endParaRPr>
          </a:p>
          <a:p>
            <a:pPr marL="457200" marR="0" lvl="0" indent="0" algn="ctr" rtl="0">
              <a:lnSpc>
                <a:spcPct val="100000"/>
              </a:lnSpc>
              <a:spcBef>
                <a:spcPts val="0"/>
              </a:spcBef>
              <a:spcAft>
                <a:spcPts val="0"/>
              </a:spcAft>
              <a:buNone/>
            </a:pPr>
            <a:r>
              <a:rPr lang="en" sz="3200" b="0" i="0" u="none" strike="noStrike" cap="none" dirty="0">
                <a:solidFill>
                  <a:schemeClr val="dk1"/>
                </a:solidFill>
                <a:latin typeface="+mn-lt"/>
                <a:ea typeface="Calibri"/>
                <a:cs typeface="Calibri"/>
                <a:sym typeface="Calibri"/>
              </a:rPr>
              <a:t>Next, we needed a way to produce the enzyme. We then brought a gene sequence for the Laccase from </a:t>
            </a:r>
            <a:r>
              <a:rPr lang="en" sz="3200" b="0" i="1" u="none" strike="noStrike" cap="none" dirty="0">
                <a:solidFill>
                  <a:schemeClr val="dk1"/>
                </a:solidFill>
                <a:latin typeface="+mn-lt"/>
                <a:ea typeface="Calibri"/>
                <a:cs typeface="Calibri"/>
                <a:sym typeface="Calibri"/>
              </a:rPr>
              <a:t>trametes Versicolor </a:t>
            </a:r>
            <a:r>
              <a:rPr lang="en" sz="3200" b="0" i="0" u="none" strike="noStrike" cap="none" dirty="0">
                <a:solidFill>
                  <a:schemeClr val="dk1"/>
                </a:solidFill>
                <a:latin typeface="+mn-lt"/>
                <a:ea typeface="Calibri"/>
                <a:cs typeface="Calibri"/>
                <a:sym typeface="Calibri"/>
              </a:rPr>
              <a:t>strain into SnapGene, where we fused the sequence with the GFP fluorescing gene sequence to create a sort of super protein. We inserted the new gene sequence into the T7-P14 cloning vector from Arbor Scientific. We will soon receive a cell free gene expression kit from Arbor, where we will test the plasmid’s ability to produce Laccase.  The GFP color generator will be an indcator that Laccase is being translated by our cell free system. </a:t>
            </a:r>
            <a:endParaRPr sz="3200" b="0" i="0" u="none" strike="noStrike" cap="none" dirty="0">
              <a:solidFill>
                <a:schemeClr val="dk1"/>
              </a:solidFill>
              <a:latin typeface="+mn-lt"/>
              <a:ea typeface="Calibri"/>
              <a:cs typeface="Calibri"/>
              <a:sym typeface="Calibri"/>
            </a:endParaRPr>
          </a:p>
          <a:p>
            <a:pPr marL="457200" marR="0" lvl="0" indent="0" algn="ctr" rtl="0">
              <a:lnSpc>
                <a:spcPct val="100000"/>
              </a:lnSpc>
              <a:spcBef>
                <a:spcPts val="0"/>
              </a:spcBef>
              <a:spcAft>
                <a:spcPts val="0"/>
              </a:spcAft>
              <a:buClr>
                <a:srgbClr val="000000"/>
              </a:buClr>
              <a:buSzPts val="1100"/>
              <a:buFont typeface="Arial"/>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Clr>
                <a:srgbClr val="000000"/>
              </a:buClr>
              <a:buSzPts val="1100"/>
              <a:buFont typeface="Arial"/>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457200" marR="0" lvl="0" indent="0" algn="ctr" rtl="0">
              <a:lnSpc>
                <a:spcPct val="100000"/>
              </a:lnSpc>
              <a:spcBef>
                <a:spcPts val="0"/>
              </a:spcBef>
              <a:spcAft>
                <a:spcPts val="0"/>
              </a:spcAft>
              <a:buNone/>
            </a:pPr>
            <a:endParaRPr sz="32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1400" b="0" i="0" u="none" strike="noStrike" cap="none" dirty="0">
              <a:solidFill>
                <a:schemeClr val="dk1"/>
              </a:solidFill>
              <a:latin typeface="Arial"/>
              <a:ea typeface="Arial"/>
              <a:cs typeface="Arial"/>
              <a:sym typeface="Arial"/>
            </a:endParaRPr>
          </a:p>
        </p:txBody>
      </p:sp>
      <p:sp>
        <p:nvSpPr>
          <p:cNvPr id="58" name="Google Shape;58;p1"/>
          <p:cNvSpPr txBox="1"/>
          <p:nvPr/>
        </p:nvSpPr>
        <p:spPr>
          <a:xfrm>
            <a:off x="26329585" y="2403847"/>
            <a:ext cx="10447109" cy="10437276"/>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ctr" anchorCtr="0">
            <a:noAutofit/>
          </a:bodyPr>
          <a:lstStyle/>
          <a:p>
            <a:pPr marL="0" marR="0" lvl="0" indent="0" algn="ctr" rtl="0">
              <a:lnSpc>
                <a:spcPct val="100000"/>
              </a:lnSpc>
              <a:spcBef>
                <a:spcPts val="0"/>
              </a:spcBef>
              <a:spcAft>
                <a:spcPts val="0"/>
              </a:spcAft>
              <a:buNone/>
            </a:pPr>
            <a:r>
              <a:rPr lang="en" sz="3200" b="1" i="0" u="none" strike="noStrike" cap="none" dirty="0">
                <a:solidFill>
                  <a:schemeClr val="dk1"/>
                </a:solidFill>
                <a:latin typeface="Arial"/>
                <a:ea typeface="Arial"/>
                <a:cs typeface="Arial"/>
                <a:sym typeface="Arial"/>
              </a:rPr>
              <a:t>Our Team</a:t>
            </a:r>
            <a:endParaRPr sz="32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None/>
            </a:pPr>
            <a:r>
              <a:rPr lang="en" sz="3100" b="0" i="0" u="none" strike="noStrike" cap="none" dirty="0">
                <a:solidFill>
                  <a:schemeClr val="dk1"/>
                </a:solidFill>
                <a:latin typeface="Arial"/>
                <a:ea typeface="Arial"/>
                <a:cs typeface="Arial"/>
                <a:sym typeface="Arial"/>
              </a:rPr>
              <a:t>We are a new team with 8 members. 3 of our members have participated in BioBuilders in previous years, and the remaining 5 are participating for the first time this year. As a team, we enjoyed working together under our mentor, Dr. Alberto Donayre Torres, and are proud of the research we have produced.</a:t>
            </a:r>
            <a:endParaRPr sz="3100" b="0" i="0" u="none" strike="noStrike" cap="none" dirty="0">
              <a:solidFill>
                <a:schemeClr val="dk1"/>
              </a:solidFill>
              <a:latin typeface="Arial"/>
              <a:ea typeface="Arial"/>
              <a:cs typeface="Arial"/>
              <a:sym typeface="Arial"/>
            </a:endParaRPr>
          </a:p>
          <a:p>
            <a:pPr marL="292100" marR="0" lvl="0" indent="-97154" algn="l" rtl="0">
              <a:lnSpc>
                <a:spcPct val="100000"/>
              </a:lnSpc>
              <a:spcBef>
                <a:spcPts val="0"/>
              </a:spcBef>
              <a:spcAft>
                <a:spcPts val="0"/>
              </a:spcAft>
              <a:buNone/>
            </a:pPr>
            <a:endParaRPr sz="31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 sz="3200" b="1" i="0" u="none" strike="noStrike" cap="none" dirty="0">
                <a:solidFill>
                  <a:srgbClr val="000000"/>
                </a:solidFill>
                <a:latin typeface="Arial"/>
                <a:ea typeface="Arial"/>
                <a:cs typeface="Arial"/>
                <a:sym typeface="Arial"/>
              </a:rPr>
              <a:t>Next Steps</a:t>
            </a:r>
            <a:endParaRPr sz="3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 sz="3100" b="0" i="0" u="none" strike="noStrike" cap="none" dirty="0">
                <a:solidFill>
                  <a:schemeClr val="dk1"/>
                </a:solidFill>
                <a:latin typeface="Arial"/>
                <a:ea typeface="Arial"/>
                <a:cs typeface="Arial"/>
                <a:sym typeface="Arial"/>
              </a:rPr>
              <a:t>Our next step is to test the T7 plasmid vector’s ability to produce the laccase enzyme effectively. Once it is confirmed that the laccase enzyme is being produced, we could test the Laccase ability to effectively prevent the metabolic reaction that turns Oxybenzone phototoxic in a reef environment. Additionally, a test might be required to ensure that the design we introduce into the reef system does not disrupt any other natural processes that would harm marine life. Finally, We propose using an alginate matrix with immobilized Laccase from the fungi species </a:t>
            </a:r>
            <a:r>
              <a:rPr lang="en" sz="3100" b="0" i="1" u="none" strike="noStrike" cap="none" dirty="0">
                <a:solidFill>
                  <a:schemeClr val="dk1"/>
                </a:solidFill>
                <a:latin typeface="Arial"/>
                <a:ea typeface="Arial"/>
                <a:cs typeface="Arial"/>
                <a:sym typeface="Arial"/>
              </a:rPr>
              <a:t>Trametes Versicolor, </a:t>
            </a:r>
            <a:r>
              <a:rPr lang="en" sz="3100" b="0" i="0" u="none" strike="noStrike" cap="none" dirty="0">
                <a:solidFill>
                  <a:schemeClr val="dk1"/>
                </a:solidFill>
                <a:latin typeface="Arial"/>
                <a:ea typeface="Arial"/>
                <a:cs typeface="Arial"/>
                <a:sym typeface="Arial"/>
              </a:rPr>
              <a:t> to release into environments affected by Oxybenzone.</a:t>
            </a:r>
            <a:endParaRPr sz="3100" b="0" i="0" u="none" strike="noStrike" cap="none" dirty="0">
              <a:solidFill>
                <a:schemeClr val="dk1"/>
              </a:solidFill>
              <a:latin typeface="Arial"/>
              <a:ea typeface="Arial"/>
              <a:cs typeface="Arial"/>
              <a:sym typeface="Arial"/>
            </a:endParaRPr>
          </a:p>
        </p:txBody>
      </p:sp>
      <p:sp>
        <p:nvSpPr>
          <p:cNvPr id="59" name="Google Shape;59;p1"/>
          <p:cNvSpPr txBox="1"/>
          <p:nvPr/>
        </p:nvSpPr>
        <p:spPr>
          <a:xfrm>
            <a:off x="26329485" y="13016657"/>
            <a:ext cx="10447109" cy="5894434"/>
          </a:xfrm>
          <a:prstGeom prst="rect">
            <a:avLst/>
          </a:prstGeom>
          <a:noFill/>
          <a:ln w="9525" cap="flat" cmpd="sng">
            <a:solidFill>
              <a:schemeClr val="dk1"/>
            </a:solidFill>
            <a:prstDash val="solid"/>
            <a:round/>
            <a:headEnd type="none" w="sm" len="sm"/>
            <a:tailEnd type="none" w="sm" len="sm"/>
          </a:ln>
        </p:spPr>
        <p:txBody>
          <a:bodyPr spcFirstLastPara="1" wrap="square" lIns="57150" tIns="58500" rIns="58500" bIns="585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 sz="3200" b="1" i="0" u="none" strike="noStrike" cap="none" dirty="0">
                <a:solidFill>
                  <a:srgbClr val="000000"/>
                </a:solidFill>
                <a:latin typeface="Arial"/>
                <a:ea typeface="Arial"/>
                <a:cs typeface="Arial"/>
                <a:sym typeface="Arial"/>
              </a:rPr>
              <a:t>References and acknowledgements</a:t>
            </a:r>
            <a:endParaRPr sz="3200" b="1" i="0" u="none" strike="noStrike" cap="none" dirty="0">
              <a:solidFill>
                <a:srgbClr val="000000"/>
              </a:solidFill>
              <a:latin typeface="Arial"/>
              <a:ea typeface="Arial"/>
              <a:cs typeface="Arial"/>
              <a:sym typeface="Arial"/>
            </a:endParaRPr>
          </a:p>
          <a:p>
            <a:pPr marL="0" marR="0" lvl="0" indent="0" algn="l" rtl="0">
              <a:lnSpc>
                <a:spcPct val="240000"/>
              </a:lnSpc>
              <a:spcBef>
                <a:spcPts val="0"/>
              </a:spcBef>
              <a:spcAft>
                <a:spcPts val="0"/>
              </a:spcAft>
              <a:buClr>
                <a:schemeClr val="dk1"/>
              </a:buClr>
              <a:buSzPts val="1100"/>
              <a:buFont typeface="Arial"/>
              <a:buNone/>
            </a:pPr>
            <a:r>
              <a:rPr lang="en" sz="1300" b="0" i="0" u="none" strike="noStrike" cap="none" dirty="0">
                <a:solidFill>
                  <a:schemeClr val="dk1"/>
                </a:solidFill>
                <a:highlight>
                  <a:srgbClr val="FFFFFF"/>
                </a:highlight>
                <a:latin typeface="Arial"/>
                <a:ea typeface="Arial"/>
                <a:cs typeface="Arial"/>
                <a:sym typeface="Arial"/>
              </a:rPr>
              <a:t>Luisa, A. (n.d.). </a:t>
            </a:r>
            <a:r>
              <a:rPr lang="en" sz="1300" b="0" i="1" u="none" strike="noStrike" cap="none" dirty="0">
                <a:solidFill>
                  <a:schemeClr val="dk1"/>
                </a:solidFill>
                <a:highlight>
                  <a:srgbClr val="FFFFFF"/>
                </a:highlight>
                <a:latin typeface="Arial"/>
                <a:ea typeface="Arial"/>
                <a:cs typeface="Arial"/>
                <a:sym typeface="Arial"/>
              </a:rPr>
              <a:t>DEGRADATION ENZYMATIQUE DE MICROPOLLUANTS RECALCITRANTS D’ORIGINE PHARMACEUTIQUE</a:t>
            </a:r>
            <a:r>
              <a:rPr lang="en" sz="1300" b="0" i="0" u="none" strike="noStrike" cap="none" dirty="0">
                <a:solidFill>
                  <a:schemeClr val="dk1"/>
                </a:solidFill>
                <a:highlight>
                  <a:srgbClr val="FFFFFF"/>
                </a:highlight>
                <a:latin typeface="Arial"/>
                <a:ea typeface="Arial"/>
                <a:cs typeface="Arial"/>
                <a:sym typeface="Arial"/>
              </a:rPr>
              <a:t>. Retrieved December 13, 2023, from https://theses.hal.science/tel-02286745/document</a:t>
            </a:r>
            <a:endParaRPr sz="1300" b="0" i="0" u="none" strike="noStrike" cap="none" dirty="0">
              <a:solidFill>
                <a:schemeClr val="dk1"/>
              </a:solidFill>
              <a:highlight>
                <a:srgbClr val="FFFFFF"/>
              </a:highlight>
              <a:latin typeface="Arial"/>
              <a:ea typeface="Arial"/>
              <a:cs typeface="Arial"/>
              <a:sym typeface="Arial"/>
            </a:endParaRPr>
          </a:p>
          <a:p>
            <a:pPr marL="0" marR="0" lvl="0" indent="0" algn="l" rtl="0">
              <a:lnSpc>
                <a:spcPct val="240000"/>
              </a:lnSpc>
              <a:spcBef>
                <a:spcPts val="0"/>
              </a:spcBef>
              <a:spcAft>
                <a:spcPts val="0"/>
              </a:spcAft>
              <a:buClr>
                <a:schemeClr val="dk1"/>
              </a:buClr>
              <a:buSzPts val="1100"/>
              <a:buFont typeface="Arial"/>
              <a:buNone/>
            </a:pPr>
            <a:r>
              <a:rPr lang="en" sz="1300" b="0" i="0" u="none" strike="noStrike" cap="none" dirty="0">
                <a:solidFill>
                  <a:schemeClr val="dk1"/>
                </a:solidFill>
                <a:highlight>
                  <a:srgbClr val="FFFFFF"/>
                </a:highlight>
                <a:latin typeface="Arial"/>
                <a:ea typeface="Arial"/>
                <a:cs typeface="Arial"/>
                <a:sym typeface="Arial"/>
              </a:rPr>
              <a:t>Vuckovic, D., Tinoco, A. I., Ling, L., Renicke, C., Pringle, J. R., &amp; Mitch, W. A. (2022). Conversion of oxybenzone sunscreen to phototoxic glucoside conjugates by sea anemones and corals. In </a:t>
            </a:r>
            <a:r>
              <a:rPr lang="en" sz="1300" b="0" i="1" u="none" strike="noStrike" cap="none" dirty="0">
                <a:solidFill>
                  <a:schemeClr val="dk1"/>
                </a:solidFill>
                <a:highlight>
                  <a:srgbClr val="FFFFFF"/>
                </a:highlight>
                <a:latin typeface="Arial"/>
                <a:ea typeface="Arial"/>
                <a:cs typeface="Arial"/>
                <a:sym typeface="Arial"/>
              </a:rPr>
              <a:t>Science</a:t>
            </a:r>
            <a:r>
              <a:rPr lang="en" sz="1300" b="0" i="0" u="none" strike="noStrike" cap="none" dirty="0">
                <a:solidFill>
                  <a:schemeClr val="dk1"/>
                </a:solidFill>
                <a:highlight>
                  <a:srgbClr val="FFFFFF"/>
                </a:highlight>
                <a:latin typeface="Arial"/>
                <a:ea typeface="Arial"/>
                <a:cs typeface="Arial"/>
                <a:sym typeface="Arial"/>
              </a:rPr>
              <a:t>. American Association for the Advancement of Science. www.science.org/doi/10.1126/science.abn2600</a:t>
            </a:r>
            <a:endParaRPr sz="1300" b="0" i="0" u="none" strike="noStrike" cap="none" dirty="0">
              <a:solidFill>
                <a:schemeClr val="dk1"/>
              </a:solidFill>
              <a:highlight>
                <a:srgbClr val="FFFFFF"/>
              </a:highlight>
              <a:latin typeface="Arial"/>
              <a:ea typeface="Arial"/>
              <a:cs typeface="Arial"/>
              <a:sym typeface="Arial"/>
            </a:endParaRPr>
          </a:p>
          <a:p>
            <a:pPr marL="0" marR="0" lvl="0" indent="0" algn="l" rtl="0">
              <a:lnSpc>
                <a:spcPct val="240000"/>
              </a:lnSpc>
              <a:spcBef>
                <a:spcPts val="0"/>
              </a:spcBef>
              <a:spcAft>
                <a:spcPts val="0"/>
              </a:spcAft>
              <a:buClr>
                <a:schemeClr val="dk1"/>
              </a:buClr>
              <a:buSzPts val="1100"/>
              <a:buFont typeface="Arial"/>
              <a:buNone/>
            </a:pPr>
            <a:r>
              <a:rPr lang="en" sz="1300" b="0" i="0" u="none" strike="noStrike" cap="none" dirty="0">
                <a:solidFill>
                  <a:schemeClr val="dk1"/>
                </a:solidFill>
                <a:highlight>
                  <a:srgbClr val="FFFFFF"/>
                </a:highlight>
                <a:latin typeface="Arial"/>
                <a:ea typeface="Arial"/>
                <a:cs typeface="Arial"/>
                <a:sym typeface="Arial"/>
              </a:rPr>
              <a:t>Zhang, S., Wu, Z., Chen, G., &amp; Wang, Z. (2018, July 17). </a:t>
            </a:r>
            <a:r>
              <a:rPr lang="en" sz="1300" b="0" i="1" u="none" strike="noStrike" cap="none" dirty="0">
                <a:solidFill>
                  <a:schemeClr val="dk1"/>
                </a:solidFill>
                <a:highlight>
                  <a:srgbClr val="FFFFFF"/>
                </a:highlight>
                <a:latin typeface="Arial"/>
                <a:ea typeface="Arial"/>
                <a:cs typeface="Arial"/>
                <a:sym typeface="Arial"/>
              </a:rPr>
              <a:t>An Improved Method to Encapsulate Laccase from Trametes versicolor with Enhanced Stability and Catalytic Activity</a:t>
            </a:r>
            <a:r>
              <a:rPr lang="en" sz="1300" b="0" i="0" u="none" strike="noStrike" cap="none" dirty="0">
                <a:solidFill>
                  <a:schemeClr val="dk1"/>
                </a:solidFill>
                <a:highlight>
                  <a:srgbClr val="FFFFFF"/>
                </a:highlight>
                <a:latin typeface="Arial"/>
                <a:ea typeface="Arial"/>
                <a:cs typeface="Arial"/>
                <a:sym typeface="Arial"/>
              </a:rPr>
              <a:t>. MDPI; Multidisciplinary Digital Publishing Institute. </a:t>
            </a:r>
            <a:r>
              <a:rPr lang="en" sz="1300" b="0" i="0" u="sng" strike="noStrike" cap="none" dirty="0">
                <a:solidFill>
                  <a:schemeClr val="hlink"/>
                </a:solidFill>
                <a:highlight>
                  <a:srgbClr val="FFFFFF"/>
                </a:highlight>
                <a:latin typeface="Arial"/>
                <a:ea typeface="Arial"/>
                <a:cs typeface="Arial"/>
                <a:sym typeface="Arial"/>
                <a:hlinkClick r:id="rId4"/>
              </a:rPr>
              <a:t>www.mdpi.com/2073-4344/8/7/286</a:t>
            </a:r>
            <a:endParaRPr sz="13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304"/>
              <a:buFont typeface="Arial"/>
              <a:buNone/>
            </a:pPr>
            <a:endParaRPr sz="2304" b="0" i="0" u="none" strike="noStrike" cap="none" dirty="0">
              <a:solidFill>
                <a:schemeClr val="dk1"/>
              </a:solidFill>
              <a:latin typeface="Calibri"/>
              <a:ea typeface="Calibri"/>
              <a:cs typeface="Calibri"/>
              <a:sym typeface="Calibri"/>
            </a:endParaRPr>
          </a:p>
          <a:p>
            <a:pPr marL="292608" marR="0" lvl="0" indent="0" algn="ctr" rtl="0">
              <a:lnSpc>
                <a:spcPct val="100000"/>
              </a:lnSpc>
              <a:spcBef>
                <a:spcPts val="0"/>
              </a:spcBef>
              <a:spcAft>
                <a:spcPts val="0"/>
              </a:spcAft>
              <a:buClr>
                <a:srgbClr val="000000"/>
              </a:buClr>
              <a:buSzPts val="2304"/>
              <a:buFont typeface="Arial"/>
              <a:buNone/>
            </a:pPr>
            <a:r>
              <a:rPr lang="en" sz="2800" b="0" i="0" u="none" strike="noStrike" cap="none" dirty="0">
                <a:solidFill>
                  <a:schemeClr val="dk1"/>
                </a:solidFill>
                <a:latin typeface="+mn-lt"/>
                <a:ea typeface="Times New Roman"/>
                <a:cs typeface="Times New Roman"/>
                <a:sym typeface="Times New Roman"/>
              </a:rPr>
              <a:t>We sincerely thank our mentor Dr. Alberto Donayre Torres at UTEC, Arbor Scientific for the Cell Free Gene Expression Kits, and K2 Scientific for the -25 freezer donation</a:t>
            </a:r>
            <a:endParaRPr sz="2800" b="0" i="0" u="none" strike="noStrike" cap="none" dirty="0">
              <a:solidFill>
                <a:schemeClr val="dk1"/>
              </a:solidFill>
              <a:latin typeface="+mn-lt"/>
              <a:ea typeface="Times New Roman"/>
              <a:cs typeface="Times New Roman"/>
              <a:sym typeface="Times New Roman"/>
            </a:endParaRPr>
          </a:p>
        </p:txBody>
      </p:sp>
      <p:pic>
        <p:nvPicPr>
          <p:cNvPr id="60" name="Google Shape;60;p1"/>
          <p:cNvPicPr preferRelativeResize="0"/>
          <p:nvPr/>
        </p:nvPicPr>
        <p:blipFill rotWithShape="1">
          <a:blip r:embed="rId5">
            <a:alphaModFix/>
          </a:blip>
          <a:srcRect b="-9660"/>
          <a:stretch/>
        </p:blipFill>
        <p:spPr>
          <a:xfrm>
            <a:off x="1311903" y="-623131"/>
            <a:ext cx="7090606" cy="2789977"/>
          </a:xfrm>
          <a:prstGeom prst="rect">
            <a:avLst/>
          </a:prstGeom>
          <a:noFill/>
          <a:ln>
            <a:noFill/>
          </a:ln>
        </p:spPr>
      </p:pic>
      <p:pic>
        <p:nvPicPr>
          <p:cNvPr id="61" name="Google Shape;61;p1"/>
          <p:cNvPicPr preferRelativeResize="0"/>
          <p:nvPr/>
        </p:nvPicPr>
        <p:blipFill rotWithShape="1">
          <a:blip r:embed="rId6">
            <a:alphaModFix/>
          </a:blip>
          <a:srcRect/>
          <a:stretch/>
        </p:blipFill>
        <p:spPr>
          <a:xfrm>
            <a:off x="15939241" y="18992900"/>
            <a:ext cx="3678297" cy="1792600"/>
          </a:xfrm>
          <a:prstGeom prst="rect">
            <a:avLst/>
          </a:prstGeom>
          <a:noFill/>
          <a:ln>
            <a:noFill/>
          </a:ln>
        </p:spPr>
      </p:pic>
      <p:pic>
        <p:nvPicPr>
          <p:cNvPr id="62" name="Google Shape;62;p1"/>
          <p:cNvPicPr preferRelativeResize="0"/>
          <p:nvPr/>
        </p:nvPicPr>
        <p:blipFill rotWithShape="1">
          <a:blip r:embed="rId7">
            <a:alphaModFix/>
          </a:blip>
          <a:srcRect/>
          <a:stretch/>
        </p:blipFill>
        <p:spPr>
          <a:xfrm>
            <a:off x="21690171" y="18992900"/>
            <a:ext cx="3989229" cy="1512210"/>
          </a:xfrm>
          <a:prstGeom prst="rect">
            <a:avLst/>
          </a:prstGeom>
          <a:noFill/>
          <a:ln>
            <a:noFill/>
          </a:ln>
        </p:spPr>
      </p:pic>
      <p:pic>
        <p:nvPicPr>
          <p:cNvPr id="63" name="Google Shape;63;p1"/>
          <p:cNvPicPr preferRelativeResize="0"/>
          <p:nvPr/>
        </p:nvPicPr>
        <p:blipFill rotWithShape="1">
          <a:blip r:embed="rId8">
            <a:alphaModFix/>
          </a:blip>
          <a:srcRect/>
          <a:stretch/>
        </p:blipFill>
        <p:spPr>
          <a:xfrm>
            <a:off x="8974352" y="18992903"/>
            <a:ext cx="5524448" cy="1792600"/>
          </a:xfrm>
          <a:prstGeom prst="rect">
            <a:avLst/>
          </a:prstGeom>
          <a:noFill/>
          <a:ln>
            <a:noFill/>
          </a:ln>
        </p:spPr>
      </p:pic>
      <p:pic>
        <p:nvPicPr>
          <p:cNvPr id="64" name="Google Shape;64;p1"/>
          <p:cNvPicPr preferRelativeResize="0"/>
          <p:nvPr/>
        </p:nvPicPr>
        <p:blipFill rotWithShape="1">
          <a:blip r:embed="rId9">
            <a:alphaModFix/>
          </a:blip>
          <a:srcRect/>
          <a:stretch/>
        </p:blipFill>
        <p:spPr>
          <a:xfrm>
            <a:off x="31444201" y="19140390"/>
            <a:ext cx="3423058" cy="1702111"/>
          </a:xfrm>
          <a:prstGeom prst="rect">
            <a:avLst/>
          </a:prstGeom>
          <a:noFill/>
          <a:ln>
            <a:noFill/>
          </a:ln>
        </p:spPr>
      </p:pic>
      <p:pic>
        <p:nvPicPr>
          <p:cNvPr id="65" name="Google Shape;65;p1"/>
          <p:cNvPicPr preferRelativeResize="0"/>
          <p:nvPr/>
        </p:nvPicPr>
        <p:blipFill rotWithShape="1">
          <a:blip r:embed="rId10">
            <a:alphaModFix/>
          </a:blip>
          <a:srcRect/>
          <a:stretch/>
        </p:blipFill>
        <p:spPr>
          <a:xfrm>
            <a:off x="30836252" y="577718"/>
            <a:ext cx="5270308" cy="950342"/>
          </a:xfrm>
          <a:prstGeom prst="rect">
            <a:avLst/>
          </a:prstGeom>
          <a:noFill/>
          <a:ln>
            <a:noFill/>
          </a:ln>
        </p:spPr>
      </p:pic>
      <p:pic>
        <p:nvPicPr>
          <p:cNvPr id="66" name="Google Shape;66;p1"/>
          <p:cNvPicPr preferRelativeResize="0"/>
          <p:nvPr/>
        </p:nvPicPr>
        <p:blipFill rotWithShape="1">
          <a:blip r:embed="rId11">
            <a:alphaModFix/>
          </a:blip>
          <a:srcRect/>
          <a:stretch/>
        </p:blipFill>
        <p:spPr>
          <a:xfrm>
            <a:off x="27812030" y="19273290"/>
            <a:ext cx="1499541" cy="1512210"/>
          </a:xfrm>
          <a:prstGeom prst="rect">
            <a:avLst/>
          </a:prstGeom>
          <a:noFill/>
          <a:ln>
            <a:noFill/>
          </a:ln>
        </p:spPr>
      </p:pic>
      <p:sp>
        <p:nvSpPr>
          <p:cNvPr id="67" name="Google Shape;67;p1"/>
          <p:cNvSpPr/>
          <p:nvPr/>
        </p:nvSpPr>
        <p:spPr>
          <a:xfrm>
            <a:off x="3895725" y="9536235"/>
            <a:ext cx="3014184" cy="301418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67"/>
              <a:buFont typeface="Arial"/>
              <a:buNone/>
            </a:pPr>
            <a:endParaRPr sz="1067" b="0" i="0" u="none" strike="noStrike" cap="none">
              <a:solidFill>
                <a:srgbClr val="000000"/>
              </a:solidFill>
              <a:latin typeface="Arial"/>
              <a:ea typeface="Arial"/>
              <a:cs typeface="Arial"/>
              <a:sym typeface="Arial"/>
            </a:endParaRPr>
          </a:p>
        </p:txBody>
      </p:sp>
      <p:pic>
        <p:nvPicPr>
          <p:cNvPr id="68" name="Google Shape;68;p1"/>
          <p:cNvPicPr preferRelativeResize="0"/>
          <p:nvPr/>
        </p:nvPicPr>
        <p:blipFill rotWithShape="1">
          <a:blip r:embed="rId12">
            <a:alphaModFix/>
          </a:blip>
          <a:srcRect/>
          <a:stretch/>
        </p:blipFill>
        <p:spPr>
          <a:xfrm>
            <a:off x="2915887" y="10335386"/>
            <a:ext cx="6704719" cy="3217133"/>
          </a:xfrm>
          <a:prstGeom prst="rect">
            <a:avLst/>
          </a:prstGeom>
          <a:noFill/>
          <a:ln>
            <a:noFill/>
          </a:ln>
        </p:spPr>
      </p:pic>
      <p:grpSp>
        <p:nvGrpSpPr>
          <p:cNvPr id="69" name="Google Shape;69;p1"/>
          <p:cNvGrpSpPr/>
          <p:nvPr/>
        </p:nvGrpSpPr>
        <p:grpSpPr>
          <a:xfrm>
            <a:off x="13941812" y="12428027"/>
            <a:ext cx="11351452" cy="5425503"/>
            <a:chOff x="13230771" y="5186978"/>
            <a:chExt cx="11351452" cy="5189009"/>
          </a:xfrm>
        </p:grpSpPr>
        <p:pic>
          <p:nvPicPr>
            <p:cNvPr id="70" name="Google Shape;70;p1"/>
            <p:cNvPicPr preferRelativeResize="0"/>
            <p:nvPr/>
          </p:nvPicPr>
          <p:blipFill rotWithShape="1">
            <a:blip r:embed="rId13">
              <a:alphaModFix/>
            </a:blip>
            <a:srcRect t="22910"/>
            <a:stretch/>
          </p:blipFill>
          <p:spPr>
            <a:xfrm>
              <a:off x="14186884" y="8249887"/>
              <a:ext cx="9464991" cy="2126100"/>
            </a:xfrm>
            <a:prstGeom prst="rect">
              <a:avLst/>
            </a:prstGeom>
            <a:noFill/>
            <a:ln>
              <a:noFill/>
            </a:ln>
          </p:spPr>
        </p:pic>
        <p:sp>
          <p:nvSpPr>
            <p:cNvPr id="71" name="Google Shape;71;p1"/>
            <p:cNvSpPr txBox="1"/>
            <p:nvPr/>
          </p:nvSpPr>
          <p:spPr>
            <a:xfrm>
              <a:off x="13230771" y="5634725"/>
              <a:ext cx="2563800" cy="1653300"/>
            </a:xfrm>
            <a:prstGeom prst="rect">
              <a:avLst/>
            </a:prstGeom>
            <a:solidFill>
              <a:srgbClr val="C0504D"/>
            </a:solidFill>
            <a:ln>
              <a:noFill/>
            </a:ln>
          </p:spPr>
          <p:txBody>
            <a:bodyPr spcFirstLastPara="1" wrap="square" lIns="91425" tIns="91425" rIns="91425" bIns="91425" anchor="t" anchorCtr="0">
              <a:noAutofit/>
            </a:bodyPr>
            <a:lstStyle/>
            <a:p>
              <a:pPr marL="457200" marR="0" lvl="0" indent="-457200" algn="ctr" rtl="0">
                <a:lnSpc>
                  <a:spcPct val="100000"/>
                </a:lnSpc>
                <a:spcBef>
                  <a:spcPts val="0"/>
                </a:spcBef>
                <a:spcAft>
                  <a:spcPts val="0"/>
                </a:spcAft>
                <a:buClr>
                  <a:srgbClr val="000000"/>
                </a:buClr>
                <a:buSzPts val="3700"/>
                <a:buFont typeface="Calibri"/>
                <a:buAutoNum type="arabicParenR"/>
              </a:pPr>
              <a:r>
                <a:rPr lang="en" sz="3600" b="1" i="0" u="none" strike="noStrike" cap="none">
                  <a:solidFill>
                    <a:srgbClr val="000000"/>
                  </a:solidFill>
                  <a:latin typeface="Calibri"/>
                  <a:ea typeface="Calibri"/>
                  <a:cs typeface="Calibri"/>
                  <a:sym typeface="Calibri"/>
                </a:rPr>
                <a:t>Input</a:t>
              </a:r>
              <a:r>
                <a:rPr lang="en" sz="3600" b="0" i="0" u="none" strike="noStrike" cap="none">
                  <a:solidFill>
                    <a:srgbClr val="000000"/>
                  </a:solidFill>
                  <a:latin typeface="Calibri"/>
                  <a:ea typeface="Calibri"/>
                  <a:cs typeface="Calibri"/>
                  <a:sym typeface="Calibri"/>
                </a:rPr>
                <a:t>:</a:t>
              </a:r>
              <a:endParaRPr sz="3600" b="0" i="0"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600"/>
                <a:buFont typeface="Arial"/>
                <a:buNone/>
              </a:pPr>
              <a:r>
                <a:rPr lang="en" sz="3600" b="0" i="0" u="none" strike="noStrike" cap="none">
                  <a:solidFill>
                    <a:srgbClr val="000000"/>
                  </a:solidFill>
                  <a:latin typeface="Calibri"/>
                  <a:ea typeface="Calibri"/>
                  <a:cs typeface="Calibri"/>
                  <a:sym typeface="Calibri"/>
                </a:rPr>
                <a:t>Oxybenzone</a:t>
              </a:r>
              <a:endParaRPr sz="3600" b="0" i="0" u="none" strike="noStrike" cap="none">
                <a:solidFill>
                  <a:srgbClr val="000000"/>
                </a:solidFill>
                <a:latin typeface="Calibri"/>
                <a:ea typeface="Calibri"/>
                <a:cs typeface="Calibri"/>
                <a:sym typeface="Calibri"/>
              </a:endParaRPr>
            </a:p>
          </p:txBody>
        </p:sp>
        <p:sp>
          <p:nvSpPr>
            <p:cNvPr id="72" name="Google Shape;72;p1"/>
            <p:cNvSpPr/>
            <p:nvPr/>
          </p:nvSpPr>
          <p:spPr>
            <a:xfrm>
              <a:off x="17732264" y="5659931"/>
              <a:ext cx="2515800" cy="1653300"/>
            </a:xfrm>
            <a:prstGeom prst="rect">
              <a:avLst/>
            </a:prstGeom>
            <a:solidFill>
              <a:srgbClr val="93C4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Calibri"/>
                  <a:ea typeface="Calibri"/>
                  <a:cs typeface="Calibri"/>
                  <a:sym typeface="Calibri"/>
                </a:rPr>
                <a:t>2) Laccase + GFP Generator</a:t>
              </a:r>
              <a:endParaRPr dirty="0"/>
            </a:p>
          </p:txBody>
        </p:sp>
        <p:sp>
          <p:nvSpPr>
            <p:cNvPr id="73" name="Google Shape;73;p1"/>
            <p:cNvSpPr/>
            <p:nvPr/>
          </p:nvSpPr>
          <p:spPr>
            <a:xfrm>
              <a:off x="22018423" y="5186978"/>
              <a:ext cx="2563800" cy="2559862"/>
            </a:xfrm>
            <a:prstGeom prst="rect">
              <a:avLst/>
            </a:prstGeom>
            <a:solidFill>
              <a:srgbClr val="9FC5E8"/>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Calibri"/>
                  <a:ea typeface="Calibri"/>
                  <a:cs typeface="Calibri"/>
                  <a:sym typeface="Calibri"/>
                </a:rPr>
                <a:t>3) Output: Oxidized Oxybenzone+ GFP</a:t>
              </a:r>
              <a:endParaRPr sz="3600" b="1" i="0" u="none" strike="noStrike" cap="none" dirty="0">
                <a:solidFill>
                  <a:srgbClr val="000000"/>
                </a:solidFill>
                <a:latin typeface="Calibri"/>
                <a:ea typeface="Calibri"/>
                <a:cs typeface="Calibri"/>
                <a:sym typeface="Calibri"/>
              </a:endParaRPr>
            </a:p>
          </p:txBody>
        </p:sp>
        <p:sp>
          <p:nvSpPr>
            <p:cNvPr id="74" name="Google Shape;74;p1"/>
            <p:cNvSpPr/>
            <p:nvPr/>
          </p:nvSpPr>
          <p:spPr>
            <a:xfrm>
              <a:off x="16084427" y="6109636"/>
              <a:ext cx="1195023" cy="762280"/>
            </a:xfrm>
            <a:prstGeom prst="rightArrow">
              <a:avLst>
                <a:gd name="adj1" fmla="val 50000"/>
                <a:gd name="adj2" fmla="val 50000"/>
              </a:avLst>
            </a:pr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1"/>
            <p:cNvSpPr/>
            <p:nvPr/>
          </p:nvSpPr>
          <p:spPr>
            <a:xfrm>
              <a:off x="20479301" y="6109594"/>
              <a:ext cx="1195023" cy="762280"/>
            </a:xfrm>
            <a:prstGeom prst="rightArrow">
              <a:avLst>
                <a:gd name="adj1" fmla="val 50000"/>
                <a:gd name="adj2" fmla="val 50000"/>
              </a:avLst>
            </a:pr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6" name="Google Shape;76;p1"/>
          <p:cNvSpPr txBox="1"/>
          <p:nvPr/>
        </p:nvSpPr>
        <p:spPr>
          <a:xfrm>
            <a:off x="13941812" y="12070165"/>
            <a:ext cx="2147864"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3600" b="1" i="0" u="sng" strike="noStrike" cap="none" dirty="0">
                <a:solidFill>
                  <a:srgbClr val="000000"/>
                </a:solidFill>
                <a:latin typeface="Arial"/>
                <a:ea typeface="Arial"/>
                <a:cs typeface="Arial"/>
                <a:sym typeface="Arial"/>
              </a:rPr>
              <a:t>System</a:t>
            </a:r>
            <a:endParaRPr sz="1400" b="1" i="0" u="sng" strike="noStrike" cap="none" dirty="0">
              <a:solidFill>
                <a:srgbClr val="000000"/>
              </a:solidFill>
              <a:latin typeface="Arial"/>
              <a:ea typeface="Arial"/>
              <a:cs typeface="Arial"/>
              <a:sym typeface="Arial"/>
            </a:endParaRPr>
          </a:p>
        </p:txBody>
      </p:sp>
      <p:sp>
        <p:nvSpPr>
          <p:cNvPr id="77" name="Google Shape;77;p1"/>
          <p:cNvSpPr txBox="1"/>
          <p:nvPr/>
        </p:nvSpPr>
        <p:spPr>
          <a:xfrm>
            <a:off x="13941812" y="14968920"/>
            <a:ext cx="2147864"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 sz="3600" b="1" i="0" u="sng" strike="noStrike" cap="none" dirty="0">
                <a:solidFill>
                  <a:srgbClr val="000000"/>
                </a:solidFill>
                <a:latin typeface="Arial"/>
                <a:ea typeface="Arial"/>
                <a:cs typeface="Arial"/>
                <a:sym typeface="Arial"/>
              </a:rPr>
              <a:t>Device</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918</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11</cp:revision>
  <dcterms:modified xsi:type="dcterms:W3CDTF">2024-03-08T00:02:37Z</dcterms:modified>
</cp:coreProperties>
</file>