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jctOprs1/mH41hcs2hqdnDcGSB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e55e477c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2be55e477c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500" cy="8407500"/>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500" cy="3246600"/>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500" cy="8042400"/>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500" cy="5328000"/>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500" cy="3447900"/>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500" cy="2345700"/>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500" cy="13993500"/>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500" cy="2345700"/>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800" cy="13993500"/>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800" cy="13993500"/>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500" cy="2345700"/>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400" cy="3095400"/>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400" cy="13022700"/>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00" cy="1675590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0" cy="21067800"/>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00" cy="6071400"/>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00" cy="5058900"/>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00" cy="15135000"/>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200" cy="2478600"/>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500" cy="2345700"/>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500" cy="13993500"/>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00" cy="1612200"/>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7.png"/><Relationship Id="rId11" Type="http://schemas.openxmlformats.org/officeDocument/2006/relationships/image" Target="../media/image10.jpg"/><Relationship Id="rId10" Type="http://schemas.openxmlformats.org/officeDocument/2006/relationships/image" Target="../media/image13.png"/><Relationship Id="rId12" Type="http://schemas.openxmlformats.org/officeDocument/2006/relationships/image" Target="../media/image4.jpg"/><Relationship Id="rId9" Type="http://schemas.openxmlformats.org/officeDocument/2006/relationships/image" Target="../media/image23.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2.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png"/><Relationship Id="rId13" Type="http://schemas.openxmlformats.org/officeDocument/2006/relationships/image" Target="../media/image4.jp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20.png"/><Relationship Id="rId15" Type="http://schemas.openxmlformats.org/officeDocument/2006/relationships/image" Target="../media/image22.png"/><Relationship Id="rId1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9.jp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21909" l="9561" r="11287" t="13888"/>
          <a:stretch/>
        </p:blipFill>
        <p:spPr>
          <a:xfrm>
            <a:off x="3895722" y="18544328"/>
            <a:ext cx="5963313" cy="2446248"/>
          </a:xfrm>
          <a:prstGeom prst="rect">
            <a:avLst/>
          </a:prstGeom>
          <a:noFill/>
          <a:ln>
            <a:noFill/>
          </a:ln>
        </p:spPr>
      </p:pic>
      <p:sp>
        <p:nvSpPr>
          <p:cNvPr id="55" name="Google Shape;55;g1efd191b55a_0_0"/>
          <p:cNvSpPr txBox="1"/>
          <p:nvPr/>
        </p:nvSpPr>
        <p:spPr>
          <a:xfrm>
            <a:off x="469613" y="5135388"/>
            <a:ext cx="14869500" cy="12587700"/>
          </a:xfrm>
          <a:prstGeom prst="rect">
            <a:avLst/>
          </a:prstGeom>
          <a:noFill/>
          <a:ln cap="flat" cmpd="sng" w="9525">
            <a:solidFill>
              <a:schemeClr val="lt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3600" u="none" cap="none" strike="noStrike">
                <a:solidFill>
                  <a:srgbClr val="000000"/>
                </a:solidFill>
                <a:highlight>
                  <a:schemeClr val="lt1"/>
                </a:highlight>
                <a:latin typeface="Arial"/>
                <a:ea typeface="Arial"/>
                <a:cs typeface="Arial"/>
                <a:sym typeface="Arial"/>
              </a:rPr>
              <a:t>Abstract</a:t>
            </a:r>
            <a:endParaRPr b="1" i="0" sz="3600" u="none" cap="none" strike="noStrike">
              <a:solidFill>
                <a:srgbClr val="000000"/>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3400" u="none" cap="none" strike="noStrike">
                <a:solidFill>
                  <a:srgbClr val="0E101A"/>
                </a:solidFill>
                <a:latin typeface="Times New Roman"/>
                <a:ea typeface="Times New Roman"/>
                <a:cs typeface="Times New Roman"/>
                <a:sym typeface="Times New Roman"/>
              </a:rPr>
              <a:t>Ultraviolet radiation plays a crucial role in the development of skin cancer. Sunscreen usage effectively blocks UV rays from the skin. However, many of the active ingredients found in sunscreen are harsh chemicals that further skin damage seriously impact the ecosystem. Our project is an innovative method to extract two sunscreen pigments from a marine bacteria, cyanobacteria, offering the opportunity to replace the traditional active ingredients in chemical sunscreens with nonhazardous pigments. This photosynthetic microbe produces two environmentally friendly pigments, scytonemin and mycosporine-like amino acids (MAAs), which shield the cell from 90% of UV-A light and absorb UV-B radiation, respectively. We will directly </a:t>
            </a:r>
            <a:r>
              <a:rPr b="0" i="0" lang="en" sz="3400" u="none" cap="none" strike="noStrike">
                <a:solidFill>
                  <a:schemeClr val="dk1"/>
                </a:solidFill>
                <a:latin typeface="Times New Roman"/>
                <a:ea typeface="Times New Roman"/>
                <a:cs typeface="Times New Roman"/>
                <a:sym typeface="Times New Roman"/>
              </a:rPr>
              <a:t>induce the expression of scytonemin biosynthesis gene (ScyC) in cyanobacteria and</a:t>
            </a:r>
            <a:r>
              <a:rPr b="0" i="0" lang="en" sz="3400" u="none" cap="none" strike="noStrike">
                <a:solidFill>
                  <a:srgbClr val="0E101A"/>
                </a:solidFill>
                <a:latin typeface="Times New Roman"/>
                <a:ea typeface="Times New Roman"/>
                <a:cs typeface="Times New Roman"/>
                <a:sym typeface="Times New Roman"/>
              </a:rPr>
              <a:t> transform T7 Express </a:t>
            </a:r>
            <a:r>
              <a:rPr b="0" i="1" lang="en" sz="3400" u="none" cap="none" strike="noStrike">
                <a:solidFill>
                  <a:srgbClr val="0E101A"/>
                </a:solidFill>
                <a:latin typeface="Times New Roman"/>
                <a:ea typeface="Times New Roman"/>
                <a:cs typeface="Times New Roman"/>
                <a:sym typeface="Times New Roman"/>
              </a:rPr>
              <a:t>Escherichia coli </a:t>
            </a:r>
            <a:r>
              <a:rPr b="0" i="0" lang="en" sz="3400" u="none" cap="none" strike="noStrike">
                <a:solidFill>
                  <a:srgbClr val="0E101A"/>
                </a:solidFill>
                <a:latin typeface="Times New Roman"/>
                <a:ea typeface="Times New Roman"/>
                <a:cs typeface="Times New Roman"/>
                <a:sym typeface="Times New Roman"/>
              </a:rPr>
              <a:t>with a mycosporine-glycine gene (MysC) t</a:t>
            </a:r>
            <a:r>
              <a:rPr b="0" i="0" lang="en" sz="3400" u="none" cap="none" strike="noStrike">
                <a:solidFill>
                  <a:schemeClr val="dk1"/>
                </a:solidFill>
                <a:latin typeface="Times New Roman"/>
                <a:ea typeface="Times New Roman"/>
                <a:cs typeface="Times New Roman"/>
                <a:sym typeface="Times New Roman"/>
              </a:rPr>
              <a:t>o </a:t>
            </a:r>
            <a:r>
              <a:rPr b="0" i="0" lang="en" sz="3400" u="none" cap="none" strike="noStrike">
                <a:solidFill>
                  <a:srgbClr val="0E101A"/>
                </a:solidFill>
                <a:latin typeface="Times New Roman"/>
                <a:ea typeface="Times New Roman"/>
                <a:cs typeface="Times New Roman"/>
                <a:sym typeface="Times New Roman"/>
              </a:rPr>
              <a:t>mass-produce these pigments. Combining these pigments with inactive but beneficial ingredients commonly found in other sunscreens produces an environmentally friendly sunscreen that will benefit both the ecosystem and humans.</a:t>
            </a:r>
            <a:endParaRPr b="0" i="0" sz="3400" u="none" cap="none" strike="noStrike">
              <a:solidFill>
                <a:srgbClr val="0E101A"/>
              </a:solidFill>
              <a:highlight>
                <a:schemeClr val="lt1"/>
              </a:highlight>
              <a:latin typeface="Times New Roman"/>
              <a:ea typeface="Times New Roman"/>
              <a:cs typeface="Times New Roman"/>
              <a:sym typeface="Times New Roman"/>
            </a:endParaRPr>
          </a:p>
          <a:p>
            <a:pPr indent="0" lvl="0" marL="0" marR="0" rtl="0" algn="l">
              <a:lnSpc>
                <a:spcPct val="115000"/>
              </a:lnSpc>
              <a:spcBef>
                <a:spcPts val="0"/>
              </a:spcBef>
              <a:spcAft>
                <a:spcPts val="1500"/>
              </a:spcAft>
              <a:buClr>
                <a:srgbClr val="000000"/>
              </a:buClr>
              <a:buSzPts val="1100"/>
              <a:buFont typeface="Arial"/>
              <a:buNone/>
            </a:pPr>
            <a:r>
              <a:t/>
            </a:r>
            <a:endParaRPr b="0" i="0" sz="1800" u="none" cap="none" strike="noStrike">
              <a:solidFill>
                <a:srgbClr val="333333"/>
              </a:solidFill>
              <a:highlight>
                <a:schemeClr val="lt1"/>
              </a:highlight>
              <a:latin typeface="Arial"/>
              <a:ea typeface="Arial"/>
              <a:cs typeface="Arial"/>
              <a:sym typeface="Arial"/>
            </a:endParaRPr>
          </a:p>
        </p:txBody>
      </p:sp>
      <p:sp>
        <p:nvSpPr>
          <p:cNvPr id="56" name="Google Shape;56;g1efd191b55a_0_0"/>
          <p:cNvSpPr txBox="1"/>
          <p:nvPr/>
        </p:nvSpPr>
        <p:spPr>
          <a:xfrm>
            <a:off x="9022650" y="778025"/>
            <a:ext cx="193248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Clr>
                <a:schemeClr val="dk1"/>
              </a:buClr>
              <a:buSzPts val="1100"/>
              <a:buFont typeface="Arial"/>
              <a:buNone/>
            </a:pPr>
            <a:r>
              <a:rPr b="1" i="0" lang="en" sz="4600" u="none" cap="none" strike="noStrike">
                <a:solidFill>
                  <a:schemeClr val="dk1"/>
                </a:solidFill>
                <a:latin typeface="Arial"/>
                <a:ea typeface="Arial"/>
                <a:cs typeface="Arial"/>
                <a:sym typeface="Arial"/>
              </a:rPr>
              <a:t>The Application of Cyanobacterial Pigments to Construct Environmentally Friendly Sunscreen</a:t>
            </a:r>
            <a:endParaRPr b="1" i="0" sz="4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12"/>
              <a:buFont typeface="Arial"/>
              <a:buNone/>
            </a:pPr>
            <a:r>
              <a:rPr b="0" i="0" lang="en" sz="4600" u="none" cap="none" strike="noStrike">
                <a:solidFill>
                  <a:srgbClr val="000000"/>
                </a:solidFill>
                <a:latin typeface="Arial"/>
                <a:ea typeface="Arial"/>
                <a:cs typeface="Arial"/>
                <a:sym typeface="Arial"/>
              </a:rPr>
              <a:t>Yihan (Mariana) Ma, Dr. Beth Pethel, Ms. Jackie Thompson (Asimov)</a:t>
            </a:r>
            <a:endParaRPr b="0" i="0" sz="4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12"/>
              <a:buFont typeface="Arial"/>
              <a:buNone/>
            </a:pPr>
            <a:r>
              <a:rPr b="0" i="0" lang="en" sz="4600" u="none" cap="none" strike="noStrike">
                <a:solidFill>
                  <a:srgbClr val="000000"/>
                </a:solidFill>
                <a:latin typeface="Arial"/>
                <a:ea typeface="Arial"/>
                <a:cs typeface="Arial"/>
                <a:sym typeface="Arial"/>
              </a:rPr>
              <a:t>Western Reserve Academy, Hudson, Ohio, United States</a:t>
            </a:r>
            <a:endParaRPr b="0" i="0" sz="4600" u="none" cap="none" strike="noStrike">
              <a:solidFill>
                <a:srgbClr val="000000"/>
              </a:solidFill>
              <a:latin typeface="Arial"/>
              <a:ea typeface="Arial"/>
              <a:cs typeface="Arial"/>
              <a:sym typeface="Arial"/>
            </a:endParaRPr>
          </a:p>
        </p:txBody>
      </p:sp>
      <p:pic>
        <p:nvPicPr>
          <p:cNvPr id="57" name="Google Shape;57;g1efd191b55a_0_0"/>
          <p:cNvPicPr preferRelativeResize="0"/>
          <p:nvPr/>
        </p:nvPicPr>
        <p:blipFill rotWithShape="1">
          <a:blip r:embed="rId4">
            <a:alphaModFix/>
          </a:blip>
          <a:srcRect b="-9660" l="0" r="0" t="0"/>
          <a:stretch/>
        </p:blipFill>
        <p:spPr>
          <a:xfrm>
            <a:off x="1050503" y="-141806"/>
            <a:ext cx="7090606" cy="2789977"/>
          </a:xfrm>
          <a:prstGeom prst="rect">
            <a:avLst/>
          </a:prstGeom>
          <a:noFill/>
          <a:ln>
            <a:noFill/>
          </a:ln>
        </p:spPr>
      </p:pic>
      <p:pic>
        <p:nvPicPr>
          <p:cNvPr id="58" name="Google Shape;58;g1efd191b55a_0_0"/>
          <p:cNvPicPr preferRelativeResize="0"/>
          <p:nvPr/>
        </p:nvPicPr>
        <p:blipFill rotWithShape="1">
          <a:blip r:embed="rId5">
            <a:alphaModFix/>
          </a:blip>
          <a:srcRect b="0" l="0" r="0" t="0"/>
          <a:stretch/>
        </p:blipFill>
        <p:spPr>
          <a:xfrm>
            <a:off x="20992396" y="18871176"/>
            <a:ext cx="4192619" cy="1653309"/>
          </a:xfrm>
          <a:prstGeom prst="rect">
            <a:avLst/>
          </a:prstGeom>
          <a:noFill/>
          <a:ln>
            <a:noFill/>
          </a:ln>
        </p:spPr>
      </p:pic>
      <p:pic>
        <p:nvPicPr>
          <p:cNvPr id="59" name="Google Shape;59;g1efd191b55a_0_0"/>
          <p:cNvPicPr preferRelativeResize="0"/>
          <p:nvPr/>
        </p:nvPicPr>
        <p:blipFill rotWithShape="1">
          <a:blip r:embed="rId6">
            <a:alphaModFix/>
          </a:blip>
          <a:srcRect b="0" l="0" r="0" t="0"/>
          <a:stretch/>
        </p:blipFill>
        <p:spPr>
          <a:xfrm>
            <a:off x="9859027" y="19118503"/>
            <a:ext cx="5524448" cy="1792600"/>
          </a:xfrm>
          <a:prstGeom prst="rect">
            <a:avLst/>
          </a:prstGeom>
          <a:noFill/>
          <a:ln>
            <a:noFill/>
          </a:ln>
        </p:spPr>
      </p:pic>
      <p:pic>
        <p:nvPicPr>
          <p:cNvPr id="60" name="Google Shape;60;g1efd191b55a_0_0"/>
          <p:cNvPicPr preferRelativeResize="0"/>
          <p:nvPr/>
        </p:nvPicPr>
        <p:blipFill rotWithShape="1">
          <a:blip r:embed="rId7">
            <a:alphaModFix/>
          </a:blip>
          <a:srcRect b="0" l="0" r="0" t="0"/>
          <a:stretch/>
        </p:blipFill>
        <p:spPr>
          <a:xfrm>
            <a:off x="30454592" y="18871151"/>
            <a:ext cx="3925125" cy="1843210"/>
          </a:xfrm>
          <a:prstGeom prst="rect">
            <a:avLst/>
          </a:prstGeom>
          <a:noFill/>
          <a:ln>
            <a:noFill/>
          </a:ln>
        </p:spPr>
      </p:pic>
      <p:pic>
        <p:nvPicPr>
          <p:cNvPr id="61" name="Google Shape;61;g1efd191b55a_0_0"/>
          <p:cNvPicPr preferRelativeResize="0"/>
          <p:nvPr/>
        </p:nvPicPr>
        <p:blipFill rotWithShape="1">
          <a:blip r:embed="rId8">
            <a:alphaModFix/>
          </a:blip>
          <a:srcRect b="0" l="0" r="0" t="0"/>
          <a:stretch/>
        </p:blipFill>
        <p:spPr>
          <a:xfrm>
            <a:off x="29229002" y="778018"/>
            <a:ext cx="5270308" cy="950342"/>
          </a:xfrm>
          <a:prstGeom prst="rect">
            <a:avLst/>
          </a:prstGeom>
          <a:noFill/>
          <a:ln>
            <a:noFill/>
          </a:ln>
        </p:spPr>
      </p:pic>
      <p:pic>
        <p:nvPicPr>
          <p:cNvPr id="62" name="Google Shape;62;g1efd191b55a_0_0"/>
          <p:cNvPicPr preferRelativeResize="0"/>
          <p:nvPr/>
        </p:nvPicPr>
        <p:blipFill rotWithShape="1">
          <a:blip r:embed="rId9">
            <a:alphaModFix/>
          </a:blip>
          <a:srcRect b="0" l="0" r="0" t="0"/>
          <a:stretch/>
        </p:blipFill>
        <p:spPr>
          <a:xfrm>
            <a:off x="26777651" y="19035751"/>
            <a:ext cx="1647582" cy="1653300"/>
          </a:xfrm>
          <a:prstGeom prst="rect">
            <a:avLst/>
          </a:prstGeom>
          <a:noFill/>
          <a:ln>
            <a:noFill/>
          </a:ln>
        </p:spPr>
      </p:pic>
      <p:sp>
        <p:nvSpPr>
          <p:cNvPr id="63" name="Google Shape;63;g1efd191b55a_0_0"/>
          <p:cNvSpPr/>
          <p:nvPr/>
        </p:nvSpPr>
        <p:spPr>
          <a:xfrm>
            <a:off x="22395150" y="6521135"/>
            <a:ext cx="3014100" cy="301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67"/>
              <a:buFont typeface="Arial"/>
              <a:buNone/>
            </a:pPr>
            <a:r>
              <a:t/>
            </a:r>
            <a:endParaRPr b="0" i="0" sz="1067" u="none" cap="none" strike="noStrike">
              <a:solidFill>
                <a:srgbClr val="000000"/>
              </a:solidFill>
              <a:latin typeface="Arial"/>
              <a:ea typeface="Arial"/>
              <a:cs typeface="Arial"/>
              <a:sym typeface="Arial"/>
            </a:endParaRPr>
          </a:p>
        </p:txBody>
      </p:sp>
      <p:pic>
        <p:nvPicPr>
          <p:cNvPr id="64" name="Google Shape;64;g1efd191b55a_0_0"/>
          <p:cNvPicPr preferRelativeResize="0"/>
          <p:nvPr/>
        </p:nvPicPr>
        <p:blipFill rotWithShape="1">
          <a:blip r:embed="rId10">
            <a:alphaModFix/>
          </a:blip>
          <a:srcRect b="0" l="0" r="0" t="0"/>
          <a:stretch/>
        </p:blipFill>
        <p:spPr>
          <a:xfrm>
            <a:off x="18724152" y="8338526"/>
            <a:ext cx="8216003" cy="7028498"/>
          </a:xfrm>
          <a:prstGeom prst="rect">
            <a:avLst/>
          </a:prstGeom>
          <a:noFill/>
          <a:ln>
            <a:noFill/>
          </a:ln>
        </p:spPr>
      </p:pic>
      <p:pic>
        <p:nvPicPr>
          <p:cNvPr id="65" name="Google Shape;65;g1efd191b55a_0_0"/>
          <p:cNvPicPr preferRelativeResize="0"/>
          <p:nvPr/>
        </p:nvPicPr>
        <p:blipFill rotWithShape="1">
          <a:blip r:embed="rId11">
            <a:alphaModFix/>
          </a:blip>
          <a:srcRect b="7240" l="13354" r="8732" t="9424"/>
          <a:stretch/>
        </p:blipFill>
        <p:spPr>
          <a:xfrm>
            <a:off x="27077250" y="8753200"/>
            <a:ext cx="9252574" cy="6912926"/>
          </a:xfrm>
          <a:prstGeom prst="rect">
            <a:avLst/>
          </a:prstGeom>
          <a:noFill/>
          <a:ln>
            <a:noFill/>
          </a:ln>
        </p:spPr>
      </p:pic>
      <p:sp>
        <p:nvSpPr>
          <p:cNvPr id="66" name="Google Shape;66;g1efd191b55a_0_0"/>
          <p:cNvSpPr txBox="1"/>
          <p:nvPr/>
        </p:nvSpPr>
        <p:spPr>
          <a:xfrm>
            <a:off x="17614188" y="4762575"/>
            <a:ext cx="19324800" cy="57303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chemeClr val="dk1"/>
              </a:buClr>
              <a:buSzPts val="1100"/>
              <a:buFont typeface="Arial"/>
              <a:buNone/>
            </a:pPr>
            <a:r>
              <a:rPr b="1" i="0" lang="en" sz="3600" u="none" cap="none" strike="noStrike">
                <a:solidFill>
                  <a:schemeClr val="dk1"/>
                </a:solidFill>
                <a:latin typeface="Arial"/>
                <a:ea typeface="Arial"/>
                <a:cs typeface="Arial"/>
                <a:sym typeface="Arial"/>
              </a:rPr>
              <a:t>Introduction/Background</a:t>
            </a:r>
            <a:endParaRPr b="1" i="0" sz="3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400"/>
              <a:buFont typeface="Arial"/>
              <a:buNone/>
            </a:pPr>
            <a:r>
              <a:rPr b="0" i="0" lang="en" sz="3400" u="none" cap="none" strike="noStrike">
                <a:solidFill>
                  <a:schemeClr val="dk1"/>
                </a:solidFill>
                <a:latin typeface="Times New Roman"/>
                <a:ea typeface="Times New Roman"/>
                <a:cs typeface="Times New Roman"/>
                <a:sym typeface="Times New Roman"/>
              </a:rPr>
              <a:t>Ultraviolet radiation (UV) is a form of electromagnetic radiation emitted from the sun that can penetrate the layers of human skin. UV radiation is divided into three types based on the variations in wavelength (</a:t>
            </a:r>
            <a:r>
              <a:rPr b="1" i="0" lang="en" sz="3400" u="none" cap="none" strike="noStrike">
                <a:solidFill>
                  <a:schemeClr val="dk1"/>
                </a:solidFill>
                <a:latin typeface="Times New Roman"/>
                <a:ea typeface="Times New Roman"/>
                <a:cs typeface="Times New Roman"/>
                <a:sym typeface="Times New Roman"/>
              </a:rPr>
              <a:t>Figure 1</a:t>
            </a:r>
            <a:r>
              <a:rPr b="0" i="0" lang="en" sz="3400" u="none" cap="none" strike="noStrike">
                <a:solidFill>
                  <a:schemeClr val="dk1"/>
                </a:solidFill>
                <a:latin typeface="Times New Roman"/>
                <a:ea typeface="Times New Roman"/>
                <a:cs typeface="Times New Roman"/>
                <a:sym typeface="Times New Roman"/>
              </a:rPr>
              <a:t>). </a:t>
            </a:r>
            <a:endParaRPr b="0" i="0" sz="3400" u="none" cap="none" strike="noStrike">
              <a:solidFill>
                <a:schemeClr val="dk1"/>
              </a:solidFill>
              <a:latin typeface="Times New Roman"/>
              <a:ea typeface="Times New Roman"/>
              <a:cs typeface="Times New Roman"/>
              <a:sym typeface="Times New Roman"/>
            </a:endParaRPr>
          </a:p>
          <a:p>
            <a:pPr indent="-444500" lvl="0" marL="457200" marR="0" rtl="0" algn="l">
              <a:lnSpc>
                <a:spcPct val="115000"/>
              </a:lnSpc>
              <a:spcBef>
                <a:spcPts val="0"/>
              </a:spcBef>
              <a:spcAft>
                <a:spcPts val="0"/>
              </a:spcAft>
              <a:buClr>
                <a:schemeClr val="dk1"/>
              </a:buClr>
              <a:buSzPts val="3400"/>
              <a:buFont typeface="Times New Roman"/>
              <a:buChar char="●"/>
            </a:pPr>
            <a:r>
              <a:rPr b="0" i="0" lang="en" sz="3400" u="none" cap="none" strike="noStrike">
                <a:solidFill>
                  <a:schemeClr val="dk1"/>
                </a:solidFill>
                <a:latin typeface="Times New Roman"/>
                <a:ea typeface="Times New Roman"/>
                <a:cs typeface="Times New Roman"/>
                <a:sym typeface="Times New Roman"/>
              </a:rPr>
              <a:t>UV-A can reach the Earth’s surface and hit the dermis. It contributes  to skin burning and wrinkling. </a:t>
            </a:r>
            <a:endParaRPr b="0" i="0" sz="3400" u="none" cap="none" strike="noStrike">
              <a:solidFill>
                <a:schemeClr val="dk1"/>
              </a:solidFill>
              <a:latin typeface="Times New Roman"/>
              <a:ea typeface="Times New Roman"/>
              <a:cs typeface="Times New Roman"/>
              <a:sym typeface="Times New Roman"/>
            </a:endParaRPr>
          </a:p>
          <a:p>
            <a:pPr indent="-444500" lvl="0" marL="457200" marR="0" rtl="0" algn="l">
              <a:lnSpc>
                <a:spcPct val="115000"/>
              </a:lnSpc>
              <a:spcBef>
                <a:spcPts val="0"/>
              </a:spcBef>
              <a:spcAft>
                <a:spcPts val="0"/>
              </a:spcAft>
              <a:buClr>
                <a:schemeClr val="dk1"/>
              </a:buClr>
              <a:buSzPts val="3400"/>
              <a:buFont typeface="Times New Roman"/>
              <a:buChar char="●"/>
            </a:pPr>
            <a:r>
              <a:rPr b="0" i="0" lang="en" sz="3400" u="none" cap="none" strike="noStrike">
                <a:solidFill>
                  <a:schemeClr val="dk1"/>
                </a:solidFill>
                <a:latin typeface="Times New Roman"/>
                <a:ea typeface="Times New Roman"/>
                <a:cs typeface="Times New Roman"/>
                <a:sym typeface="Times New Roman"/>
              </a:rPr>
              <a:t>UV-B</a:t>
            </a:r>
            <a:r>
              <a:rPr b="0" i="0" lang="en" sz="3400" u="none" cap="none" strike="noStrike">
                <a:solidFill>
                  <a:schemeClr val="dk1"/>
                </a:solidFill>
                <a:highlight>
                  <a:srgbClr val="FFFFFF"/>
                </a:highlight>
                <a:latin typeface="Times New Roman"/>
                <a:ea typeface="Times New Roman"/>
                <a:cs typeface="Times New Roman"/>
                <a:sym typeface="Times New Roman"/>
              </a:rPr>
              <a:t> reaches the epidermis, promotes skin aging, and increases the chance of developing skin cancer. </a:t>
            </a:r>
            <a:endParaRPr b="0" i="0" sz="3400" u="none" cap="none" strike="noStrike">
              <a:solidFill>
                <a:schemeClr val="dk1"/>
              </a:solidFill>
              <a:highlight>
                <a:srgbClr val="FFFFFF"/>
              </a:highlight>
              <a:latin typeface="Times New Roman"/>
              <a:ea typeface="Times New Roman"/>
              <a:cs typeface="Times New Roman"/>
              <a:sym typeface="Times New Roman"/>
            </a:endParaRPr>
          </a:p>
          <a:p>
            <a:pPr indent="-444500" lvl="0" marL="457200" marR="0" rtl="0" algn="l">
              <a:lnSpc>
                <a:spcPct val="115000"/>
              </a:lnSpc>
              <a:spcBef>
                <a:spcPts val="0"/>
              </a:spcBef>
              <a:spcAft>
                <a:spcPts val="0"/>
              </a:spcAft>
              <a:buClr>
                <a:schemeClr val="dk1"/>
              </a:buClr>
              <a:buSzPts val="3400"/>
              <a:buFont typeface="Times New Roman"/>
              <a:buChar char="●"/>
            </a:pPr>
            <a:r>
              <a:rPr b="0" i="0" lang="en" sz="3400" u="none" cap="none" strike="noStrike">
                <a:solidFill>
                  <a:schemeClr val="dk1"/>
                </a:solidFill>
                <a:highlight>
                  <a:srgbClr val="FFFFFF"/>
                </a:highlight>
                <a:latin typeface="Times New Roman"/>
                <a:ea typeface="Times New Roman"/>
                <a:cs typeface="Times New Roman"/>
                <a:sym typeface="Times New Roman"/>
              </a:rPr>
              <a:t>UV-C is the most harmful type of UV radiation and is completely filtered by the ozone layer.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050"/>
              <a:buFont typeface="Arial"/>
              <a:buNone/>
            </a:pPr>
            <a:r>
              <a:t/>
            </a:r>
            <a:endParaRPr b="0" i="0" sz="1050" u="none" cap="none" strike="noStrike">
              <a:solidFill>
                <a:schemeClr val="dk1"/>
              </a:solidFill>
              <a:highlight>
                <a:srgbClr val="FFFFFF"/>
              </a:highlight>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g1efd191b55a_0_0"/>
          <p:cNvSpPr txBox="1"/>
          <p:nvPr/>
        </p:nvSpPr>
        <p:spPr>
          <a:xfrm>
            <a:off x="17557788" y="15367025"/>
            <a:ext cx="19437600" cy="317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3400" u="none" cap="none" strike="noStrike">
                <a:solidFill>
                  <a:schemeClr val="dk1"/>
                </a:solidFill>
                <a:latin typeface="Times New Roman"/>
                <a:ea typeface="Times New Roman"/>
                <a:cs typeface="Times New Roman"/>
                <a:sym typeface="Times New Roman"/>
              </a:rPr>
              <a:t>Excessive exposure to UV radiation can lead to the production of reactive oxygen species (ROS), byproducts of oxidative metabolism. ROS are highly reactive chemicals that damage basic building blocks of the cell (</a:t>
            </a:r>
            <a:r>
              <a:rPr b="1" i="0" lang="en" sz="3400" u="none" cap="none" strike="noStrike">
                <a:solidFill>
                  <a:schemeClr val="dk1"/>
                </a:solidFill>
                <a:latin typeface="Times New Roman"/>
                <a:ea typeface="Times New Roman"/>
                <a:cs typeface="Times New Roman"/>
                <a:sym typeface="Times New Roman"/>
              </a:rPr>
              <a:t>Figure 2</a:t>
            </a:r>
            <a:r>
              <a:rPr b="0" i="0" lang="en" sz="3400" u="none" cap="none" strike="noStrike">
                <a:solidFill>
                  <a:schemeClr val="dk1"/>
                </a:solidFill>
                <a:latin typeface="Times New Roman"/>
                <a:ea typeface="Times New Roman"/>
                <a:cs typeface="Times New Roman"/>
                <a:sym typeface="Times New Roman"/>
              </a:rPr>
              <a:t>). The damage, if unrepaired, may eventually result in spontaneous mutation and cancer.</a:t>
            </a:r>
            <a:endParaRPr b="0" i="0" sz="3400" u="none" cap="none" strike="noStrike">
              <a:solidFill>
                <a:schemeClr val="dk2"/>
              </a:solidFill>
              <a:latin typeface="Times New Roman"/>
              <a:ea typeface="Times New Roman"/>
              <a:cs typeface="Times New Roman"/>
              <a:sym typeface="Times New Roman"/>
            </a:endParaRPr>
          </a:p>
        </p:txBody>
      </p:sp>
      <p:pic>
        <p:nvPicPr>
          <p:cNvPr id="68" name="Google Shape;68;g1efd191b55a_0_0"/>
          <p:cNvPicPr preferRelativeResize="0"/>
          <p:nvPr/>
        </p:nvPicPr>
        <p:blipFill rotWithShape="1">
          <a:blip r:embed="rId12">
            <a:alphaModFix/>
          </a:blip>
          <a:srcRect b="0" l="0" r="0" t="0"/>
          <a:stretch/>
        </p:blipFill>
        <p:spPr>
          <a:xfrm>
            <a:off x="15920066" y="18871175"/>
            <a:ext cx="3678297" cy="1792600"/>
          </a:xfrm>
          <a:prstGeom prst="rect">
            <a:avLst/>
          </a:prstGeom>
          <a:noFill/>
          <a:ln>
            <a:noFill/>
          </a:ln>
        </p:spPr>
      </p:pic>
      <p:sp>
        <p:nvSpPr>
          <p:cNvPr id="69" name="Google Shape;69;g1efd191b55a_0_0"/>
          <p:cNvSpPr txBox="1"/>
          <p:nvPr/>
        </p:nvSpPr>
        <p:spPr>
          <a:xfrm>
            <a:off x="18724150" y="15666125"/>
            <a:ext cx="7770300" cy="24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00"/>
              <a:buFont typeface="Arial"/>
              <a:buNone/>
            </a:pPr>
            <a:r>
              <a:t/>
            </a:r>
            <a:endParaRPr b="0" i="0" sz="7300" u="none" cap="none" strike="noStrike">
              <a:solidFill>
                <a:schemeClr val="dk2"/>
              </a:solidFill>
              <a:latin typeface="Arial"/>
              <a:ea typeface="Arial"/>
              <a:cs typeface="Arial"/>
              <a:sym typeface="Arial"/>
            </a:endParaRPr>
          </a:p>
        </p:txBody>
      </p:sp>
      <p:sp>
        <p:nvSpPr>
          <p:cNvPr id="70" name="Google Shape;70;g1efd191b55a_0_0"/>
          <p:cNvSpPr txBox="1"/>
          <p:nvPr/>
        </p:nvSpPr>
        <p:spPr>
          <a:xfrm>
            <a:off x="17999675" y="15367025"/>
            <a:ext cx="9913800" cy="4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Figure 1. </a:t>
            </a:r>
            <a:r>
              <a:rPr b="0" i="0" lang="en" sz="2800" u="none" cap="none" strike="noStrike">
                <a:solidFill>
                  <a:srgbClr val="111111"/>
                </a:solidFill>
                <a:highlight>
                  <a:srgbClr val="F9F9F9"/>
                </a:highlight>
                <a:latin typeface="Arial"/>
                <a:ea typeface="Arial"/>
                <a:cs typeface="Arial"/>
                <a:sym typeface="Arial"/>
              </a:rPr>
              <a:t>Different types of UV rays penetrating the skin</a:t>
            </a:r>
            <a:endParaRPr b="0" i="0" sz="2800" u="none" cap="none" strike="noStrike">
              <a:solidFill>
                <a:srgbClr val="000000"/>
              </a:solidFill>
              <a:latin typeface="Arial"/>
              <a:ea typeface="Arial"/>
              <a:cs typeface="Arial"/>
              <a:sym typeface="Arial"/>
            </a:endParaRPr>
          </a:p>
        </p:txBody>
      </p:sp>
      <p:sp>
        <p:nvSpPr>
          <p:cNvPr id="71" name="Google Shape;71;g1efd191b55a_0_0"/>
          <p:cNvSpPr txBox="1"/>
          <p:nvPr/>
        </p:nvSpPr>
        <p:spPr>
          <a:xfrm>
            <a:off x="28425225" y="15367025"/>
            <a:ext cx="9913800" cy="4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Arial"/>
                <a:ea typeface="Arial"/>
                <a:cs typeface="Arial"/>
                <a:sym typeface="Arial"/>
              </a:rPr>
              <a:t>Figure 2. </a:t>
            </a:r>
            <a:r>
              <a:rPr b="0" i="0" lang="en" sz="2800" u="none" cap="none" strike="noStrike">
                <a:solidFill>
                  <a:srgbClr val="111111"/>
                </a:solidFill>
                <a:highlight>
                  <a:srgbClr val="F9F9F9"/>
                </a:highlight>
                <a:latin typeface="Arial"/>
                <a:ea typeface="Arial"/>
                <a:cs typeface="Arial"/>
                <a:sym typeface="Arial"/>
              </a:rPr>
              <a:t>Damages caused by ROS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g2be55e477ca_0_5"/>
          <p:cNvPicPr preferRelativeResize="0"/>
          <p:nvPr/>
        </p:nvPicPr>
        <p:blipFill rotWithShape="1">
          <a:blip r:embed="rId3">
            <a:alphaModFix/>
          </a:blip>
          <a:srcRect b="0" l="7926" r="5342" t="0"/>
          <a:stretch/>
        </p:blipFill>
        <p:spPr>
          <a:xfrm>
            <a:off x="6463850" y="13665862"/>
            <a:ext cx="7519798" cy="6028524"/>
          </a:xfrm>
          <a:prstGeom prst="rect">
            <a:avLst/>
          </a:prstGeom>
          <a:noFill/>
          <a:ln>
            <a:noFill/>
          </a:ln>
        </p:spPr>
      </p:pic>
      <p:pic>
        <p:nvPicPr>
          <p:cNvPr id="77" name="Google Shape;77;g2be55e477ca_0_5"/>
          <p:cNvPicPr preferRelativeResize="0"/>
          <p:nvPr/>
        </p:nvPicPr>
        <p:blipFill rotWithShape="1">
          <a:blip r:embed="rId4">
            <a:alphaModFix/>
          </a:blip>
          <a:srcRect b="0" l="0" r="0" t="0"/>
          <a:stretch/>
        </p:blipFill>
        <p:spPr>
          <a:xfrm>
            <a:off x="13746575" y="11418075"/>
            <a:ext cx="12382336" cy="6763550"/>
          </a:xfrm>
          <a:prstGeom prst="rect">
            <a:avLst/>
          </a:prstGeom>
          <a:noFill/>
          <a:ln>
            <a:noFill/>
          </a:ln>
        </p:spPr>
      </p:pic>
      <p:pic>
        <p:nvPicPr>
          <p:cNvPr id="78" name="Google Shape;78;g2be55e477ca_0_5"/>
          <p:cNvPicPr preferRelativeResize="0"/>
          <p:nvPr/>
        </p:nvPicPr>
        <p:blipFill rotWithShape="1">
          <a:blip r:embed="rId5">
            <a:alphaModFix/>
          </a:blip>
          <a:srcRect b="20663" l="24467" r="38487" t="31942"/>
          <a:stretch/>
        </p:blipFill>
        <p:spPr>
          <a:xfrm>
            <a:off x="877225" y="14324475"/>
            <a:ext cx="5270298" cy="4711288"/>
          </a:xfrm>
          <a:prstGeom prst="rect">
            <a:avLst/>
          </a:prstGeom>
          <a:noFill/>
          <a:ln>
            <a:noFill/>
          </a:ln>
        </p:spPr>
      </p:pic>
      <p:pic>
        <p:nvPicPr>
          <p:cNvPr id="79" name="Google Shape;79;g2be55e477ca_0_5"/>
          <p:cNvPicPr preferRelativeResize="0"/>
          <p:nvPr/>
        </p:nvPicPr>
        <p:blipFill rotWithShape="1">
          <a:blip r:embed="rId6">
            <a:alphaModFix/>
          </a:blip>
          <a:srcRect b="21911" l="9561" r="11287" t="13886"/>
          <a:stretch/>
        </p:blipFill>
        <p:spPr>
          <a:xfrm>
            <a:off x="3895722" y="18544328"/>
            <a:ext cx="5963313" cy="2446248"/>
          </a:xfrm>
          <a:prstGeom prst="rect">
            <a:avLst/>
          </a:prstGeom>
          <a:noFill/>
          <a:ln>
            <a:noFill/>
          </a:ln>
        </p:spPr>
      </p:pic>
      <p:sp>
        <p:nvSpPr>
          <p:cNvPr id="80" name="Google Shape;80;g2be55e477ca_0_5"/>
          <p:cNvSpPr txBox="1"/>
          <p:nvPr/>
        </p:nvSpPr>
        <p:spPr>
          <a:xfrm>
            <a:off x="9282450" y="957375"/>
            <a:ext cx="188475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Clr>
                <a:schemeClr val="dk1"/>
              </a:buClr>
              <a:buSzPts val="1100"/>
              <a:buFont typeface="Arial"/>
              <a:buNone/>
            </a:pPr>
            <a:r>
              <a:rPr b="1" i="0" lang="en" sz="4600" u="none" cap="none" strike="noStrike">
                <a:solidFill>
                  <a:schemeClr val="dk1"/>
                </a:solidFill>
                <a:latin typeface="Arial"/>
                <a:ea typeface="Arial"/>
                <a:cs typeface="Arial"/>
                <a:sym typeface="Arial"/>
              </a:rPr>
              <a:t>The Application of Cyanobacterial Pigments to Construct Environmentally Friendly Sunscreen</a:t>
            </a:r>
            <a:endParaRPr b="1" i="0" sz="4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12"/>
              <a:buFont typeface="Arial"/>
              <a:buNone/>
            </a:pPr>
            <a:r>
              <a:rPr b="0" i="0" lang="en" sz="4600" u="none" cap="none" strike="noStrike">
                <a:solidFill>
                  <a:srgbClr val="000000"/>
                </a:solidFill>
                <a:latin typeface="Arial"/>
                <a:ea typeface="Arial"/>
                <a:cs typeface="Arial"/>
                <a:sym typeface="Arial"/>
              </a:rPr>
              <a:t>Yihan (Mariana) Ma, Dr. Beth Pethel, Ms. Jackie Thompson (Asimov)</a:t>
            </a:r>
            <a:endParaRPr b="0" i="0" sz="4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12"/>
              <a:buFont typeface="Arial"/>
              <a:buNone/>
            </a:pPr>
            <a:r>
              <a:rPr b="0" i="0" lang="en" sz="4600" u="none" cap="none" strike="noStrike">
                <a:solidFill>
                  <a:srgbClr val="000000"/>
                </a:solidFill>
                <a:latin typeface="Arial"/>
                <a:ea typeface="Arial"/>
                <a:cs typeface="Arial"/>
                <a:sym typeface="Arial"/>
              </a:rPr>
              <a:t>Western Reserve Academy, Hudson, Ohio, United States</a:t>
            </a:r>
            <a:endParaRPr b="0" i="0" sz="4600" u="none" cap="none" strike="noStrike">
              <a:solidFill>
                <a:srgbClr val="000000"/>
              </a:solidFill>
              <a:latin typeface="Arial"/>
              <a:ea typeface="Arial"/>
              <a:cs typeface="Arial"/>
              <a:sym typeface="Arial"/>
            </a:endParaRPr>
          </a:p>
        </p:txBody>
      </p:sp>
      <p:sp>
        <p:nvSpPr>
          <p:cNvPr id="81" name="Google Shape;81;g2be55e477ca_0_5"/>
          <p:cNvSpPr txBox="1"/>
          <p:nvPr/>
        </p:nvSpPr>
        <p:spPr>
          <a:xfrm>
            <a:off x="26859850" y="8630063"/>
            <a:ext cx="10008600" cy="4370400"/>
          </a:xfrm>
          <a:prstGeom prst="rect">
            <a:avLst/>
          </a:prstGeom>
          <a:noFill/>
          <a:ln cap="flat" cmpd="sng" w="9525">
            <a:solidFill>
              <a:schemeClr val="lt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1"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24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chemeClr val="dk1"/>
              </a:buClr>
              <a:buSzPts val="3400"/>
              <a:buFont typeface="Times New Roman"/>
              <a:buChar char="●"/>
            </a:pPr>
            <a:r>
              <a:rPr b="0" i="0" lang="en" sz="3400" u="none" cap="none" strike="noStrike">
                <a:solidFill>
                  <a:schemeClr val="dk1"/>
                </a:solidFill>
                <a:latin typeface="Times New Roman"/>
                <a:ea typeface="Times New Roman"/>
                <a:cs typeface="Times New Roman"/>
                <a:sym typeface="Times New Roman"/>
              </a:rPr>
              <a:t>Studies should aim to identify the specific mechanism of direct induction of scytonemin in </a:t>
            </a:r>
            <a:r>
              <a:rPr b="0" i="1" lang="en" sz="3400" u="none" cap="none" strike="noStrike">
                <a:solidFill>
                  <a:schemeClr val="dk1"/>
                </a:solidFill>
                <a:latin typeface="Times New Roman"/>
                <a:ea typeface="Times New Roman"/>
                <a:cs typeface="Times New Roman"/>
                <a:sym typeface="Times New Roman"/>
              </a:rPr>
              <a:t>Nostoc punctiforme</a:t>
            </a:r>
            <a:r>
              <a:rPr b="0" i="0" lang="en" sz="3400" u="none" cap="none" strike="noStrike">
                <a:solidFill>
                  <a:schemeClr val="dk1"/>
                </a:solidFill>
                <a:latin typeface="Times New Roman"/>
                <a:ea typeface="Times New Roman"/>
                <a:cs typeface="Times New Roman"/>
                <a:sym typeface="Times New Roman"/>
              </a:rPr>
              <a:t>.</a:t>
            </a:r>
            <a:endParaRPr b="0" i="0" sz="3400" u="none" cap="none" strike="noStrike">
              <a:solidFill>
                <a:schemeClr val="dk1"/>
              </a:solidFill>
              <a:latin typeface="Times New Roman"/>
              <a:ea typeface="Times New Roman"/>
              <a:cs typeface="Times New Roman"/>
              <a:sym typeface="Times New Roman"/>
            </a:endParaRPr>
          </a:p>
          <a:p>
            <a:pPr indent="-444500" lvl="0" marL="457200" marR="0" rtl="0" algn="l">
              <a:lnSpc>
                <a:spcPct val="100000"/>
              </a:lnSpc>
              <a:spcBef>
                <a:spcPts val="0"/>
              </a:spcBef>
              <a:spcAft>
                <a:spcPts val="0"/>
              </a:spcAft>
              <a:buClr>
                <a:schemeClr val="dk1"/>
              </a:buClr>
              <a:buSzPts val="3400"/>
              <a:buFont typeface="Times New Roman"/>
              <a:buChar char="●"/>
            </a:pPr>
            <a:r>
              <a:rPr b="0" i="0" lang="en" sz="3400" u="none" cap="none" strike="noStrike">
                <a:solidFill>
                  <a:schemeClr val="dk1"/>
                </a:solidFill>
                <a:latin typeface="Times New Roman"/>
                <a:ea typeface="Times New Roman"/>
                <a:cs typeface="Times New Roman"/>
                <a:sym typeface="Times New Roman"/>
              </a:rPr>
              <a:t>Further research into the effectiveness of the</a:t>
            </a:r>
            <a:r>
              <a:rPr b="0" i="0" lang="en" sz="3400" u="none" cap="none" strike="noStrike">
                <a:solidFill>
                  <a:schemeClr val="dk1"/>
                </a:solidFill>
                <a:highlight>
                  <a:srgbClr val="FFFFFF"/>
                </a:highlight>
                <a:latin typeface="Times New Roman"/>
                <a:ea typeface="Times New Roman"/>
                <a:cs typeface="Times New Roman"/>
                <a:sym typeface="Times New Roman"/>
              </a:rPr>
              <a:t> sunscreen ingredients and their concentrations, including both active and inactive ingredients. </a:t>
            </a:r>
            <a:endParaRPr b="0" i="0" sz="3400" u="none" cap="none" strike="noStrike">
              <a:solidFill>
                <a:schemeClr val="dk1"/>
              </a:solidFill>
              <a:highlight>
                <a:srgbClr val="FFFFFF"/>
              </a:highlight>
              <a:latin typeface="Times New Roman"/>
              <a:ea typeface="Times New Roman"/>
              <a:cs typeface="Times New Roman"/>
              <a:sym typeface="Times New Roman"/>
            </a:endParaRPr>
          </a:p>
          <a:p>
            <a:pPr indent="-444500" lvl="0" marL="457200" marR="0" rtl="0" algn="l">
              <a:lnSpc>
                <a:spcPct val="100000"/>
              </a:lnSpc>
              <a:spcBef>
                <a:spcPts val="0"/>
              </a:spcBef>
              <a:spcAft>
                <a:spcPts val="0"/>
              </a:spcAft>
              <a:buClr>
                <a:schemeClr val="dk1"/>
              </a:buClr>
              <a:buSzPts val="3400"/>
              <a:buFont typeface="Times New Roman"/>
              <a:buChar char="●"/>
            </a:pPr>
            <a:r>
              <a:rPr b="0" i="0" lang="en" sz="3400" u="none" cap="none" strike="noStrike">
                <a:solidFill>
                  <a:schemeClr val="dk1"/>
                </a:solidFill>
                <a:highlight>
                  <a:srgbClr val="FFFFFF"/>
                </a:highlight>
                <a:latin typeface="Times New Roman"/>
                <a:ea typeface="Times New Roman"/>
                <a:cs typeface="Times New Roman"/>
                <a:sym typeface="Times New Roman"/>
              </a:rPr>
              <a:t>Moving forward, our immediate focus will be on conducting the intended design and extracting necessary data to evaluate the success of our methods.</a:t>
            </a:r>
            <a:endParaRPr b="0" i="0" sz="34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82" name="Google Shape;82;g2be55e477ca_0_5"/>
          <p:cNvSpPr txBox="1"/>
          <p:nvPr/>
        </p:nvSpPr>
        <p:spPr>
          <a:xfrm>
            <a:off x="26859850" y="13921325"/>
            <a:ext cx="5524500" cy="4709100"/>
          </a:xfrm>
          <a:prstGeom prst="rect">
            <a:avLst/>
          </a:prstGeom>
          <a:noFill/>
          <a:ln cap="flat" cmpd="sng" w="9525">
            <a:solidFill>
              <a:schemeClr val="lt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3600" u="none" cap="none" strike="noStrike">
                <a:solidFill>
                  <a:srgbClr val="000000"/>
                </a:solidFill>
                <a:latin typeface="Arial"/>
                <a:ea typeface="Arial"/>
                <a:cs typeface="Arial"/>
                <a:sym typeface="Arial"/>
              </a:rPr>
              <a:t>Acknowledgements</a:t>
            </a:r>
            <a:endParaRPr b="1" i="0" sz="3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chemeClr val="dk1"/>
                </a:solidFill>
                <a:latin typeface="Times New Roman"/>
                <a:ea typeface="Times New Roman"/>
                <a:cs typeface="Times New Roman"/>
                <a:sym typeface="Times New Roman"/>
              </a:rPr>
              <a:t>I would like to thank the foundation laid by my teammates from last year, the </a:t>
            </a:r>
            <a:r>
              <a:rPr b="0" i="0" lang="en" sz="3400" u="none" cap="none" strike="noStrike">
                <a:solidFill>
                  <a:schemeClr val="dk1"/>
                </a:solidFill>
                <a:highlight>
                  <a:srgbClr val="FFFFFF"/>
                </a:highlight>
                <a:latin typeface="Times New Roman"/>
                <a:ea typeface="Times New Roman"/>
                <a:cs typeface="Times New Roman"/>
                <a:sym typeface="Times New Roman"/>
              </a:rPr>
              <a:t>insights offered by my mentor Ms. Jackie Thompson, and the continuous support provided by my teacher Dr. Beth Pethel.</a:t>
            </a:r>
            <a:endParaRPr b="0" i="0" sz="3400" u="none" cap="none" strike="noStrike">
              <a:solidFill>
                <a:schemeClr val="dk1"/>
              </a:solidFill>
              <a:highlight>
                <a:srgbClr val="FFFFFF"/>
              </a:highlight>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4"/>
              <a:buFont typeface="Arial"/>
              <a:buNone/>
            </a:pPr>
            <a:r>
              <a:t/>
            </a:r>
            <a:endParaRPr b="0" i="0" sz="2304" u="none" cap="none" strike="noStrike">
              <a:solidFill>
                <a:schemeClr val="dk1"/>
              </a:solidFill>
              <a:latin typeface="Calibri"/>
              <a:ea typeface="Calibri"/>
              <a:cs typeface="Calibri"/>
              <a:sym typeface="Calibri"/>
            </a:endParaRPr>
          </a:p>
        </p:txBody>
      </p:sp>
      <p:pic>
        <p:nvPicPr>
          <p:cNvPr id="83" name="Google Shape;83;g2be55e477ca_0_5"/>
          <p:cNvPicPr preferRelativeResize="0"/>
          <p:nvPr/>
        </p:nvPicPr>
        <p:blipFill rotWithShape="1">
          <a:blip r:embed="rId7">
            <a:alphaModFix/>
          </a:blip>
          <a:srcRect b="-9660" l="0" r="0" t="0"/>
          <a:stretch/>
        </p:blipFill>
        <p:spPr>
          <a:xfrm>
            <a:off x="1050503" y="-141806"/>
            <a:ext cx="7090606" cy="2789977"/>
          </a:xfrm>
          <a:prstGeom prst="rect">
            <a:avLst/>
          </a:prstGeom>
          <a:noFill/>
          <a:ln>
            <a:noFill/>
          </a:ln>
        </p:spPr>
      </p:pic>
      <p:pic>
        <p:nvPicPr>
          <p:cNvPr id="84" name="Google Shape;84;g2be55e477ca_0_5"/>
          <p:cNvPicPr preferRelativeResize="0"/>
          <p:nvPr/>
        </p:nvPicPr>
        <p:blipFill rotWithShape="1">
          <a:blip r:embed="rId8">
            <a:alphaModFix/>
          </a:blip>
          <a:srcRect b="0" l="0" r="0" t="0"/>
          <a:stretch/>
        </p:blipFill>
        <p:spPr>
          <a:xfrm>
            <a:off x="21091696" y="19188151"/>
            <a:ext cx="4192619" cy="1653309"/>
          </a:xfrm>
          <a:prstGeom prst="rect">
            <a:avLst/>
          </a:prstGeom>
          <a:noFill/>
          <a:ln>
            <a:noFill/>
          </a:ln>
        </p:spPr>
      </p:pic>
      <p:pic>
        <p:nvPicPr>
          <p:cNvPr id="85" name="Google Shape;85;g2be55e477ca_0_5"/>
          <p:cNvPicPr preferRelativeResize="0"/>
          <p:nvPr/>
        </p:nvPicPr>
        <p:blipFill rotWithShape="1">
          <a:blip r:embed="rId9">
            <a:alphaModFix/>
          </a:blip>
          <a:srcRect b="0" l="0" r="0" t="0"/>
          <a:stretch/>
        </p:blipFill>
        <p:spPr>
          <a:xfrm>
            <a:off x="9859027" y="19118503"/>
            <a:ext cx="5524448" cy="1792600"/>
          </a:xfrm>
          <a:prstGeom prst="rect">
            <a:avLst/>
          </a:prstGeom>
          <a:noFill/>
          <a:ln>
            <a:noFill/>
          </a:ln>
        </p:spPr>
      </p:pic>
      <p:pic>
        <p:nvPicPr>
          <p:cNvPr id="86" name="Google Shape;86;g2be55e477ca_0_5"/>
          <p:cNvPicPr preferRelativeResize="0"/>
          <p:nvPr/>
        </p:nvPicPr>
        <p:blipFill rotWithShape="1">
          <a:blip r:embed="rId10">
            <a:alphaModFix/>
          </a:blip>
          <a:srcRect b="0" l="0" r="0" t="0"/>
          <a:stretch/>
        </p:blipFill>
        <p:spPr>
          <a:xfrm>
            <a:off x="30454592" y="18871151"/>
            <a:ext cx="3925125" cy="1843210"/>
          </a:xfrm>
          <a:prstGeom prst="rect">
            <a:avLst/>
          </a:prstGeom>
          <a:noFill/>
          <a:ln>
            <a:noFill/>
          </a:ln>
        </p:spPr>
      </p:pic>
      <p:pic>
        <p:nvPicPr>
          <p:cNvPr id="87" name="Google Shape;87;g2be55e477ca_0_5"/>
          <p:cNvPicPr preferRelativeResize="0"/>
          <p:nvPr/>
        </p:nvPicPr>
        <p:blipFill rotWithShape="1">
          <a:blip r:embed="rId11">
            <a:alphaModFix/>
          </a:blip>
          <a:srcRect b="0" l="0" r="0" t="0"/>
          <a:stretch/>
        </p:blipFill>
        <p:spPr>
          <a:xfrm>
            <a:off x="29229002" y="778018"/>
            <a:ext cx="5270308" cy="950342"/>
          </a:xfrm>
          <a:prstGeom prst="rect">
            <a:avLst/>
          </a:prstGeom>
          <a:noFill/>
          <a:ln>
            <a:noFill/>
          </a:ln>
        </p:spPr>
      </p:pic>
      <p:pic>
        <p:nvPicPr>
          <p:cNvPr id="88" name="Google Shape;88;g2be55e477ca_0_5"/>
          <p:cNvPicPr preferRelativeResize="0"/>
          <p:nvPr/>
        </p:nvPicPr>
        <p:blipFill rotWithShape="1">
          <a:blip r:embed="rId12">
            <a:alphaModFix/>
          </a:blip>
          <a:srcRect b="0" l="0" r="0" t="0"/>
          <a:stretch/>
        </p:blipFill>
        <p:spPr>
          <a:xfrm>
            <a:off x="26777651" y="19035751"/>
            <a:ext cx="1647582" cy="1653300"/>
          </a:xfrm>
          <a:prstGeom prst="rect">
            <a:avLst/>
          </a:prstGeom>
          <a:noFill/>
          <a:ln>
            <a:noFill/>
          </a:ln>
        </p:spPr>
      </p:pic>
      <p:sp>
        <p:nvSpPr>
          <p:cNvPr id="89" name="Google Shape;89;g2be55e477ca_0_5"/>
          <p:cNvSpPr txBox="1"/>
          <p:nvPr/>
        </p:nvSpPr>
        <p:spPr>
          <a:xfrm>
            <a:off x="974300" y="4480775"/>
            <a:ext cx="11598600" cy="4709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 sz="3600" u="none" cap="none" strike="noStrike">
                <a:solidFill>
                  <a:schemeClr val="dk1"/>
                </a:solidFill>
                <a:latin typeface="Arial"/>
                <a:ea typeface="Arial"/>
                <a:cs typeface="Arial"/>
                <a:sym typeface="Arial"/>
              </a:rPr>
              <a:t>Problem</a:t>
            </a:r>
            <a:endParaRPr b="1" i="0" sz="3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3400" u="none" cap="none" strike="noStrike">
                <a:solidFill>
                  <a:schemeClr val="dk1"/>
                </a:solidFill>
                <a:latin typeface="Times New Roman"/>
                <a:ea typeface="Times New Roman"/>
                <a:cs typeface="Times New Roman"/>
                <a:sym typeface="Times New Roman"/>
              </a:rPr>
              <a:t>Sunscreen can help prevent sunburn, skin cancer, and premature aging. However, in 2021, the FDA reviewed previously approved sunscreen ingredients. Fourteen of the sixteen allowable chemicals were founded to have negative impacts on the environment. </a:t>
            </a:r>
            <a:endParaRPr b="0" i="0" sz="3400" u="none" cap="none" strike="noStrike">
              <a:solidFill>
                <a:schemeClr val="dk2"/>
              </a:solidFill>
              <a:latin typeface="Times New Roman"/>
              <a:ea typeface="Times New Roman"/>
              <a:cs typeface="Times New Roman"/>
              <a:sym typeface="Times New Roman"/>
            </a:endParaRPr>
          </a:p>
        </p:txBody>
      </p:sp>
      <p:sp>
        <p:nvSpPr>
          <p:cNvPr id="90" name="Google Shape;90;g2be55e477ca_0_5"/>
          <p:cNvSpPr txBox="1"/>
          <p:nvPr/>
        </p:nvSpPr>
        <p:spPr>
          <a:xfrm>
            <a:off x="877225" y="7871575"/>
            <a:ext cx="12000300" cy="4964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Solution</a:t>
            </a:r>
            <a:endParaRPr b="1" i="0" sz="3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3400" u="none" cap="none" strike="noStrike">
                <a:solidFill>
                  <a:schemeClr val="dk1"/>
                </a:solidFill>
                <a:highlight>
                  <a:srgbClr val="FFFFFF"/>
                </a:highlight>
                <a:latin typeface="Times New Roman"/>
                <a:ea typeface="Times New Roman"/>
                <a:cs typeface="Times New Roman"/>
                <a:sym typeface="Times New Roman"/>
              </a:rPr>
              <a:t>The study will rely on the use of cyanobacteria to create our final sunscreen product. Many strains of cyanobacteria produce two pigments: MAAs and scytonemin, which protect the bacteria from UV rays. MAAs, such as shinorine and mycosporine-glycine, are shown to possess increased absorption of UV-B radiation while having maximum absorption of 334 nm and 331 nm, respectively (</a:t>
            </a:r>
            <a:r>
              <a:rPr b="1" i="0" lang="en" sz="3400" u="none" cap="none" strike="noStrike">
                <a:solidFill>
                  <a:schemeClr val="dk1"/>
                </a:solidFill>
                <a:highlight>
                  <a:srgbClr val="FFFFFF"/>
                </a:highlight>
                <a:latin typeface="Times New Roman"/>
                <a:ea typeface="Times New Roman"/>
                <a:cs typeface="Times New Roman"/>
                <a:sym typeface="Times New Roman"/>
              </a:rPr>
              <a:t>Figure 3)</a:t>
            </a:r>
            <a:r>
              <a:rPr b="0" i="0" lang="en" sz="3400" u="none" cap="none" strike="noStrike">
                <a:solidFill>
                  <a:schemeClr val="dk1"/>
                </a:solidFill>
                <a:highlight>
                  <a:srgbClr val="FFFFFF"/>
                </a:highlight>
                <a:latin typeface="Times New Roman"/>
                <a:ea typeface="Times New Roman"/>
                <a:cs typeface="Times New Roman"/>
                <a:sym typeface="Times New Roman"/>
              </a:rPr>
              <a:t>. </a:t>
            </a:r>
            <a:r>
              <a:rPr b="0" i="0" lang="en" sz="3400" u="none" cap="none" strike="noStrike">
                <a:solidFill>
                  <a:schemeClr val="dk1"/>
                </a:solidFill>
                <a:highlight>
                  <a:schemeClr val="lt1"/>
                </a:highlight>
                <a:latin typeface="Times New Roman"/>
                <a:ea typeface="Times New Roman"/>
                <a:cs typeface="Times New Roman"/>
                <a:sym typeface="Times New Roman"/>
              </a:rPr>
              <a:t>Once isolated and placed in a solvent, scytonemin absorbs radiation at a maximum wavelength of 384 nm (</a:t>
            </a:r>
            <a:r>
              <a:rPr b="1" i="0" lang="en" sz="3400" u="none" cap="none" strike="noStrike">
                <a:solidFill>
                  <a:schemeClr val="dk1"/>
                </a:solidFill>
                <a:highlight>
                  <a:schemeClr val="lt1"/>
                </a:highlight>
                <a:latin typeface="Times New Roman"/>
                <a:ea typeface="Times New Roman"/>
                <a:cs typeface="Times New Roman"/>
                <a:sym typeface="Times New Roman"/>
              </a:rPr>
              <a:t>Figure 4</a:t>
            </a:r>
            <a:r>
              <a:rPr b="0" i="0" lang="en" sz="3400" u="none" cap="none" strike="noStrike">
                <a:solidFill>
                  <a:schemeClr val="dk1"/>
                </a:solidFill>
                <a:highlight>
                  <a:schemeClr val="lt1"/>
                </a:highlight>
                <a:latin typeface="Times New Roman"/>
                <a:ea typeface="Times New Roman"/>
                <a:cs typeface="Times New Roman"/>
                <a:sym typeface="Times New Roman"/>
              </a:rPr>
              <a:t>). </a:t>
            </a:r>
            <a:r>
              <a:rPr b="0" i="0" lang="en" sz="3400" u="none" cap="none" strike="noStrike">
                <a:solidFill>
                  <a:schemeClr val="dk1"/>
                </a:solidFill>
                <a:highlight>
                  <a:srgbClr val="FFFFFF"/>
                </a:highlight>
                <a:latin typeface="Times New Roman"/>
                <a:ea typeface="Times New Roman"/>
                <a:cs typeface="Times New Roman"/>
                <a:sym typeface="Times New Roman"/>
              </a:rPr>
              <a:t>MAAs and s</a:t>
            </a:r>
            <a:r>
              <a:rPr b="0" i="0" lang="en" sz="3400" u="none" cap="none" strike="noStrike">
                <a:solidFill>
                  <a:schemeClr val="dk1"/>
                </a:solidFill>
                <a:highlight>
                  <a:schemeClr val="lt1"/>
                </a:highlight>
                <a:latin typeface="Times New Roman"/>
                <a:ea typeface="Times New Roman"/>
                <a:cs typeface="Times New Roman"/>
                <a:sym typeface="Times New Roman"/>
              </a:rPr>
              <a:t>cytonemin </a:t>
            </a:r>
            <a:r>
              <a:rPr b="0" i="0" lang="en" sz="3400" u="none" cap="none" strike="noStrike">
                <a:solidFill>
                  <a:schemeClr val="dk1"/>
                </a:solidFill>
                <a:highlight>
                  <a:srgbClr val="FFFFFF"/>
                </a:highlight>
                <a:latin typeface="Times New Roman"/>
                <a:ea typeface="Times New Roman"/>
                <a:cs typeface="Times New Roman"/>
                <a:sym typeface="Times New Roman"/>
              </a:rPr>
              <a:t>protect biological molecules from oxidative damage caused by ROS. </a:t>
            </a:r>
            <a:endParaRPr b="0" i="0" sz="3400" u="none" cap="none" strike="noStrike">
              <a:solidFill>
                <a:schemeClr val="accent2"/>
              </a:solidFill>
              <a:latin typeface="Times New Roman"/>
              <a:ea typeface="Times New Roman"/>
              <a:cs typeface="Times New Roman"/>
              <a:sym typeface="Times New Roman"/>
            </a:endParaRPr>
          </a:p>
        </p:txBody>
      </p:sp>
      <p:sp>
        <p:nvSpPr>
          <p:cNvPr id="91" name="Google Shape;91;g2be55e477ca_0_5"/>
          <p:cNvSpPr txBox="1"/>
          <p:nvPr/>
        </p:nvSpPr>
        <p:spPr>
          <a:xfrm>
            <a:off x="13411900" y="4225775"/>
            <a:ext cx="13193700" cy="4964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 sz="3600" u="none" cap="none" strike="noStrike">
                <a:solidFill>
                  <a:schemeClr val="dk1"/>
                </a:solidFill>
                <a:highlight>
                  <a:srgbClr val="FFFFFF"/>
                </a:highlight>
                <a:latin typeface="Arial"/>
                <a:ea typeface="Arial"/>
                <a:cs typeface="Arial"/>
                <a:sym typeface="Arial"/>
              </a:rPr>
              <a:t>Workflow</a:t>
            </a:r>
            <a:endParaRPr b="1" i="0" sz="36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3400" u="none" cap="none" strike="noStrike">
                <a:solidFill>
                  <a:schemeClr val="dk1"/>
                </a:solidFill>
                <a:highlight>
                  <a:srgbClr val="FFFFFF"/>
                </a:highlight>
                <a:latin typeface="Times New Roman"/>
                <a:ea typeface="Times New Roman"/>
                <a:cs typeface="Times New Roman"/>
                <a:sym typeface="Times New Roman"/>
              </a:rPr>
              <a:t>Our current lab work is focusing on the production of MAAs. We will insert a synthesized mycosporine-glycine biosynthetic gene, MysC, into a pET-28a(+) plasmid via the HindIII and EcoRI restriction enzyme sites. We will use the plasmid pET-28a(+), which contains a T7 promoter, a ribosomal binding site, a T7 terminator, and a gene encoding for kanamycin resistance. Each plasmid will be transformed into separate T7 Express </a:t>
            </a:r>
            <a:r>
              <a:rPr b="0" i="1" lang="en" sz="3400" u="none" cap="none" strike="noStrike">
                <a:solidFill>
                  <a:schemeClr val="dk1"/>
                </a:solidFill>
                <a:highlight>
                  <a:srgbClr val="FFFFFF"/>
                </a:highlight>
                <a:latin typeface="Times New Roman"/>
                <a:ea typeface="Times New Roman"/>
                <a:cs typeface="Times New Roman"/>
                <a:sym typeface="Times New Roman"/>
              </a:rPr>
              <a:t>E. coli</a:t>
            </a:r>
            <a:r>
              <a:rPr b="0" i="0" lang="en" sz="3400" u="none" cap="none" strike="noStrike">
                <a:solidFill>
                  <a:schemeClr val="dk1"/>
                </a:solidFill>
                <a:highlight>
                  <a:srgbClr val="FFFFFF"/>
                </a:highlight>
                <a:latin typeface="Times New Roman"/>
                <a:ea typeface="Times New Roman"/>
                <a:cs typeface="Times New Roman"/>
                <a:sym typeface="Times New Roman"/>
              </a:rPr>
              <a:t> competent cells and grown on LB agar plates with kanamycin. </a:t>
            </a:r>
            <a:r>
              <a:rPr b="0" i="0" lang="en" sz="3400" u="none" cap="none" strike="noStrike">
                <a:solidFill>
                  <a:schemeClr val="dk1"/>
                </a:solidFill>
                <a:highlight>
                  <a:schemeClr val="lt1"/>
                </a:highlight>
                <a:latin typeface="Times New Roman"/>
                <a:ea typeface="Times New Roman"/>
                <a:cs typeface="Times New Roman"/>
                <a:sym typeface="Times New Roman"/>
              </a:rPr>
              <a:t>The MAAs purification process will involve High Performance Liquid Chromatography (</a:t>
            </a:r>
            <a:r>
              <a:rPr b="1" i="0" lang="en" sz="3400" u="none" cap="none" strike="noStrike">
                <a:solidFill>
                  <a:schemeClr val="dk1"/>
                </a:solidFill>
                <a:highlight>
                  <a:schemeClr val="lt1"/>
                </a:highlight>
                <a:latin typeface="Times New Roman"/>
                <a:ea typeface="Times New Roman"/>
                <a:cs typeface="Times New Roman"/>
                <a:sym typeface="Times New Roman"/>
              </a:rPr>
              <a:t>Figure 5</a:t>
            </a:r>
            <a:r>
              <a:rPr b="0" i="0" lang="en" sz="3400" u="none" cap="none" strike="noStrike">
                <a:solidFill>
                  <a:schemeClr val="dk1"/>
                </a:solidFill>
                <a:highlight>
                  <a:schemeClr val="lt1"/>
                </a:highlight>
                <a:latin typeface="Times New Roman"/>
                <a:ea typeface="Times New Roman"/>
                <a:cs typeface="Times New Roman"/>
                <a:sym typeface="Times New Roman"/>
              </a:rPr>
              <a:t>).</a:t>
            </a:r>
            <a:endParaRPr b="0" i="0" sz="3400" u="none" cap="none" strike="noStrike">
              <a:solidFill>
                <a:schemeClr val="accent2"/>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1"/>
              </a:solidFill>
              <a:highlight>
                <a:srgbClr val="FFFFFF"/>
              </a:highlight>
              <a:latin typeface="Arial"/>
              <a:ea typeface="Arial"/>
              <a:cs typeface="Arial"/>
              <a:sym typeface="Arial"/>
            </a:endParaRPr>
          </a:p>
        </p:txBody>
      </p:sp>
      <p:pic>
        <p:nvPicPr>
          <p:cNvPr id="92" name="Google Shape;92;g2be55e477ca_0_5"/>
          <p:cNvPicPr preferRelativeResize="0"/>
          <p:nvPr/>
        </p:nvPicPr>
        <p:blipFill rotWithShape="1">
          <a:blip r:embed="rId13">
            <a:alphaModFix/>
          </a:blip>
          <a:srcRect b="0" l="0" r="0" t="0"/>
          <a:stretch/>
        </p:blipFill>
        <p:spPr>
          <a:xfrm>
            <a:off x="15920066" y="19118500"/>
            <a:ext cx="3678297" cy="1792600"/>
          </a:xfrm>
          <a:prstGeom prst="rect">
            <a:avLst/>
          </a:prstGeom>
          <a:noFill/>
          <a:ln>
            <a:noFill/>
          </a:ln>
        </p:spPr>
      </p:pic>
      <p:sp>
        <p:nvSpPr>
          <p:cNvPr id="93" name="Google Shape;93;g2be55e477ca_0_5"/>
          <p:cNvSpPr txBox="1"/>
          <p:nvPr/>
        </p:nvSpPr>
        <p:spPr>
          <a:xfrm>
            <a:off x="26777650" y="4137167"/>
            <a:ext cx="10983600" cy="1792500"/>
          </a:xfrm>
          <a:prstGeom prst="rect">
            <a:avLst/>
          </a:prstGeom>
          <a:noFill/>
          <a:ln cap="flat" cmpd="sng" w="9525">
            <a:solidFill>
              <a:schemeClr val="lt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3600" u="none" cap="none" strike="noStrike">
                <a:solidFill>
                  <a:srgbClr val="000000"/>
                </a:solidFill>
                <a:latin typeface="Arial"/>
                <a:ea typeface="Arial"/>
                <a:cs typeface="Arial"/>
                <a:sym typeface="Arial"/>
              </a:rPr>
              <a:t>Team</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1"/>
              </a:solidFill>
              <a:latin typeface="Calibri"/>
              <a:ea typeface="Calibri"/>
              <a:cs typeface="Calibri"/>
              <a:sym typeface="Calibri"/>
            </a:endParaRPr>
          </a:p>
        </p:txBody>
      </p:sp>
      <p:pic>
        <p:nvPicPr>
          <p:cNvPr id="94" name="Google Shape;94;g2be55e477ca_0_5"/>
          <p:cNvPicPr preferRelativeResize="0"/>
          <p:nvPr/>
        </p:nvPicPr>
        <p:blipFill rotWithShape="1">
          <a:blip r:embed="rId14">
            <a:alphaModFix/>
          </a:blip>
          <a:srcRect b="0" l="0" r="0" t="0"/>
          <a:stretch/>
        </p:blipFill>
        <p:spPr>
          <a:xfrm>
            <a:off x="34723450" y="4554925"/>
            <a:ext cx="1846250" cy="2638775"/>
          </a:xfrm>
          <a:prstGeom prst="rect">
            <a:avLst/>
          </a:prstGeom>
          <a:noFill/>
          <a:ln>
            <a:noFill/>
          </a:ln>
        </p:spPr>
      </p:pic>
      <p:sp>
        <p:nvSpPr>
          <p:cNvPr id="95" name="Google Shape;95;g2be55e477ca_0_5"/>
          <p:cNvSpPr txBox="1"/>
          <p:nvPr/>
        </p:nvSpPr>
        <p:spPr>
          <a:xfrm>
            <a:off x="26859850" y="4785575"/>
            <a:ext cx="7519800" cy="3844500"/>
          </a:xfrm>
          <a:prstGeom prst="rect">
            <a:avLst/>
          </a:prstGeom>
          <a:noFill/>
          <a:ln>
            <a:noFill/>
          </a:ln>
        </p:spPr>
        <p:txBody>
          <a:bodyPr anchorCtr="0" anchor="t" bIns="91425" lIns="91425" spcFirstLastPara="1" rIns="91425" wrap="square" tIns="91425">
            <a:noAutofit/>
          </a:bodyPr>
          <a:lstStyle/>
          <a:p>
            <a:pPr indent="-292608" lvl="0" marL="292608" marR="0" rtl="0" algn="l">
              <a:lnSpc>
                <a:spcPct val="115000"/>
              </a:lnSpc>
              <a:spcBef>
                <a:spcPts val="0"/>
              </a:spcBef>
              <a:spcAft>
                <a:spcPts val="0"/>
              </a:spcAft>
              <a:buClr>
                <a:schemeClr val="dk1"/>
              </a:buClr>
              <a:buSzPts val="3400"/>
              <a:buFont typeface="Times New Roman"/>
              <a:buChar char="●"/>
            </a:pPr>
            <a:r>
              <a:rPr b="0" i="0" lang="en" sz="3400" u="none" cap="none" strike="noStrike">
                <a:solidFill>
                  <a:schemeClr val="dk1"/>
                </a:solidFill>
                <a:latin typeface="Times New Roman"/>
                <a:ea typeface="Times New Roman"/>
                <a:cs typeface="Times New Roman"/>
                <a:sym typeface="Times New Roman"/>
              </a:rPr>
              <a:t>2023-2024 team: Yihan (Mariana) Ma (</a:t>
            </a:r>
            <a:r>
              <a:rPr b="1" i="0" lang="en" sz="3400" u="none" cap="none" strike="noStrike">
                <a:solidFill>
                  <a:schemeClr val="dk1"/>
                </a:solidFill>
                <a:latin typeface="Times New Roman"/>
                <a:ea typeface="Times New Roman"/>
                <a:cs typeface="Times New Roman"/>
                <a:sym typeface="Times New Roman"/>
              </a:rPr>
              <a:t>Figure 6</a:t>
            </a:r>
            <a:r>
              <a:rPr b="0" i="0" lang="en" sz="3400" u="none" cap="none" strike="noStrike">
                <a:solidFill>
                  <a:schemeClr val="dk1"/>
                </a:solidFill>
                <a:latin typeface="Times New Roman"/>
                <a:ea typeface="Times New Roman"/>
                <a:cs typeface="Times New Roman"/>
                <a:sym typeface="Times New Roman"/>
              </a:rPr>
              <a:t>)</a:t>
            </a:r>
            <a:endParaRPr b="0" i="0" sz="3400" u="none" cap="none" strike="noStrike">
              <a:solidFill>
                <a:schemeClr val="dk1"/>
              </a:solidFill>
              <a:latin typeface="Times New Roman"/>
              <a:ea typeface="Times New Roman"/>
              <a:cs typeface="Times New Roman"/>
              <a:sym typeface="Times New Roman"/>
            </a:endParaRPr>
          </a:p>
          <a:p>
            <a:pPr indent="-292608" lvl="0" marL="292608" marR="0" rtl="0" algn="l">
              <a:lnSpc>
                <a:spcPct val="115000"/>
              </a:lnSpc>
              <a:spcBef>
                <a:spcPts val="0"/>
              </a:spcBef>
              <a:spcAft>
                <a:spcPts val="0"/>
              </a:spcAft>
              <a:buClr>
                <a:schemeClr val="dk1"/>
              </a:buClr>
              <a:buSzPts val="3400"/>
              <a:buFont typeface="Times New Roman"/>
              <a:buChar char="●"/>
            </a:pPr>
            <a:r>
              <a:rPr b="0" i="0" lang="en" sz="3400" u="none" cap="none" strike="noStrike">
                <a:solidFill>
                  <a:schemeClr val="dk1"/>
                </a:solidFill>
                <a:latin typeface="Times New Roman"/>
                <a:ea typeface="Times New Roman"/>
                <a:cs typeface="Times New Roman"/>
                <a:sym typeface="Times New Roman"/>
              </a:rPr>
              <a:t>2022-2023 team: </a:t>
            </a:r>
            <a:r>
              <a:rPr b="0" i="0" lang="en" sz="3400" u="none" cap="none" strike="noStrike">
                <a:solidFill>
                  <a:schemeClr val="dk1"/>
                </a:solidFill>
                <a:highlight>
                  <a:schemeClr val="lt1"/>
                </a:highlight>
                <a:latin typeface="Times New Roman"/>
                <a:ea typeface="Times New Roman"/>
                <a:cs typeface="Times New Roman"/>
                <a:sym typeface="Times New Roman"/>
              </a:rPr>
              <a:t>Logan Amos, Andrea Belen, Miki Fok, Yihan (Mariana) Ma, Annie Nguyen, and Yuejiao (Vivian) Zhou</a:t>
            </a:r>
            <a:endParaRPr b="0" i="0" sz="3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Times New Roman"/>
              <a:ea typeface="Times New Roman"/>
              <a:cs typeface="Times New Roman"/>
              <a:sym typeface="Times New Roman"/>
            </a:endParaRPr>
          </a:p>
        </p:txBody>
      </p:sp>
      <p:sp>
        <p:nvSpPr>
          <p:cNvPr id="96" name="Google Shape;96;g2be55e477ca_0_5"/>
          <p:cNvSpPr txBox="1"/>
          <p:nvPr/>
        </p:nvSpPr>
        <p:spPr>
          <a:xfrm>
            <a:off x="26777650" y="8105567"/>
            <a:ext cx="10983600" cy="1792500"/>
          </a:xfrm>
          <a:prstGeom prst="rect">
            <a:avLst/>
          </a:prstGeom>
          <a:noFill/>
          <a:ln cap="flat" cmpd="sng" w="9525">
            <a:solidFill>
              <a:schemeClr val="lt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3600" u="none" cap="none" strike="noStrike">
                <a:solidFill>
                  <a:srgbClr val="000000"/>
                </a:solidFill>
                <a:latin typeface="Arial"/>
                <a:ea typeface="Arial"/>
                <a:cs typeface="Arial"/>
                <a:sym typeface="Arial"/>
              </a:rPr>
              <a:t>Next Steps</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1"/>
              </a:solidFill>
              <a:latin typeface="Calibri"/>
              <a:ea typeface="Calibri"/>
              <a:cs typeface="Calibri"/>
              <a:sym typeface="Calibri"/>
            </a:endParaRPr>
          </a:p>
        </p:txBody>
      </p:sp>
      <p:sp>
        <p:nvSpPr>
          <p:cNvPr id="97" name="Google Shape;97;g2be55e477ca_0_5"/>
          <p:cNvSpPr txBox="1"/>
          <p:nvPr/>
        </p:nvSpPr>
        <p:spPr>
          <a:xfrm>
            <a:off x="31443225" y="13921325"/>
            <a:ext cx="5963400" cy="4709100"/>
          </a:xfrm>
          <a:prstGeom prst="rect">
            <a:avLst/>
          </a:prstGeom>
          <a:noFill/>
          <a:ln cap="flat" cmpd="sng" w="9525">
            <a:solidFill>
              <a:schemeClr val="lt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200"/>
              <a:buFont typeface="Arial"/>
              <a:buNone/>
            </a:pPr>
            <a:r>
              <a:rPr b="1" i="0" lang="en" sz="3600" u="none" cap="none" strike="noStrike">
                <a:solidFill>
                  <a:srgbClr val="000000"/>
                </a:solidFill>
                <a:latin typeface="Arial"/>
                <a:ea typeface="Arial"/>
                <a:cs typeface="Arial"/>
                <a:sym typeface="Arial"/>
              </a:rPr>
              <a:t>References</a:t>
            </a:r>
            <a:endParaRPr b="1" i="0" sz="3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1"/>
              </a:solidFill>
              <a:highlight>
                <a:srgbClr val="FFFFFF"/>
              </a:highlight>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4"/>
              <a:buFont typeface="Arial"/>
              <a:buNone/>
            </a:pPr>
            <a:r>
              <a:t/>
            </a:r>
            <a:endParaRPr b="0" i="0" sz="2304" u="none" cap="none" strike="noStrike">
              <a:solidFill>
                <a:schemeClr val="dk1"/>
              </a:solidFill>
              <a:latin typeface="Calibri"/>
              <a:ea typeface="Calibri"/>
              <a:cs typeface="Calibri"/>
              <a:sym typeface="Calibri"/>
            </a:endParaRPr>
          </a:p>
        </p:txBody>
      </p:sp>
      <p:pic>
        <p:nvPicPr>
          <p:cNvPr id="98" name="Google Shape;98;g2be55e477ca_0_5"/>
          <p:cNvPicPr preferRelativeResize="0"/>
          <p:nvPr/>
        </p:nvPicPr>
        <p:blipFill rotWithShape="1">
          <a:blip r:embed="rId15">
            <a:alphaModFix/>
          </a:blip>
          <a:srcRect b="0" l="0" r="0" t="0"/>
          <a:stretch/>
        </p:blipFill>
        <p:spPr>
          <a:xfrm>
            <a:off x="32770975" y="14810375"/>
            <a:ext cx="3678301" cy="3617943"/>
          </a:xfrm>
          <a:prstGeom prst="rect">
            <a:avLst/>
          </a:prstGeom>
          <a:noFill/>
          <a:ln>
            <a:noFill/>
          </a:ln>
        </p:spPr>
      </p:pic>
      <p:sp>
        <p:nvSpPr>
          <p:cNvPr id="99" name="Google Shape;99;g2be55e477ca_0_5"/>
          <p:cNvSpPr txBox="1"/>
          <p:nvPr/>
        </p:nvSpPr>
        <p:spPr>
          <a:xfrm>
            <a:off x="512875" y="18544325"/>
            <a:ext cx="6228000" cy="4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Figure 3. Chemical Structure of MAAs</a:t>
            </a:r>
            <a:endParaRPr b="0" i="0" sz="2800" u="none" cap="none" strike="noStrike">
              <a:solidFill>
                <a:schemeClr val="dk1"/>
              </a:solidFill>
              <a:latin typeface="Arial"/>
              <a:ea typeface="Arial"/>
              <a:cs typeface="Arial"/>
              <a:sym typeface="Arial"/>
            </a:endParaRPr>
          </a:p>
        </p:txBody>
      </p:sp>
      <p:sp>
        <p:nvSpPr>
          <p:cNvPr id="100" name="Google Shape;100;g2be55e477ca_0_5"/>
          <p:cNvSpPr txBox="1"/>
          <p:nvPr/>
        </p:nvSpPr>
        <p:spPr>
          <a:xfrm>
            <a:off x="6893150" y="18544325"/>
            <a:ext cx="7090500" cy="4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Figure 4. Chemical Structure of Scytonemin</a:t>
            </a:r>
            <a:endParaRPr b="0" i="0" sz="2800" u="none" cap="none" strike="noStrike">
              <a:solidFill>
                <a:schemeClr val="dk1"/>
              </a:solidFill>
              <a:latin typeface="Arial"/>
              <a:ea typeface="Arial"/>
              <a:cs typeface="Arial"/>
              <a:sym typeface="Arial"/>
            </a:endParaRPr>
          </a:p>
        </p:txBody>
      </p:sp>
      <p:sp>
        <p:nvSpPr>
          <p:cNvPr id="101" name="Google Shape;101;g2be55e477ca_0_5"/>
          <p:cNvSpPr txBox="1"/>
          <p:nvPr/>
        </p:nvSpPr>
        <p:spPr>
          <a:xfrm>
            <a:off x="18193825" y="18544313"/>
            <a:ext cx="7090500" cy="4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Figure 5. Flowchart</a:t>
            </a:r>
            <a:endParaRPr b="0" i="0" sz="2800" u="none" cap="none" strike="noStrike">
              <a:solidFill>
                <a:schemeClr val="dk1"/>
              </a:solidFill>
              <a:latin typeface="Arial"/>
              <a:ea typeface="Arial"/>
              <a:cs typeface="Arial"/>
              <a:sym typeface="Arial"/>
            </a:endParaRPr>
          </a:p>
        </p:txBody>
      </p:sp>
      <p:sp>
        <p:nvSpPr>
          <p:cNvPr id="102" name="Google Shape;102;g2be55e477ca_0_5"/>
          <p:cNvSpPr txBox="1"/>
          <p:nvPr/>
        </p:nvSpPr>
        <p:spPr>
          <a:xfrm>
            <a:off x="33807425" y="7193700"/>
            <a:ext cx="3678300" cy="4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chemeClr val="dk1"/>
                </a:solidFill>
                <a:latin typeface="Arial"/>
                <a:ea typeface="Arial"/>
                <a:cs typeface="Arial"/>
                <a:sym typeface="Arial"/>
              </a:rPr>
              <a:t>Figure 6. Team Photo</a:t>
            </a:r>
            <a:endParaRPr b="0" i="0" sz="2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