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21067700" cx="37463400"/>
  <p:notesSz cx="6858000" cy="9144000"/>
  <p:embeddedFontLst>
    <p:embeddedFont>
      <p:font typeface="Walter Turncoat"/>
      <p:regular r:id="rId7"/>
    </p:embeddedFont>
    <p:embeddedFont>
      <p:font typeface="Delius"/>
      <p:regular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WalterTurncoat-regular.fntdata"/><Relationship Id="rId8" Type="http://schemas.openxmlformats.org/officeDocument/2006/relationships/font" Target="fonts/Deliu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2"/>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1"/>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4"/>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5"/>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5"/>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7"/>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9"/>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9"/>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8.png"/><Relationship Id="rId13" Type="http://schemas.openxmlformats.org/officeDocument/2006/relationships/image" Target="../media/image12.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0.jpg"/><Relationship Id="rId9" Type="http://schemas.openxmlformats.org/officeDocument/2006/relationships/image" Target="../media/image6.png"/><Relationship Id="rId15" Type="http://schemas.openxmlformats.org/officeDocument/2006/relationships/image" Target="../media/image13.png"/><Relationship Id="rId1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7.jpg"/><Relationship Id="rId7" Type="http://schemas.openxmlformats.org/officeDocument/2006/relationships/image" Target="../media/image4.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5681950" y="-130488"/>
            <a:ext cx="4690226" cy="3717137"/>
          </a:xfrm>
          <a:prstGeom prst="rect">
            <a:avLst/>
          </a:prstGeom>
          <a:noFill/>
          <a:ln>
            <a:noFill/>
          </a:ln>
        </p:spPr>
      </p:pic>
      <p:sp>
        <p:nvSpPr>
          <p:cNvPr id="55" name="Google Shape;55;p13"/>
          <p:cNvSpPr txBox="1"/>
          <p:nvPr/>
        </p:nvSpPr>
        <p:spPr>
          <a:xfrm>
            <a:off x="12001500" y="3701350"/>
            <a:ext cx="11664900" cy="146949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l">
              <a:lnSpc>
                <a:spcPct val="100000"/>
              </a:lnSpc>
              <a:spcBef>
                <a:spcPts val="0"/>
              </a:spcBef>
              <a:spcAft>
                <a:spcPts val="0"/>
              </a:spcAft>
              <a:buNone/>
            </a:pPr>
            <a:r>
              <a:t/>
            </a:r>
            <a:endParaRPr sz="2800">
              <a:solidFill>
                <a:schemeClr val="dk1"/>
              </a:solidFill>
              <a:latin typeface="Calibri"/>
              <a:ea typeface="Calibri"/>
              <a:cs typeface="Calibri"/>
              <a:sym typeface="Calibri"/>
            </a:endParaRPr>
          </a:p>
        </p:txBody>
      </p:sp>
      <p:pic>
        <p:nvPicPr>
          <p:cNvPr id="56" name="Google Shape;56;p13"/>
          <p:cNvPicPr preferRelativeResize="0"/>
          <p:nvPr/>
        </p:nvPicPr>
        <p:blipFill rotWithShape="1">
          <a:blip r:embed="rId4">
            <a:alphaModFix/>
          </a:blip>
          <a:srcRect b="21909" l="9561" r="11287" t="13888"/>
          <a:stretch/>
        </p:blipFill>
        <p:spPr>
          <a:xfrm>
            <a:off x="1781434" y="18396253"/>
            <a:ext cx="5963315" cy="2446248"/>
          </a:xfrm>
          <a:prstGeom prst="rect">
            <a:avLst/>
          </a:prstGeom>
          <a:noFill/>
          <a:ln>
            <a:noFill/>
          </a:ln>
        </p:spPr>
      </p:pic>
      <p:sp>
        <p:nvSpPr>
          <p:cNvPr id="57" name="Google Shape;57;p13"/>
          <p:cNvSpPr txBox="1"/>
          <p:nvPr/>
        </p:nvSpPr>
        <p:spPr>
          <a:xfrm>
            <a:off x="1307252" y="3701347"/>
            <a:ext cx="10179900" cy="5410200"/>
          </a:xfrm>
          <a:prstGeom prst="rect">
            <a:avLst/>
          </a:prstGeom>
          <a:solidFill>
            <a:srgbClr val="FFF2CC"/>
          </a:solid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600" u="none" cap="none" strike="noStrike">
                <a:solidFill>
                  <a:srgbClr val="000000"/>
                </a:solidFill>
                <a:latin typeface="Walter Turncoat"/>
                <a:ea typeface="Walter Turncoat"/>
                <a:cs typeface="Walter Turncoat"/>
                <a:sym typeface="Walter Turncoat"/>
              </a:rPr>
              <a:t>Abstract</a:t>
            </a:r>
            <a:endParaRPr b="1" i="0" sz="3600" u="none" cap="none" strike="noStrike">
              <a:solidFill>
                <a:srgbClr val="000000"/>
              </a:solidFill>
              <a:latin typeface="Walter Turncoat"/>
              <a:ea typeface="Walter Turncoat"/>
              <a:cs typeface="Walter Turncoat"/>
              <a:sym typeface="Walter Turncoat"/>
            </a:endParaRPr>
          </a:p>
          <a:p>
            <a:pPr indent="0" lvl="0" marL="0" marR="0" rtl="0" algn="l">
              <a:lnSpc>
                <a:spcPct val="100000"/>
              </a:lnSpc>
              <a:spcBef>
                <a:spcPts val="0"/>
              </a:spcBef>
              <a:spcAft>
                <a:spcPts val="0"/>
              </a:spcAft>
              <a:buNone/>
            </a:pPr>
            <a:r>
              <a:rPr lang="en" sz="3200">
                <a:latin typeface="Delius"/>
                <a:ea typeface="Delius"/>
                <a:cs typeface="Delius"/>
                <a:sym typeface="Delius"/>
              </a:rPr>
              <a:t>Fluorescent proteins are widely used in biotechnology to determine levels of gene expression and protein localization in cells. One major drawback of GFP is that it denatures at temperatures higher than 70 degrees Celsius. Our goal is to analyze what motifs and domains could be used to help stabilize GFP and other fluorescent proteins at higher temperatures, and to genetically engineer the coding sequence of DNA to create heat stable fluorescent proteins.</a:t>
            </a:r>
            <a:r>
              <a:rPr lang="en" sz="3200"/>
              <a:t> </a:t>
            </a:r>
            <a:endParaRPr b="0" i="0" sz="3200" u="none" cap="none" strike="noStrike">
              <a:solidFill>
                <a:srgbClr val="000000"/>
              </a:solidFill>
              <a:latin typeface="Arial"/>
              <a:ea typeface="Arial"/>
              <a:cs typeface="Arial"/>
              <a:sym typeface="Arial"/>
            </a:endParaRPr>
          </a:p>
        </p:txBody>
      </p:sp>
      <p:sp>
        <p:nvSpPr>
          <p:cNvPr id="58" name="Google Shape;58;p13"/>
          <p:cNvSpPr txBox="1"/>
          <p:nvPr/>
        </p:nvSpPr>
        <p:spPr>
          <a:xfrm>
            <a:off x="8662200" y="359650"/>
            <a:ext cx="20139000" cy="31128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lang="en" sz="3968">
                <a:latin typeface="Walter Turncoat"/>
                <a:ea typeface="Walter Turncoat"/>
                <a:cs typeface="Walter Turncoat"/>
                <a:sym typeface="Walter Turncoat"/>
              </a:rPr>
              <a:t>“Let it Glow” : The Heat Never Bothered Me Anyway</a:t>
            </a:r>
            <a:endParaRPr b="1" sz="3968">
              <a:latin typeface="Walter Turncoat"/>
              <a:ea typeface="Walter Turncoat"/>
              <a:cs typeface="Walter Turncoat"/>
              <a:sym typeface="Walter Turncoat"/>
            </a:endParaRPr>
          </a:p>
          <a:p>
            <a:pPr indent="0" lvl="0" marL="0" marR="0" rtl="0" algn="ctr">
              <a:lnSpc>
                <a:spcPct val="100000"/>
              </a:lnSpc>
              <a:spcBef>
                <a:spcPts val="0"/>
              </a:spcBef>
              <a:spcAft>
                <a:spcPts val="0"/>
              </a:spcAft>
              <a:buNone/>
            </a:pPr>
            <a:r>
              <a:rPr b="1" lang="en" sz="3968">
                <a:latin typeface="Walter Turncoat"/>
                <a:ea typeface="Walter Turncoat"/>
                <a:cs typeface="Walter Turncoat"/>
                <a:sym typeface="Walter Turncoat"/>
              </a:rPr>
              <a:t>Heat-Stable Fluorescent Proteins</a:t>
            </a:r>
            <a:endParaRPr b="1" sz="3968">
              <a:latin typeface="Walter Turncoat"/>
              <a:ea typeface="Walter Turncoat"/>
              <a:cs typeface="Walter Turncoat"/>
              <a:sym typeface="Walter Turncoat"/>
            </a:endParaRPr>
          </a:p>
          <a:p>
            <a:pPr indent="0" lvl="0" marL="0" marR="0" rtl="0" algn="ctr">
              <a:lnSpc>
                <a:spcPct val="100000"/>
              </a:lnSpc>
              <a:spcBef>
                <a:spcPts val="0"/>
              </a:spcBef>
              <a:spcAft>
                <a:spcPts val="0"/>
              </a:spcAft>
              <a:buNone/>
            </a:pPr>
            <a:r>
              <a:rPr lang="en" sz="3712"/>
              <a:t>A</a:t>
            </a:r>
            <a:r>
              <a:rPr lang="en" sz="3712">
                <a:latin typeface="Delius"/>
                <a:ea typeface="Delius"/>
                <a:cs typeface="Delius"/>
                <a:sym typeface="Delius"/>
              </a:rPr>
              <a:t>riadna Estebanez, Samantha O’Brien, Lillian Sequeira, Jishnu Sanyal, </a:t>
            </a:r>
            <a:endParaRPr sz="3712">
              <a:latin typeface="Delius"/>
              <a:ea typeface="Delius"/>
              <a:cs typeface="Delius"/>
              <a:sym typeface="Delius"/>
            </a:endParaRPr>
          </a:p>
          <a:p>
            <a:pPr indent="0" lvl="0" marL="0" marR="0" rtl="0" algn="ctr">
              <a:lnSpc>
                <a:spcPct val="100000"/>
              </a:lnSpc>
              <a:spcBef>
                <a:spcPts val="0"/>
              </a:spcBef>
              <a:spcAft>
                <a:spcPts val="0"/>
              </a:spcAft>
              <a:buNone/>
            </a:pPr>
            <a:r>
              <a:rPr lang="en" sz="3712">
                <a:latin typeface="Delius"/>
                <a:ea typeface="Delius"/>
                <a:cs typeface="Delius"/>
                <a:sym typeface="Delius"/>
              </a:rPr>
              <a:t>Jad Yehia, Tomi Chen, Terry Deng, Luchezar Pirogov</a:t>
            </a:r>
            <a:endParaRPr i="0" sz="3712" u="none" cap="none" strike="noStrike">
              <a:solidFill>
                <a:srgbClr val="000000"/>
              </a:solidFill>
              <a:latin typeface="Delius"/>
              <a:ea typeface="Delius"/>
              <a:cs typeface="Delius"/>
              <a:sym typeface="Delius"/>
            </a:endParaRPr>
          </a:p>
          <a:p>
            <a:pPr indent="0" lvl="0" marL="0" marR="0" rtl="0" algn="ctr">
              <a:lnSpc>
                <a:spcPct val="100000"/>
              </a:lnSpc>
              <a:spcBef>
                <a:spcPts val="0"/>
              </a:spcBef>
              <a:spcAft>
                <a:spcPts val="0"/>
              </a:spcAft>
              <a:buNone/>
            </a:pPr>
            <a:r>
              <a:rPr i="0" lang="en" sz="3712" u="none" cap="none" strike="noStrike">
                <a:solidFill>
                  <a:srgbClr val="000000"/>
                </a:solidFill>
                <a:latin typeface="Delius"/>
                <a:ea typeface="Delius"/>
                <a:cs typeface="Delius"/>
                <a:sym typeface="Delius"/>
              </a:rPr>
              <a:t>Teacher Leader: Laura O</a:t>
            </a:r>
            <a:r>
              <a:rPr lang="en" sz="3712">
                <a:latin typeface="Delius"/>
                <a:ea typeface="Delius"/>
                <a:cs typeface="Delius"/>
                <a:sym typeface="Delius"/>
              </a:rPr>
              <a:t>’Brien</a:t>
            </a:r>
            <a:r>
              <a:rPr i="0" lang="en" sz="3712" u="none" cap="none" strike="noStrike">
                <a:solidFill>
                  <a:srgbClr val="000000"/>
                </a:solidFill>
                <a:latin typeface="Delius"/>
                <a:ea typeface="Delius"/>
                <a:cs typeface="Delius"/>
                <a:sym typeface="Delius"/>
              </a:rPr>
              <a:t>, Mentor: Mary Lerner (</a:t>
            </a:r>
            <a:r>
              <a:rPr lang="en" sz="3712">
                <a:latin typeface="Delius"/>
                <a:ea typeface="Delius"/>
                <a:cs typeface="Delius"/>
                <a:sym typeface="Delius"/>
              </a:rPr>
              <a:t>UCB</a:t>
            </a:r>
            <a:r>
              <a:rPr i="0" lang="en" sz="3712" u="none" cap="none" strike="noStrike">
                <a:solidFill>
                  <a:srgbClr val="000000"/>
                </a:solidFill>
                <a:latin typeface="Delius"/>
                <a:ea typeface="Delius"/>
                <a:cs typeface="Delius"/>
                <a:sym typeface="Delius"/>
              </a:rPr>
              <a:t>)</a:t>
            </a:r>
            <a:endParaRPr i="0" sz="3712" u="none" cap="none" strike="noStrike">
              <a:solidFill>
                <a:srgbClr val="000000"/>
              </a:solidFill>
              <a:latin typeface="Delius"/>
              <a:ea typeface="Delius"/>
              <a:cs typeface="Delius"/>
              <a:sym typeface="Delius"/>
            </a:endParaRPr>
          </a:p>
          <a:p>
            <a:pPr indent="0" lvl="0" marL="0" marR="0" rtl="0" algn="ctr">
              <a:lnSpc>
                <a:spcPct val="100000"/>
              </a:lnSpc>
              <a:spcBef>
                <a:spcPts val="0"/>
              </a:spcBef>
              <a:spcAft>
                <a:spcPts val="0"/>
              </a:spcAft>
              <a:buNone/>
            </a:pPr>
            <a:r>
              <a:rPr lang="en" sz="3712">
                <a:latin typeface="Delius"/>
                <a:ea typeface="Delius"/>
                <a:cs typeface="Delius"/>
                <a:sym typeface="Delius"/>
              </a:rPr>
              <a:t>Castro Valley High School</a:t>
            </a:r>
            <a:r>
              <a:rPr i="0" lang="en" sz="3712" u="none" cap="none" strike="noStrike">
                <a:solidFill>
                  <a:srgbClr val="000000"/>
                </a:solidFill>
                <a:latin typeface="Delius"/>
                <a:ea typeface="Delius"/>
                <a:cs typeface="Delius"/>
                <a:sym typeface="Delius"/>
              </a:rPr>
              <a:t>, C</a:t>
            </a:r>
            <a:r>
              <a:rPr lang="en" sz="3712">
                <a:latin typeface="Delius"/>
                <a:ea typeface="Delius"/>
                <a:cs typeface="Delius"/>
                <a:sym typeface="Delius"/>
              </a:rPr>
              <a:t>astro Valley</a:t>
            </a:r>
            <a:r>
              <a:rPr i="0" lang="en" sz="3712" u="none" cap="none" strike="noStrike">
                <a:solidFill>
                  <a:srgbClr val="000000"/>
                </a:solidFill>
                <a:latin typeface="Delius"/>
                <a:ea typeface="Delius"/>
                <a:cs typeface="Delius"/>
                <a:sym typeface="Delius"/>
              </a:rPr>
              <a:t>, </a:t>
            </a:r>
            <a:r>
              <a:rPr lang="en" sz="3712">
                <a:latin typeface="Delius"/>
                <a:ea typeface="Delius"/>
                <a:cs typeface="Delius"/>
                <a:sym typeface="Delius"/>
              </a:rPr>
              <a:t>California</a:t>
            </a:r>
            <a:endParaRPr i="0" sz="3712" u="none" cap="none" strike="noStrike">
              <a:solidFill>
                <a:srgbClr val="000000"/>
              </a:solidFill>
              <a:latin typeface="Delius"/>
              <a:ea typeface="Delius"/>
              <a:cs typeface="Delius"/>
              <a:sym typeface="Delius"/>
            </a:endParaRPr>
          </a:p>
        </p:txBody>
      </p:sp>
      <p:sp>
        <p:nvSpPr>
          <p:cNvPr id="59" name="Google Shape;59;p13"/>
          <p:cNvSpPr txBox="1"/>
          <p:nvPr/>
        </p:nvSpPr>
        <p:spPr>
          <a:xfrm>
            <a:off x="1307375" y="9512624"/>
            <a:ext cx="10179900" cy="9079200"/>
          </a:xfrm>
          <a:prstGeom prst="rect">
            <a:avLst/>
          </a:prstGeom>
          <a:solidFill>
            <a:srgbClr val="EAD1DC"/>
          </a:solid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l">
              <a:lnSpc>
                <a:spcPct val="100000"/>
              </a:lnSpc>
              <a:spcBef>
                <a:spcPts val="0"/>
              </a:spcBef>
              <a:spcAft>
                <a:spcPts val="0"/>
              </a:spcAft>
              <a:buNone/>
            </a:pPr>
            <a:r>
              <a:rPr b="1" lang="en" sz="3200">
                <a:latin typeface="Walter Turncoat"/>
                <a:ea typeface="Walter Turncoat"/>
                <a:cs typeface="Walter Turncoat"/>
                <a:sym typeface="Walter Turncoat"/>
              </a:rPr>
              <a:t> </a:t>
            </a:r>
            <a:r>
              <a:rPr b="1" i="0" lang="en" sz="3200" u="none" cap="none" strike="noStrike">
                <a:solidFill>
                  <a:srgbClr val="000000"/>
                </a:solidFill>
                <a:latin typeface="Walter Turncoat"/>
                <a:ea typeface="Walter Turncoat"/>
                <a:cs typeface="Walter Turncoat"/>
                <a:sym typeface="Walter Turncoat"/>
              </a:rPr>
              <a:t>Introduction/Backgro</a:t>
            </a:r>
            <a:r>
              <a:rPr b="1" lang="en" sz="3200">
                <a:latin typeface="Walter Turncoat"/>
                <a:ea typeface="Walter Turncoat"/>
                <a:cs typeface="Walter Turncoat"/>
                <a:sym typeface="Walter Turncoat"/>
              </a:rPr>
              <a:t>und:</a:t>
            </a:r>
            <a:endParaRPr i="0" sz="3200" u="none" cap="none" strike="noStrike">
              <a:solidFill>
                <a:srgbClr val="000000"/>
              </a:solidFill>
              <a:latin typeface="Walter Turncoat"/>
              <a:ea typeface="Walter Turncoat"/>
              <a:cs typeface="Walter Turncoat"/>
              <a:sym typeface="Walter Turncoat"/>
            </a:endParaRPr>
          </a:p>
        </p:txBody>
      </p:sp>
      <p:sp>
        <p:nvSpPr>
          <p:cNvPr id="60" name="Google Shape;60;p13"/>
          <p:cNvSpPr txBox="1"/>
          <p:nvPr/>
        </p:nvSpPr>
        <p:spPr>
          <a:xfrm>
            <a:off x="24180625" y="3701350"/>
            <a:ext cx="11925900" cy="8094600"/>
          </a:xfrm>
          <a:prstGeom prst="rect">
            <a:avLst/>
          </a:prstGeom>
          <a:solidFill>
            <a:srgbClr val="D9EAD3"/>
          </a:solid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l">
              <a:lnSpc>
                <a:spcPct val="100000"/>
              </a:lnSpc>
              <a:spcBef>
                <a:spcPts val="0"/>
              </a:spcBef>
              <a:spcAft>
                <a:spcPts val="0"/>
              </a:spcAft>
              <a:buNone/>
            </a:pPr>
            <a:r>
              <a:rPr b="1" lang="en" sz="3200">
                <a:latin typeface="Walter Turncoat"/>
                <a:ea typeface="Walter Turncoat"/>
                <a:cs typeface="Walter Turncoat"/>
                <a:sym typeface="Walter Turncoat"/>
              </a:rPr>
              <a:t>Our Team:</a:t>
            </a:r>
            <a:endParaRPr sz="3200">
              <a:solidFill>
                <a:schemeClr val="dk1"/>
              </a:solidFill>
              <a:latin typeface="Walter Turncoat"/>
              <a:ea typeface="Walter Turncoat"/>
              <a:cs typeface="Walter Turncoat"/>
              <a:sym typeface="Walter Turncoat"/>
            </a:endParaRPr>
          </a:p>
          <a:p>
            <a:pPr indent="-285496" lvl="0" marL="292608" marR="0" rtl="0" algn="l">
              <a:lnSpc>
                <a:spcPct val="100000"/>
              </a:lnSpc>
              <a:spcBef>
                <a:spcPts val="0"/>
              </a:spcBef>
              <a:spcAft>
                <a:spcPts val="0"/>
              </a:spcAft>
              <a:buClr>
                <a:schemeClr val="dk1"/>
              </a:buClr>
              <a:buSzPts val="3200"/>
              <a:buFont typeface="Delius"/>
              <a:buChar char="●"/>
            </a:pPr>
            <a:r>
              <a:rPr lang="en" sz="3200">
                <a:solidFill>
                  <a:schemeClr val="dk1"/>
                </a:solidFill>
                <a:latin typeface="Delius"/>
                <a:ea typeface="Delius"/>
                <a:cs typeface="Delius"/>
                <a:sym typeface="Delius"/>
              </a:rPr>
              <a:t>We are a team of eight from Castro Valley in Northern California. The majority of our members are in our second year of BioBuilderClub.</a:t>
            </a:r>
            <a:endParaRPr sz="3200">
              <a:solidFill>
                <a:schemeClr val="dk1"/>
              </a:solidFill>
              <a:latin typeface="Delius"/>
              <a:ea typeface="Delius"/>
              <a:cs typeface="Delius"/>
              <a:sym typeface="Delius"/>
            </a:endParaRPr>
          </a:p>
          <a:p>
            <a:pPr indent="-285496" lvl="0" marL="292608" marR="0" rtl="0" algn="l">
              <a:lnSpc>
                <a:spcPct val="100000"/>
              </a:lnSpc>
              <a:spcBef>
                <a:spcPts val="0"/>
              </a:spcBef>
              <a:spcAft>
                <a:spcPts val="0"/>
              </a:spcAft>
              <a:buClr>
                <a:schemeClr val="dk1"/>
              </a:buClr>
              <a:buSzPts val="3200"/>
              <a:buFont typeface="Delius"/>
              <a:buChar char="●"/>
            </a:pPr>
            <a:r>
              <a:rPr lang="en" sz="3200">
                <a:solidFill>
                  <a:schemeClr val="dk1"/>
                </a:solidFill>
                <a:latin typeface="Delius"/>
                <a:ea typeface="Delius"/>
                <a:cs typeface="Delius"/>
                <a:sym typeface="Delius"/>
              </a:rPr>
              <a:t>We started a new project this year with the aim of creating heat-stable  fluorescent proteins for use in biotechnology.</a:t>
            </a:r>
            <a:endParaRPr sz="3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 sz="3200">
                <a:latin typeface="Walter Turncoat"/>
                <a:ea typeface="Walter Turncoat"/>
                <a:cs typeface="Walter Turncoat"/>
                <a:sym typeface="Walter Turncoat"/>
              </a:rPr>
              <a:t>Future Studies</a:t>
            </a:r>
            <a:r>
              <a:rPr b="1" i="0" lang="en" sz="3200" u="none" cap="none" strike="noStrike">
                <a:solidFill>
                  <a:srgbClr val="000000"/>
                </a:solidFill>
                <a:latin typeface="Walter Turncoat"/>
                <a:ea typeface="Walter Turncoat"/>
                <a:cs typeface="Walter Turncoat"/>
                <a:sym typeface="Walter Turncoat"/>
              </a:rPr>
              <a:t>:</a:t>
            </a:r>
            <a:endParaRPr b="1" i="0" sz="3200" u="none" cap="none" strike="noStrike">
              <a:solidFill>
                <a:srgbClr val="000000"/>
              </a:solidFill>
              <a:latin typeface="Walter Turncoat"/>
              <a:ea typeface="Walter Turncoat"/>
              <a:cs typeface="Walter Turncoat"/>
              <a:sym typeface="Walter Turncoat"/>
            </a:endParaRPr>
          </a:p>
          <a:p>
            <a:pPr indent="-318008" lvl="0" marL="292608" marR="0" rtl="0" algn="l">
              <a:lnSpc>
                <a:spcPct val="100000"/>
              </a:lnSpc>
              <a:spcBef>
                <a:spcPts val="0"/>
              </a:spcBef>
              <a:spcAft>
                <a:spcPts val="0"/>
              </a:spcAft>
              <a:buClr>
                <a:schemeClr val="dk1"/>
              </a:buClr>
              <a:buSzPts val="3200"/>
              <a:buFont typeface="Delius"/>
              <a:buChar char="●"/>
            </a:pPr>
            <a:r>
              <a:rPr lang="en" sz="3200">
                <a:solidFill>
                  <a:schemeClr val="dk1"/>
                </a:solidFill>
                <a:latin typeface="Delius"/>
                <a:ea typeface="Delius"/>
                <a:cs typeface="Delius"/>
                <a:sym typeface="Delius"/>
              </a:rPr>
              <a:t>We would like to identify areas of a fluorescent protein for modification</a:t>
            </a:r>
            <a:endParaRPr sz="3200">
              <a:solidFill>
                <a:schemeClr val="dk1"/>
              </a:solidFill>
              <a:latin typeface="Delius"/>
              <a:ea typeface="Delius"/>
              <a:cs typeface="Delius"/>
              <a:sym typeface="Delius"/>
            </a:endParaRPr>
          </a:p>
          <a:p>
            <a:pPr indent="-318008" lvl="0" marL="292608" marR="0" rtl="0" algn="l">
              <a:lnSpc>
                <a:spcPct val="100000"/>
              </a:lnSpc>
              <a:spcBef>
                <a:spcPts val="0"/>
              </a:spcBef>
              <a:spcAft>
                <a:spcPts val="0"/>
              </a:spcAft>
              <a:buClr>
                <a:schemeClr val="dk1"/>
              </a:buClr>
              <a:buSzPts val="3200"/>
              <a:buFont typeface="Delius"/>
              <a:buChar char="●"/>
            </a:pPr>
            <a:r>
              <a:rPr lang="en" sz="3200">
                <a:solidFill>
                  <a:schemeClr val="dk1"/>
                </a:solidFill>
                <a:latin typeface="Delius"/>
                <a:ea typeface="Delius"/>
                <a:cs typeface="Delius"/>
                <a:sym typeface="Delius"/>
              </a:rPr>
              <a:t>Investigate enzymes found in thermophiles to study related structures of heat stable proteins and explore applications to fluorescent proteins.</a:t>
            </a:r>
            <a:endParaRPr sz="3200">
              <a:solidFill>
                <a:schemeClr val="dk1"/>
              </a:solidFill>
              <a:latin typeface="Delius"/>
              <a:ea typeface="Delius"/>
              <a:cs typeface="Delius"/>
              <a:sym typeface="Delius"/>
            </a:endParaRPr>
          </a:p>
          <a:p>
            <a:pPr indent="-318008" lvl="0" marL="292608" marR="0" rtl="0" algn="l">
              <a:lnSpc>
                <a:spcPct val="100000"/>
              </a:lnSpc>
              <a:spcBef>
                <a:spcPts val="0"/>
              </a:spcBef>
              <a:spcAft>
                <a:spcPts val="0"/>
              </a:spcAft>
              <a:buClr>
                <a:schemeClr val="dk1"/>
              </a:buClr>
              <a:buSzPts val="3200"/>
              <a:buFont typeface="Delius"/>
              <a:buChar char="●"/>
            </a:pPr>
            <a:r>
              <a:rPr lang="en" sz="3200">
                <a:solidFill>
                  <a:schemeClr val="dk1"/>
                </a:solidFill>
                <a:latin typeface="Delius"/>
                <a:ea typeface="Delius"/>
                <a:cs typeface="Delius"/>
                <a:sym typeface="Delius"/>
              </a:rPr>
              <a:t>Use homology modeling software to predict folding patterns to create a heat stable version of a fluorescent protein.</a:t>
            </a:r>
            <a:endParaRPr sz="3200">
              <a:solidFill>
                <a:schemeClr val="dk1"/>
              </a:solidFill>
              <a:latin typeface="Delius"/>
              <a:ea typeface="Delius"/>
              <a:cs typeface="Delius"/>
              <a:sym typeface="Delius"/>
            </a:endParaRPr>
          </a:p>
          <a:p>
            <a:pPr indent="-318008" lvl="0" marL="292608" marR="0" rtl="0" algn="l">
              <a:lnSpc>
                <a:spcPct val="100000"/>
              </a:lnSpc>
              <a:spcBef>
                <a:spcPts val="0"/>
              </a:spcBef>
              <a:spcAft>
                <a:spcPts val="0"/>
              </a:spcAft>
              <a:buClr>
                <a:schemeClr val="dk1"/>
              </a:buClr>
              <a:buSzPts val="3200"/>
              <a:buFont typeface="Delius"/>
              <a:buChar char="●"/>
            </a:pPr>
            <a:r>
              <a:rPr lang="en" sz="3200">
                <a:solidFill>
                  <a:schemeClr val="dk1"/>
                </a:solidFill>
                <a:latin typeface="Delius"/>
                <a:ea typeface="Delius"/>
                <a:cs typeface="Delius"/>
                <a:sym typeface="Delius"/>
              </a:rPr>
              <a:t>Possible experiment: Timelapse the heating of a fluorescent protein in solution to identify points of key structural changes.</a:t>
            </a:r>
            <a:endParaRPr sz="3200">
              <a:solidFill>
                <a:schemeClr val="dk1"/>
              </a:solidFill>
              <a:latin typeface="Delius"/>
              <a:ea typeface="Delius"/>
              <a:cs typeface="Delius"/>
              <a:sym typeface="Delius"/>
            </a:endParaRPr>
          </a:p>
        </p:txBody>
      </p:sp>
      <p:sp>
        <p:nvSpPr>
          <p:cNvPr id="61" name="Google Shape;61;p13"/>
          <p:cNvSpPr txBox="1"/>
          <p:nvPr/>
        </p:nvSpPr>
        <p:spPr>
          <a:xfrm>
            <a:off x="24180625" y="12101948"/>
            <a:ext cx="11925900" cy="6339300"/>
          </a:xfrm>
          <a:prstGeom prst="rect">
            <a:avLst/>
          </a:prstGeom>
          <a:solidFill>
            <a:srgbClr val="F4CCCC"/>
          </a:solid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Walter Turncoat"/>
                <a:ea typeface="Walter Turncoat"/>
                <a:cs typeface="Walter Turncoat"/>
                <a:sym typeface="Walter Turncoat"/>
              </a:rPr>
              <a:t>References and acknowledgements</a:t>
            </a:r>
            <a:endParaRPr b="1" sz="3200">
              <a:latin typeface="Walter Turncoat"/>
              <a:ea typeface="Walter Turncoat"/>
              <a:cs typeface="Walter Turncoat"/>
              <a:sym typeface="Walter Turncoat"/>
            </a:endParaRPr>
          </a:p>
          <a:p>
            <a:pPr indent="0" lvl="0" marL="0" marR="0" rtl="0" algn="l">
              <a:lnSpc>
                <a:spcPct val="100000"/>
              </a:lnSpc>
              <a:spcBef>
                <a:spcPts val="0"/>
              </a:spcBef>
              <a:spcAft>
                <a:spcPts val="0"/>
              </a:spcAft>
              <a:buNone/>
            </a:pPr>
            <a:r>
              <a:t/>
            </a:r>
            <a:endParaRPr b="1" sz="600">
              <a:latin typeface="Walter Turncoat"/>
              <a:ea typeface="Walter Turncoat"/>
              <a:cs typeface="Walter Turncoat"/>
              <a:sym typeface="Walter Turncoat"/>
            </a:endParaRPr>
          </a:p>
          <a:p>
            <a:pPr indent="-346202" lvl="0" marL="585216" marR="0" rtl="0" algn="l">
              <a:lnSpc>
                <a:spcPct val="100000"/>
              </a:lnSpc>
              <a:spcBef>
                <a:spcPts val="0"/>
              </a:spcBef>
              <a:spcAft>
                <a:spcPts val="0"/>
              </a:spcAft>
              <a:buClr>
                <a:schemeClr val="dk1"/>
              </a:buClr>
              <a:buSzPts val="2300"/>
              <a:buFont typeface="Delius"/>
              <a:buChar char="●"/>
            </a:pPr>
            <a:r>
              <a:rPr lang="en" sz="2300">
                <a:solidFill>
                  <a:schemeClr val="accent2"/>
                </a:solidFill>
                <a:latin typeface="Delius"/>
                <a:ea typeface="Delius"/>
                <a:cs typeface="Delius"/>
                <a:sym typeface="Delius"/>
              </a:rPr>
              <a:t>Chudakov DM, Matz MV, Lukyanov S, Lukyanov KA. Fluorescent proteins and their applications in imaging living cells and tissues. Physiol Rev. 2010 Jul;90(3):1103-63. doi: 10.1152/physrev.00038.2009. PMID: 20664080.</a:t>
            </a:r>
            <a:endParaRPr sz="2300">
              <a:solidFill>
                <a:schemeClr val="accent2"/>
              </a:solidFill>
              <a:latin typeface="Delius"/>
              <a:ea typeface="Delius"/>
              <a:cs typeface="Delius"/>
              <a:sym typeface="Delius"/>
            </a:endParaRPr>
          </a:p>
          <a:p>
            <a:pPr indent="-346202" lvl="0" marL="585216" marR="0" rtl="0" algn="l">
              <a:lnSpc>
                <a:spcPct val="100000"/>
              </a:lnSpc>
              <a:spcBef>
                <a:spcPts val="0"/>
              </a:spcBef>
              <a:spcAft>
                <a:spcPts val="0"/>
              </a:spcAft>
              <a:buClr>
                <a:schemeClr val="dk1"/>
              </a:buClr>
              <a:buSzPts val="2300"/>
              <a:buFont typeface="Delius"/>
              <a:buChar char="●"/>
            </a:pPr>
            <a:r>
              <a:rPr lang="en" sz="2300">
                <a:solidFill>
                  <a:srgbClr val="1C1D1E"/>
                </a:solidFill>
                <a:latin typeface="Delius"/>
                <a:ea typeface="Delius"/>
                <a:cs typeface="Delius"/>
                <a:sym typeface="Delius"/>
              </a:rPr>
              <a:t>Choi, J.Y., Jang, T.-H. and Park, H.H. (2017), The mechanism of folding robustness revealed by the crystal structure of extra-superfolder GFP. FEBS Lett, 591: 442-447. </a:t>
            </a:r>
            <a:endParaRPr sz="2300">
              <a:solidFill>
                <a:srgbClr val="1C1D1E"/>
              </a:solidFill>
              <a:latin typeface="Delius"/>
              <a:ea typeface="Delius"/>
              <a:cs typeface="Delius"/>
              <a:sym typeface="Delius"/>
            </a:endParaRPr>
          </a:p>
          <a:p>
            <a:pPr indent="-346202" lvl="0" marL="585216" marR="0" rtl="0" algn="l">
              <a:lnSpc>
                <a:spcPct val="100000"/>
              </a:lnSpc>
              <a:spcBef>
                <a:spcPts val="0"/>
              </a:spcBef>
              <a:spcAft>
                <a:spcPts val="0"/>
              </a:spcAft>
              <a:buClr>
                <a:srgbClr val="1C1D1E"/>
              </a:buClr>
              <a:buSzPts val="2300"/>
              <a:buFont typeface="Delius"/>
              <a:buChar char="●"/>
            </a:pPr>
            <a:r>
              <a:rPr lang="en" sz="2300">
                <a:solidFill>
                  <a:srgbClr val="1C1D1E"/>
                </a:solidFill>
                <a:latin typeface="Delius"/>
                <a:ea typeface="Delius"/>
                <a:cs typeface="Delius"/>
                <a:sym typeface="Delius"/>
              </a:rPr>
              <a:t>Bianchi, F. (n.d.). Coolors - the super fast color palettes generator!. Coolors.co. https://coolors.co/ </a:t>
            </a:r>
            <a:endParaRPr sz="2300">
              <a:solidFill>
                <a:srgbClr val="1C1D1E"/>
              </a:solidFill>
              <a:latin typeface="Delius"/>
              <a:ea typeface="Delius"/>
              <a:cs typeface="Delius"/>
              <a:sym typeface="Delius"/>
            </a:endParaRPr>
          </a:p>
          <a:p>
            <a:pPr indent="0" lvl="0" marL="0" marR="0" rtl="0" algn="l">
              <a:lnSpc>
                <a:spcPct val="100000"/>
              </a:lnSpc>
              <a:spcBef>
                <a:spcPts val="0"/>
              </a:spcBef>
              <a:spcAft>
                <a:spcPts val="0"/>
              </a:spcAft>
              <a:buNone/>
            </a:pPr>
            <a:r>
              <a:t/>
            </a:r>
            <a:endParaRPr sz="600">
              <a:solidFill>
                <a:srgbClr val="1C1D1E"/>
              </a:solidFill>
              <a:latin typeface="Delius"/>
              <a:ea typeface="Delius"/>
              <a:cs typeface="Delius"/>
              <a:sym typeface="Delius"/>
            </a:endParaRPr>
          </a:p>
          <a:p>
            <a:pPr indent="0" lvl="0" marL="292608" marR="0" rtl="0" algn="l">
              <a:lnSpc>
                <a:spcPct val="100000"/>
              </a:lnSpc>
              <a:spcBef>
                <a:spcPts val="0"/>
              </a:spcBef>
              <a:spcAft>
                <a:spcPts val="0"/>
              </a:spcAft>
              <a:buNone/>
            </a:pPr>
            <a:r>
              <a:rPr i="0" lang="en" sz="3150" u="none" cap="none" strike="noStrike">
                <a:solidFill>
                  <a:schemeClr val="dk1"/>
                </a:solidFill>
                <a:latin typeface="Delius"/>
                <a:ea typeface="Delius"/>
                <a:cs typeface="Delius"/>
                <a:sym typeface="Delius"/>
              </a:rPr>
              <a:t>We’d like to than</a:t>
            </a:r>
            <a:r>
              <a:rPr lang="en" sz="3150">
                <a:solidFill>
                  <a:schemeClr val="dk1"/>
                </a:solidFill>
                <a:latin typeface="Delius"/>
                <a:ea typeface="Delius"/>
                <a:cs typeface="Delius"/>
                <a:sym typeface="Delius"/>
              </a:rPr>
              <a:t>k Laura O’Brien for facilitating our club, and Lata Mistry, who allowed us the use of her classroom, Biotech equipment, and reagents for experiments. We’d also like to thank our mentor, Mary Lerner, for providing us with background information on our topic, and guiding us throughout this process.</a:t>
            </a:r>
            <a:endParaRPr i="0" sz="3150" u="none" cap="none" strike="noStrike">
              <a:solidFill>
                <a:schemeClr val="dk1"/>
              </a:solidFill>
              <a:latin typeface="Delius"/>
              <a:ea typeface="Delius"/>
              <a:cs typeface="Delius"/>
              <a:sym typeface="Delius"/>
            </a:endParaRPr>
          </a:p>
        </p:txBody>
      </p:sp>
      <p:pic>
        <p:nvPicPr>
          <p:cNvPr id="62" name="Google Shape;62;p13"/>
          <p:cNvPicPr preferRelativeResize="0"/>
          <p:nvPr/>
        </p:nvPicPr>
        <p:blipFill rotWithShape="1">
          <a:blip r:embed="rId5">
            <a:alphaModFix/>
          </a:blip>
          <a:srcRect b="-9660" l="0" r="0" t="0"/>
          <a:stretch/>
        </p:blipFill>
        <p:spPr>
          <a:xfrm>
            <a:off x="1021440" y="-130493"/>
            <a:ext cx="7090606" cy="2789977"/>
          </a:xfrm>
          <a:prstGeom prst="rect">
            <a:avLst/>
          </a:prstGeom>
          <a:noFill/>
          <a:ln>
            <a:noFill/>
          </a:ln>
        </p:spPr>
      </p:pic>
      <p:pic>
        <p:nvPicPr>
          <p:cNvPr id="63" name="Google Shape;63;p13"/>
          <p:cNvPicPr preferRelativeResize="0"/>
          <p:nvPr/>
        </p:nvPicPr>
        <p:blipFill rotWithShape="1">
          <a:blip r:embed="rId6">
            <a:alphaModFix/>
          </a:blip>
          <a:srcRect b="0" l="0" r="0" t="0"/>
          <a:stretch/>
        </p:blipFill>
        <p:spPr>
          <a:xfrm>
            <a:off x="15983316" y="18756850"/>
            <a:ext cx="3678297" cy="1792600"/>
          </a:xfrm>
          <a:prstGeom prst="rect">
            <a:avLst/>
          </a:prstGeom>
          <a:noFill/>
          <a:ln>
            <a:noFill/>
          </a:ln>
        </p:spPr>
      </p:pic>
      <p:pic>
        <p:nvPicPr>
          <p:cNvPr id="64" name="Google Shape;64;p13"/>
          <p:cNvPicPr preferRelativeResize="0"/>
          <p:nvPr/>
        </p:nvPicPr>
        <p:blipFill rotWithShape="1">
          <a:blip r:embed="rId7">
            <a:alphaModFix/>
          </a:blip>
          <a:srcRect b="0" l="0" r="0" t="0"/>
          <a:stretch/>
        </p:blipFill>
        <p:spPr>
          <a:xfrm>
            <a:off x="21690171" y="18851801"/>
            <a:ext cx="4192620" cy="1653309"/>
          </a:xfrm>
          <a:prstGeom prst="rect">
            <a:avLst/>
          </a:prstGeom>
          <a:noFill/>
          <a:ln>
            <a:noFill/>
          </a:ln>
        </p:spPr>
      </p:pic>
      <p:pic>
        <p:nvPicPr>
          <p:cNvPr id="65" name="Google Shape;65;p13"/>
          <p:cNvPicPr preferRelativeResize="0"/>
          <p:nvPr/>
        </p:nvPicPr>
        <p:blipFill rotWithShape="1">
          <a:blip r:embed="rId8">
            <a:alphaModFix/>
          </a:blip>
          <a:srcRect b="0" l="0" r="0" t="0"/>
          <a:stretch/>
        </p:blipFill>
        <p:spPr>
          <a:xfrm>
            <a:off x="8974352" y="18992903"/>
            <a:ext cx="5524448" cy="1792600"/>
          </a:xfrm>
          <a:prstGeom prst="rect">
            <a:avLst/>
          </a:prstGeom>
          <a:noFill/>
          <a:ln>
            <a:noFill/>
          </a:ln>
        </p:spPr>
      </p:pic>
      <p:pic>
        <p:nvPicPr>
          <p:cNvPr id="66" name="Google Shape;66;p13"/>
          <p:cNvPicPr preferRelativeResize="0"/>
          <p:nvPr/>
        </p:nvPicPr>
        <p:blipFill rotWithShape="1">
          <a:blip r:embed="rId9">
            <a:alphaModFix/>
          </a:blip>
          <a:srcRect b="0" l="0" r="0" t="0"/>
          <a:stretch/>
        </p:blipFill>
        <p:spPr>
          <a:xfrm>
            <a:off x="31578142" y="18851801"/>
            <a:ext cx="3925125" cy="1843210"/>
          </a:xfrm>
          <a:prstGeom prst="rect">
            <a:avLst/>
          </a:prstGeom>
          <a:noFill/>
          <a:ln>
            <a:noFill/>
          </a:ln>
        </p:spPr>
      </p:pic>
      <p:pic>
        <p:nvPicPr>
          <p:cNvPr id="67" name="Google Shape;67;p13"/>
          <p:cNvPicPr preferRelativeResize="0"/>
          <p:nvPr/>
        </p:nvPicPr>
        <p:blipFill rotWithShape="1">
          <a:blip r:embed="rId10">
            <a:alphaModFix/>
          </a:blip>
          <a:srcRect b="0" l="0" r="0" t="0"/>
          <a:stretch/>
        </p:blipFill>
        <p:spPr>
          <a:xfrm>
            <a:off x="30905565" y="789331"/>
            <a:ext cx="5270308" cy="950342"/>
          </a:xfrm>
          <a:prstGeom prst="rect">
            <a:avLst/>
          </a:prstGeom>
          <a:noFill/>
          <a:ln>
            <a:noFill/>
          </a:ln>
        </p:spPr>
      </p:pic>
      <p:pic>
        <p:nvPicPr>
          <p:cNvPr id="68" name="Google Shape;68;p13"/>
          <p:cNvPicPr preferRelativeResize="0"/>
          <p:nvPr/>
        </p:nvPicPr>
        <p:blipFill rotWithShape="1">
          <a:blip r:embed="rId11">
            <a:alphaModFix/>
          </a:blip>
          <a:srcRect b="0" l="0" r="0" t="0"/>
          <a:stretch/>
        </p:blipFill>
        <p:spPr>
          <a:xfrm>
            <a:off x="27812059" y="18756850"/>
            <a:ext cx="1836814" cy="1843210"/>
          </a:xfrm>
          <a:prstGeom prst="rect">
            <a:avLst/>
          </a:prstGeom>
          <a:noFill/>
          <a:ln>
            <a:noFill/>
          </a:ln>
        </p:spPr>
      </p:pic>
      <p:pic>
        <p:nvPicPr>
          <p:cNvPr id="69" name="Google Shape;69;p13"/>
          <p:cNvPicPr preferRelativeResize="0"/>
          <p:nvPr/>
        </p:nvPicPr>
        <p:blipFill>
          <a:blip r:embed="rId12">
            <a:alphaModFix/>
          </a:blip>
          <a:stretch>
            <a:fillRect/>
          </a:stretch>
        </p:blipFill>
        <p:spPr>
          <a:xfrm>
            <a:off x="7908000" y="888006"/>
            <a:ext cx="2220300" cy="2769244"/>
          </a:xfrm>
          <a:prstGeom prst="rect">
            <a:avLst/>
          </a:prstGeom>
          <a:noFill/>
          <a:ln>
            <a:noFill/>
          </a:ln>
        </p:spPr>
      </p:pic>
      <p:pic>
        <p:nvPicPr>
          <p:cNvPr id="70" name="Google Shape;70;p13"/>
          <p:cNvPicPr preferRelativeResize="0"/>
          <p:nvPr/>
        </p:nvPicPr>
        <p:blipFill rotWithShape="1">
          <a:blip r:embed="rId13">
            <a:alphaModFix/>
          </a:blip>
          <a:srcRect b="15015" l="8112" r="16557" t="10943"/>
          <a:stretch/>
        </p:blipFill>
        <p:spPr>
          <a:xfrm>
            <a:off x="12513975" y="6964550"/>
            <a:ext cx="3939438" cy="3717149"/>
          </a:xfrm>
          <a:prstGeom prst="rect">
            <a:avLst/>
          </a:prstGeom>
          <a:noFill/>
          <a:ln>
            <a:noFill/>
          </a:ln>
        </p:spPr>
      </p:pic>
      <p:sp>
        <p:nvSpPr>
          <p:cNvPr id="71" name="Google Shape;71;p13"/>
          <p:cNvSpPr txBox="1"/>
          <p:nvPr/>
        </p:nvSpPr>
        <p:spPr>
          <a:xfrm>
            <a:off x="12306988" y="3926900"/>
            <a:ext cx="11053800" cy="27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 sz="3200">
                <a:solidFill>
                  <a:schemeClr val="dk1"/>
                </a:solidFill>
                <a:latin typeface="Walter Turncoat"/>
                <a:ea typeface="Walter Turncoat"/>
                <a:cs typeface="Walter Turncoat"/>
                <a:sym typeface="Walter Turncoat"/>
              </a:rPr>
              <a:t>Experimental Results:</a:t>
            </a:r>
            <a:endParaRPr b="1" sz="3200">
              <a:solidFill>
                <a:schemeClr val="dk1"/>
              </a:solidFill>
              <a:latin typeface="Walter Turncoat"/>
              <a:ea typeface="Walter Turncoat"/>
              <a:cs typeface="Walter Turncoat"/>
              <a:sym typeface="Walter Turncoat"/>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Delius"/>
              <a:buChar char="●"/>
            </a:pPr>
            <a:r>
              <a:rPr lang="en" sz="3200">
                <a:solidFill>
                  <a:schemeClr val="dk1"/>
                </a:solidFill>
                <a:latin typeface="Delius"/>
                <a:ea typeface="Delius"/>
                <a:cs typeface="Delius"/>
                <a:sym typeface="Delius"/>
              </a:rPr>
              <a:t>Up until 60 degrees celsius, the glow of the fluorescent proteins are the same for both types</a:t>
            </a:r>
            <a:endParaRPr sz="3200">
              <a:solidFill>
                <a:schemeClr val="dk1"/>
              </a:solidFill>
              <a:latin typeface="Delius"/>
              <a:ea typeface="Delius"/>
              <a:cs typeface="Delius"/>
              <a:sym typeface="Delius"/>
            </a:endParaRPr>
          </a:p>
          <a:p>
            <a:pPr indent="-431800" lvl="0" marL="457200" rtl="0" algn="l">
              <a:spcBef>
                <a:spcPts val="0"/>
              </a:spcBef>
              <a:spcAft>
                <a:spcPts val="0"/>
              </a:spcAft>
              <a:buClr>
                <a:schemeClr val="dk1"/>
              </a:buClr>
              <a:buSzPts val="3200"/>
              <a:buFont typeface="Delius"/>
              <a:buChar char="●"/>
            </a:pPr>
            <a:r>
              <a:rPr lang="en" sz="3200">
                <a:solidFill>
                  <a:schemeClr val="dk1"/>
                </a:solidFill>
                <a:latin typeface="Delius"/>
                <a:ea typeface="Delius"/>
                <a:cs typeface="Delius"/>
                <a:sym typeface="Delius"/>
              </a:rPr>
              <a:t>At 90 degrees celsius the glow of both rfp and gfp is largely diminished </a:t>
            </a:r>
            <a:endParaRPr sz="3200">
              <a:solidFill>
                <a:schemeClr val="dk2"/>
              </a:solidFill>
              <a:latin typeface="Delius"/>
              <a:ea typeface="Delius"/>
              <a:cs typeface="Delius"/>
              <a:sym typeface="Delius"/>
            </a:endParaRPr>
          </a:p>
        </p:txBody>
      </p:sp>
      <p:sp>
        <p:nvSpPr>
          <p:cNvPr id="72" name="Google Shape;72;p13"/>
          <p:cNvSpPr txBox="1"/>
          <p:nvPr/>
        </p:nvSpPr>
        <p:spPr>
          <a:xfrm>
            <a:off x="12667750" y="10987725"/>
            <a:ext cx="3157800" cy="490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Photo by Laura O’Brien</a:t>
            </a:r>
            <a:endParaRPr sz="2000">
              <a:solidFill>
                <a:schemeClr val="dk2"/>
              </a:solidFill>
            </a:endParaRPr>
          </a:p>
        </p:txBody>
      </p:sp>
      <p:sp>
        <p:nvSpPr>
          <p:cNvPr id="73" name="Google Shape;73;p13"/>
          <p:cNvSpPr txBox="1"/>
          <p:nvPr/>
        </p:nvSpPr>
        <p:spPr>
          <a:xfrm>
            <a:off x="12393200" y="11850000"/>
            <a:ext cx="11053800" cy="63393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1"/>
                </a:solidFill>
                <a:latin typeface="Delius"/>
                <a:ea typeface="Delius"/>
                <a:cs typeface="Delius"/>
                <a:sym typeface="Delius"/>
              </a:rPr>
              <a:t>Figure 3 (left):  </a:t>
            </a:r>
            <a:r>
              <a:rPr lang="en" sz="2600">
                <a:solidFill>
                  <a:schemeClr val="dk1"/>
                </a:solidFill>
                <a:latin typeface="Delius"/>
                <a:ea typeface="Delius"/>
                <a:cs typeface="Delius"/>
                <a:sym typeface="Delius"/>
              </a:rPr>
              <a:t>Each 0.5 mL tube contains 20 𝛍L of liquid. The top row  is red fluorescent protein (RFP), produced in transformed E. coli and then purified using hydrophobic interaction chromatography (from Amgen Biotech Experience materials, San Francisco group). The second row  is  green fluorescent protein (GFP), produced using my TXTL Linear DNA Expression Kit from Arbor Biosciences. Tubes were incubated for 12 minutes at the following temperatures:20</a:t>
            </a:r>
            <a:r>
              <a:rPr baseline="30000" lang="en" sz="2600">
                <a:solidFill>
                  <a:schemeClr val="dk1"/>
                </a:solidFill>
                <a:latin typeface="Delius"/>
                <a:ea typeface="Delius"/>
                <a:cs typeface="Delius"/>
                <a:sym typeface="Delius"/>
              </a:rPr>
              <a:t>o</a:t>
            </a:r>
            <a:r>
              <a:rPr lang="en" sz="2600">
                <a:solidFill>
                  <a:schemeClr val="dk1"/>
                </a:solidFill>
                <a:latin typeface="Delius"/>
                <a:ea typeface="Delius"/>
                <a:cs typeface="Delius"/>
                <a:sym typeface="Delius"/>
              </a:rPr>
              <a:t>C (left column), 60</a:t>
            </a:r>
            <a:r>
              <a:rPr baseline="30000" lang="en" sz="2600">
                <a:solidFill>
                  <a:schemeClr val="dk1"/>
                </a:solidFill>
                <a:latin typeface="Delius"/>
                <a:ea typeface="Delius"/>
                <a:cs typeface="Delius"/>
                <a:sym typeface="Delius"/>
              </a:rPr>
              <a:t>o</a:t>
            </a:r>
            <a:r>
              <a:rPr lang="en" sz="2600">
                <a:solidFill>
                  <a:schemeClr val="dk1"/>
                </a:solidFill>
                <a:latin typeface="Delius"/>
                <a:ea typeface="Delius"/>
                <a:cs typeface="Delius"/>
                <a:sym typeface="Delius"/>
              </a:rPr>
              <a:t>C (middle column), 90</a:t>
            </a:r>
            <a:r>
              <a:rPr baseline="30000" lang="en" sz="2600">
                <a:solidFill>
                  <a:schemeClr val="dk1"/>
                </a:solidFill>
                <a:latin typeface="Delius"/>
                <a:ea typeface="Delius"/>
                <a:cs typeface="Delius"/>
                <a:sym typeface="Delius"/>
              </a:rPr>
              <a:t>o</a:t>
            </a:r>
            <a:r>
              <a:rPr lang="en" sz="2600">
                <a:solidFill>
                  <a:schemeClr val="dk1"/>
                </a:solidFill>
                <a:latin typeface="Delius"/>
                <a:ea typeface="Delius"/>
                <a:cs typeface="Delius"/>
                <a:sym typeface="Delius"/>
              </a:rPr>
              <a:t>C (right column), then immediately visualized under blue light through an orange filter.</a:t>
            </a:r>
            <a:endParaRPr sz="2600">
              <a:solidFill>
                <a:schemeClr val="dk1"/>
              </a:solidFill>
              <a:latin typeface="Delius"/>
              <a:ea typeface="Delius"/>
              <a:cs typeface="Delius"/>
              <a:sym typeface="Delius"/>
            </a:endParaRPr>
          </a:p>
          <a:p>
            <a:pPr indent="0" lvl="0" marL="0" rtl="0" algn="l">
              <a:spcBef>
                <a:spcPts val="0"/>
              </a:spcBef>
              <a:spcAft>
                <a:spcPts val="0"/>
              </a:spcAft>
              <a:buClr>
                <a:schemeClr val="dk1"/>
              </a:buClr>
              <a:buSzPts val="1100"/>
              <a:buFont typeface="Arial"/>
              <a:buNone/>
            </a:pPr>
            <a:r>
              <a:rPr b="1" lang="en" sz="2600">
                <a:solidFill>
                  <a:schemeClr val="dk1"/>
                </a:solidFill>
                <a:latin typeface="Delius"/>
                <a:ea typeface="Delius"/>
                <a:cs typeface="Delius"/>
                <a:sym typeface="Delius"/>
              </a:rPr>
              <a:t>Figure 3 (right): </a:t>
            </a:r>
            <a:r>
              <a:rPr lang="en" sz="2600">
                <a:solidFill>
                  <a:schemeClr val="dk1"/>
                </a:solidFill>
                <a:latin typeface="Delius"/>
                <a:ea typeface="Delius"/>
                <a:cs typeface="Delius"/>
                <a:sym typeface="Delius"/>
              </a:rPr>
              <a:t>The fluorescence was quantitated by extracting luminance values from the photograph using a color picker website, adjusted by subtracting the luminance value from a part of the tube with no fluorescence. This graph demonstrates that both GFP and RFP denature rapidly and lose fluorescence after 60°C. Additionally, the graph suggests that RFP loses fluorescence at a faster rate than GFP.</a:t>
            </a:r>
            <a:endParaRPr sz="2600">
              <a:solidFill>
                <a:schemeClr val="dk1"/>
              </a:solidFill>
              <a:latin typeface="Delius"/>
              <a:ea typeface="Delius"/>
              <a:cs typeface="Delius"/>
              <a:sym typeface="Delius"/>
            </a:endParaRPr>
          </a:p>
        </p:txBody>
      </p:sp>
      <p:sp>
        <p:nvSpPr>
          <p:cNvPr id="74" name="Google Shape;74;p13"/>
          <p:cNvSpPr txBox="1"/>
          <p:nvPr/>
        </p:nvSpPr>
        <p:spPr>
          <a:xfrm>
            <a:off x="1607850" y="13866925"/>
            <a:ext cx="2545200" cy="16533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Delius"/>
                <a:ea typeface="Delius"/>
                <a:cs typeface="Delius"/>
                <a:sym typeface="Delius"/>
              </a:rPr>
              <a:t>Figure 2: </a:t>
            </a:r>
            <a:r>
              <a:rPr lang="en" sz="3000">
                <a:solidFill>
                  <a:schemeClr val="dk1"/>
                </a:solidFill>
                <a:latin typeface="Delius"/>
                <a:ea typeface="Delius"/>
                <a:cs typeface="Delius"/>
                <a:sym typeface="Delius"/>
              </a:rPr>
              <a:t>Schematic of our design</a:t>
            </a:r>
            <a:endParaRPr sz="3000">
              <a:solidFill>
                <a:schemeClr val="dk1"/>
              </a:solidFill>
              <a:latin typeface="Delius"/>
              <a:ea typeface="Delius"/>
              <a:cs typeface="Delius"/>
              <a:sym typeface="Delius"/>
            </a:endParaRPr>
          </a:p>
        </p:txBody>
      </p:sp>
      <p:pic>
        <p:nvPicPr>
          <p:cNvPr id="75" name="Google Shape;75;p13"/>
          <p:cNvPicPr preferRelativeResize="0"/>
          <p:nvPr/>
        </p:nvPicPr>
        <p:blipFill>
          <a:blip r:embed="rId14">
            <a:alphaModFix/>
          </a:blip>
          <a:stretch>
            <a:fillRect/>
          </a:stretch>
        </p:blipFill>
        <p:spPr>
          <a:xfrm>
            <a:off x="1497750" y="10153425"/>
            <a:ext cx="3352800" cy="3457575"/>
          </a:xfrm>
          <a:prstGeom prst="rect">
            <a:avLst/>
          </a:prstGeom>
          <a:noFill/>
          <a:ln>
            <a:noFill/>
          </a:ln>
        </p:spPr>
      </p:pic>
      <p:sp>
        <p:nvSpPr>
          <p:cNvPr id="76" name="Google Shape;76;p13"/>
          <p:cNvSpPr txBox="1"/>
          <p:nvPr/>
        </p:nvSpPr>
        <p:spPr>
          <a:xfrm>
            <a:off x="4970750" y="10153425"/>
            <a:ext cx="6317700" cy="2769300"/>
          </a:xfrm>
          <a:prstGeom prst="rect">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3400">
                <a:solidFill>
                  <a:schemeClr val="dk1"/>
                </a:solidFill>
                <a:latin typeface="Delius"/>
                <a:ea typeface="Delius"/>
                <a:cs typeface="Delius"/>
                <a:sym typeface="Delius"/>
              </a:rPr>
              <a:t>Figure 1: GFP structure</a:t>
            </a:r>
            <a:endParaRPr b="1" sz="3400">
              <a:solidFill>
                <a:schemeClr val="dk1"/>
              </a:solidFill>
              <a:latin typeface="Delius"/>
              <a:ea typeface="Delius"/>
              <a:cs typeface="Delius"/>
              <a:sym typeface="Delius"/>
            </a:endParaRPr>
          </a:p>
          <a:p>
            <a:pPr indent="0" lvl="0" marL="0" rtl="0" algn="l">
              <a:spcBef>
                <a:spcPts val="0"/>
              </a:spcBef>
              <a:spcAft>
                <a:spcPts val="0"/>
              </a:spcAft>
              <a:buNone/>
            </a:pPr>
            <a:r>
              <a:rPr lang="en" sz="3400">
                <a:solidFill>
                  <a:schemeClr val="dk1"/>
                </a:solidFill>
                <a:latin typeface="Delius"/>
                <a:ea typeface="Delius"/>
                <a:cs typeface="Delius"/>
                <a:sym typeface="Delius"/>
              </a:rPr>
              <a:t>Fluorescent proteins are beta-barrels containing chromophores (509nm emission peak) in their centers.</a:t>
            </a:r>
            <a:endParaRPr sz="3400">
              <a:solidFill>
                <a:schemeClr val="dk1"/>
              </a:solidFill>
              <a:latin typeface="Delius"/>
              <a:ea typeface="Delius"/>
              <a:cs typeface="Delius"/>
              <a:sym typeface="Delius"/>
            </a:endParaRPr>
          </a:p>
        </p:txBody>
      </p:sp>
      <p:grpSp>
        <p:nvGrpSpPr>
          <p:cNvPr id="77" name="Google Shape;77;p13"/>
          <p:cNvGrpSpPr/>
          <p:nvPr/>
        </p:nvGrpSpPr>
        <p:grpSpPr>
          <a:xfrm>
            <a:off x="1421550" y="12943565"/>
            <a:ext cx="9943050" cy="5755904"/>
            <a:chOff x="1269150" y="12943565"/>
            <a:chExt cx="9943050" cy="5755904"/>
          </a:xfrm>
        </p:grpSpPr>
        <p:sp>
          <p:nvSpPr>
            <p:cNvPr id="78" name="Google Shape;78;p13"/>
            <p:cNvSpPr/>
            <p:nvPr/>
          </p:nvSpPr>
          <p:spPr>
            <a:xfrm>
              <a:off x="1803929" y="16220433"/>
              <a:ext cx="1524000" cy="982200"/>
            </a:xfrm>
            <a:prstGeom prst="bentArrow">
              <a:avLst>
                <a:gd fmla="val 25000" name="adj1"/>
                <a:gd fmla="val 25000" name="adj2"/>
                <a:gd fmla="val 25000" name="adj3"/>
                <a:gd fmla="val 43750" name="adj4"/>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3"/>
            <p:cNvSpPr/>
            <p:nvPr/>
          </p:nvSpPr>
          <p:spPr>
            <a:xfrm>
              <a:off x="3172452" y="16543338"/>
              <a:ext cx="1524000" cy="1467000"/>
            </a:xfrm>
            <a:prstGeom prst="blockArc">
              <a:avLst>
                <a:gd fmla="val 10800000" name="adj1"/>
                <a:gd fmla="val 0" name="adj2"/>
                <a:gd fmla="val 25000" name="adj3"/>
              </a:avLst>
            </a:prstGeom>
            <a:noFill/>
            <a:ln cap="flat" cmpd="sng" w="38100">
              <a:solidFill>
                <a:srgbClr val="000000"/>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3"/>
            <p:cNvSpPr txBox="1"/>
            <p:nvPr/>
          </p:nvSpPr>
          <p:spPr>
            <a:xfrm>
              <a:off x="4690484" y="17354662"/>
              <a:ext cx="1920900" cy="68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Times New Roman"/>
                  <a:ea typeface="Times New Roman"/>
                  <a:cs typeface="Times New Roman"/>
                  <a:sym typeface="Times New Roman"/>
                </a:rPr>
                <a:t> gene</a:t>
              </a:r>
              <a:endParaRPr b="0" i="0" sz="2800" u="none" cap="none" strike="noStrike">
                <a:solidFill>
                  <a:srgbClr val="000000"/>
                </a:solidFill>
                <a:latin typeface="Times New Roman"/>
                <a:ea typeface="Times New Roman"/>
                <a:cs typeface="Times New Roman"/>
                <a:sym typeface="Times New Roman"/>
              </a:endParaRPr>
            </a:p>
          </p:txBody>
        </p:sp>
        <p:sp>
          <p:nvSpPr>
            <p:cNvPr id="81" name="Google Shape;81;p13"/>
            <p:cNvSpPr/>
            <p:nvPr/>
          </p:nvSpPr>
          <p:spPr>
            <a:xfrm>
              <a:off x="5438480" y="14761275"/>
              <a:ext cx="1523845" cy="672287"/>
            </a:xfrm>
            <a:custGeom>
              <a:rect b="b" l="l" r="r" t="t"/>
              <a:pathLst>
                <a:path extrusionOk="0" h="30331" w="80414">
                  <a:moveTo>
                    <a:pt x="2194" y="8479"/>
                  </a:moveTo>
                  <a:cubicBezTo>
                    <a:pt x="1356" y="14343"/>
                    <a:pt x="-719" y="20442"/>
                    <a:pt x="718" y="26189"/>
                  </a:cubicBezTo>
                  <a:cubicBezTo>
                    <a:pt x="1210" y="28157"/>
                    <a:pt x="4671" y="28222"/>
                    <a:pt x="6622" y="27665"/>
                  </a:cubicBezTo>
                  <a:cubicBezTo>
                    <a:pt x="17039" y="24688"/>
                    <a:pt x="19622" y="10237"/>
                    <a:pt x="27283" y="2576"/>
                  </a:cubicBezTo>
                  <a:cubicBezTo>
                    <a:pt x="28383" y="1476"/>
                    <a:pt x="30611" y="0"/>
                    <a:pt x="31711" y="1100"/>
                  </a:cubicBezTo>
                  <a:cubicBezTo>
                    <a:pt x="38466" y="7853"/>
                    <a:pt x="29666" y="23843"/>
                    <a:pt x="37614" y="29141"/>
                  </a:cubicBezTo>
                  <a:cubicBezTo>
                    <a:pt x="40001" y="30732"/>
                    <a:pt x="42965" y="26742"/>
                    <a:pt x="44994" y="24713"/>
                  </a:cubicBezTo>
                  <a:cubicBezTo>
                    <a:pt x="48929" y="20778"/>
                    <a:pt x="53937" y="17679"/>
                    <a:pt x="56800" y="12907"/>
                  </a:cubicBezTo>
                  <a:cubicBezTo>
                    <a:pt x="58590" y="9924"/>
                    <a:pt x="61069" y="3971"/>
                    <a:pt x="64180" y="5527"/>
                  </a:cubicBezTo>
                  <a:cubicBezTo>
                    <a:pt x="71275" y="9076"/>
                    <a:pt x="61522" y="23532"/>
                    <a:pt x="67131" y="29141"/>
                  </a:cubicBezTo>
                  <a:cubicBezTo>
                    <a:pt x="70894" y="32904"/>
                    <a:pt x="80414" y="25607"/>
                    <a:pt x="80414" y="20286"/>
                  </a:cubicBezTo>
                </a:path>
              </a:pathLst>
            </a:cu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5773470" y="13697830"/>
              <a:ext cx="251100" cy="682200"/>
            </a:xfrm>
            <a:prstGeom prst="bentArrow">
              <a:avLst>
                <a:gd fmla="val 0" name="adj1"/>
                <a:gd fmla="val 25000" name="adj2"/>
                <a:gd fmla="val 25000" name="adj3"/>
                <a:gd fmla="val 43750" name="adj4"/>
              </a:avLst>
            </a:prstGeom>
            <a:noFill/>
            <a:ln cap="flat" cmpd="sng" w="38100">
              <a:solidFill>
                <a:srgbClr val="000000"/>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3"/>
            <p:cNvSpPr/>
            <p:nvPr/>
          </p:nvSpPr>
          <p:spPr>
            <a:xfrm>
              <a:off x="6442386" y="15701109"/>
              <a:ext cx="993600" cy="1863000"/>
            </a:xfrm>
            <a:prstGeom prst="mathPlus">
              <a:avLst>
                <a:gd fmla="val 23520" name="adj1"/>
              </a:avLst>
            </a:prstGeom>
            <a:noFill/>
            <a:ln cap="flat" cmpd="sng" w="38100">
              <a:solidFill>
                <a:srgbClr val="000000"/>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3"/>
            <p:cNvSpPr/>
            <p:nvPr/>
          </p:nvSpPr>
          <p:spPr>
            <a:xfrm>
              <a:off x="4787943" y="16573487"/>
              <a:ext cx="1737900" cy="672300"/>
            </a:xfrm>
            <a:prstGeom prst="homePlate">
              <a:avLst>
                <a:gd fmla="val 50000" name="adj"/>
              </a:avLst>
            </a:prstGeom>
            <a:noFill/>
            <a:ln cap="flat" cmpd="sng" w="38100">
              <a:solidFill>
                <a:srgbClr val="000000"/>
              </a:solidFill>
              <a:prstDash val="solid"/>
              <a:miter lim="8000"/>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3"/>
            <p:cNvSpPr txBox="1"/>
            <p:nvPr/>
          </p:nvSpPr>
          <p:spPr>
            <a:xfrm>
              <a:off x="1269150" y="17337205"/>
              <a:ext cx="1737900" cy="98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i="0" lang="en" sz="2800" u="none" cap="none" strike="noStrike">
                  <a:solidFill>
                    <a:srgbClr val="000000"/>
                  </a:solidFill>
                  <a:latin typeface="Delius"/>
                  <a:ea typeface="Delius"/>
                  <a:cs typeface="Delius"/>
                  <a:sym typeface="Delius"/>
                </a:rPr>
                <a:t>promoter</a:t>
              </a:r>
              <a:endParaRPr i="0" sz="2800" u="none" cap="none" strike="noStrike">
                <a:solidFill>
                  <a:srgbClr val="000000"/>
                </a:solidFill>
                <a:latin typeface="Delius"/>
                <a:ea typeface="Delius"/>
                <a:cs typeface="Delius"/>
                <a:sym typeface="Delius"/>
              </a:endParaRPr>
            </a:p>
          </p:txBody>
        </p:sp>
        <p:sp>
          <p:nvSpPr>
            <p:cNvPr id="86" name="Google Shape;86;p13"/>
            <p:cNvSpPr txBox="1"/>
            <p:nvPr/>
          </p:nvSpPr>
          <p:spPr>
            <a:xfrm>
              <a:off x="6270766" y="17461425"/>
              <a:ext cx="2391300" cy="68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i="0" lang="en" sz="2800" u="none" cap="none" strike="noStrike">
                  <a:solidFill>
                    <a:srgbClr val="000000"/>
                  </a:solidFill>
                  <a:latin typeface="Delius"/>
                  <a:ea typeface="Delius"/>
                  <a:cs typeface="Delius"/>
                  <a:sym typeface="Delius"/>
                </a:rPr>
                <a:t>terminator</a:t>
              </a:r>
              <a:endParaRPr i="0" sz="2800" u="none" cap="none" strike="noStrike">
                <a:solidFill>
                  <a:srgbClr val="000000"/>
                </a:solidFill>
                <a:latin typeface="Delius"/>
                <a:ea typeface="Delius"/>
                <a:cs typeface="Delius"/>
                <a:sym typeface="Delius"/>
              </a:endParaRPr>
            </a:p>
          </p:txBody>
        </p:sp>
        <p:cxnSp>
          <p:nvCxnSpPr>
            <p:cNvPr id="87" name="Google Shape;87;p13"/>
            <p:cNvCxnSpPr/>
            <p:nvPr/>
          </p:nvCxnSpPr>
          <p:spPr>
            <a:xfrm>
              <a:off x="1803937" y="17254841"/>
              <a:ext cx="5999100" cy="44100"/>
            </a:xfrm>
            <a:prstGeom prst="straightConnector1">
              <a:avLst/>
            </a:prstGeom>
            <a:noFill/>
            <a:ln cap="flat" cmpd="sng" w="152400">
              <a:solidFill>
                <a:srgbClr val="000000"/>
              </a:solidFill>
              <a:prstDash val="solid"/>
              <a:round/>
              <a:headEnd len="sm" w="sm" type="none"/>
              <a:tailEnd len="sm" w="sm" type="none"/>
            </a:ln>
          </p:spPr>
        </p:cxnSp>
        <p:sp>
          <p:nvSpPr>
            <p:cNvPr id="88" name="Google Shape;88;p13"/>
            <p:cNvSpPr txBox="1"/>
            <p:nvPr/>
          </p:nvSpPr>
          <p:spPr>
            <a:xfrm>
              <a:off x="2932215" y="17308069"/>
              <a:ext cx="2391300" cy="1391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i="0" lang="en" sz="2800" u="none" cap="none" strike="noStrike">
                  <a:solidFill>
                    <a:srgbClr val="000000"/>
                  </a:solidFill>
                  <a:latin typeface="Delius"/>
                  <a:ea typeface="Delius"/>
                  <a:cs typeface="Delius"/>
                  <a:sym typeface="Delius"/>
                </a:rPr>
                <a:t>Ribosome Binding site</a:t>
              </a:r>
              <a:endParaRPr i="0" sz="2800" u="none" cap="none" strike="noStrike">
                <a:solidFill>
                  <a:srgbClr val="000000"/>
                </a:solidFill>
                <a:latin typeface="Delius"/>
                <a:ea typeface="Delius"/>
                <a:cs typeface="Delius"/>
                <a:sym typeface="Delius"/>
              </a:endParaRPr>
            </a:p>
          </p:txBody>
        </p:sp>
        <p:sp>
          <p:nvSpPr>
            <p:cNvPr id="89" name="Google Shape;89;p13"/>
            <p:cNvSpPr/>
            <p:nvPr/>
          </p:nvSpPr>
          <p:spPr>
            <a:xfrm>
              <a:off x="5525219" y="15583033"/>
              <a:ext cx="251100" cy="818700"/>
            </a:xfrm>
            <a:prstGeom prst="upArrow">
              <a:avLst>
                <a:gd fmla="val 50000" name="adj1"/>
                <a:gd fmla="val 50000" name="adj2"/>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3"/>
            <p:cNvSpPr/>
            <p:nvPr/>
          </p:nvSpPr>
          <p:spPr>
            <a:xfrm>
              <a:off x="6201529" y="12943565"/>
              <a:ext cx="2023800" cy="1711200"/>
            </a:xfrm>
            <a:prstGeom prst="sun">
              <a:avLst>
                <a:gd fmla="val 25000" name="adj"/>
              </a:avLst>
            </a:prstGeom>
            <a:solidFill>
              <a:srgbClr val="FFFF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3"/>
            <p:cNvSpPr txBox="1"/>
            <p:nvPr/>
          </p:nvSpPr>
          <p:spPr>
            <a:xfrm>
              <a:off x="4308349" y="14388238"/>
              <a:ext cx="17379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2"/>
                  </a:solidFill>
                  <a:latin typeface="Delius"/>
                  <a:ea typeface="Delius"/>
                  <a:cs typeface="Delius"/>
                  <a:sym typeface="Delius"/>
                </a:rPr>
                <a:t>mRNA</a:t>
              </a:r>
              <a:endParaRPr sz="2800">
                <a:solidFill>
                  <a:schemeClr val="dk2"/>
                </a:solidFill>
                <a:latin typeface="Delius"/>
                <a:ea typeface="Delius"/>
                <a:cs typeface="Delius"/>
                <a:sym typeface="Delius"/>
              </a:endParaRPr>
            </a:p>
          </p:txBody>
        </p:sp>
        <p:sp>
          <p:nvSpPr>
            <p:cNvPr id="92" name="Google Shape;92;p13"/>
            <p:cNvSpPr txBox="1"/>
            <p:nvPr/>
          </p:nvSpPr>
          <p:spPr>
            <a:xfrm>
              <a:off x="8212800" y="13085225"/>
              <a:ext cx="2999400" cy="18432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chemeClr val="dk1"/>
                  </a:solidFill>
                  <a:latin typeface="Delius"/>
                  <a:ea typeface="Delius"/>
                  <a:cs typeface="Delius"/>
                  <a:sym typeface="Delius"/>
                </a:rPr>
                <a:t>Heat-stable fluorescent protein!</a:t>
              </a:r>
              <a:endParaRPr sz="3500">
                <a:solidFill>
                  <a:schemeClr val="dk1"/>
                </a:solidFill>
                <a:latin typeface="Delius"/>
                <a:ea typeface="Delius"/>
                <a:cs typeface="Delius"/>
                <a:sym typeface="Delius"/>
              </a:endParaRPr>
            </a:p>
          </p:txBody>
        </p:sp>
      </p:grpSp>
      <p:pic>
        <p:nvPicPr>
          <p:cNvPr id="93" name="Google Shape;93;p13" title="Chart"/>
          <p:cNvPicPr preferRelativeResize="0"/>
          <p:nvPr/>
        </p:nvPicPr>
        <p:blipFill>
          <a:blip r:embed="rId15">
            <a:alphaModFix/>
          </a:blip>
          <a:stretch>
            <a:fillRect/>
          </a:stretch>
        </p:blipFill>
        <p:spPr>
          <a:xfrm>
            <a:off x="17286274" y="6888149"/>
            <a:ext cx="5963324" cy="463425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