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8" roundtripDataSignature="AMtx7mg5Cz8dVe1FmDIrcZPzoao3VQyS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6aa1addbe9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g26aa1addbe9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5" name="Google Shape;15;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8" name="Google Shape;18;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9" name="Google Shape;19;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8.png"/><Relationship Id="rId11" Type="http://schemas.openxmlformats.org/officeDocument/2006/relationships/image" Target="../media/image9.png"/><Relationship Id="rId10" Type="http://schemas.openxmlformats.org/officeDocument/2006/relationships/image" Target="../media/image7.png"/><Relationship Id="rId9" Type="http://schemas.openxmlformats.org/officeDocument/2006/relationships/image" Target="../media/image6.png"/><Relationship Id="rId5" Type="http://schemas.openxmlformats.org/officeDocument/2006/relationships/image" Target="../media/image1.jp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8.png"/><Relationship Id="rId11" Type="http://schemas.openxmlformats.org/officeDocument/2006/relationships/image" Target="../media/image11.png"/><Relationship Id="rId10" Type="http://schemas.openxmlformats.org/officeDocument/2006/relationships/image" Target="../media/image7.png"/><Relationship Id="rId12" Type="http://schemas.openxmlformats.org/officeDocument/2006/relationships/image" Target="../media/image10.jpg"/><Relationship Id="rId9" Type="http://schemas.openxmlformats.org/officeDocument/2006/relationships/image" Target="../media/image6.png"/><Relationship Id="rId5" Type="http://schemas.openxmlformats.org/officeDocument/2006/relationships/image" Target="../media/image1.jp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g1efd191b55a_0_0"/>
          <p:cNvPicPr preferRelativeResize="0"/>
          <p:nvPr/>
        </p:nvPicPr>
        <p:blipFill rotWithShape="1">
          <a:blip r:embed="rId3">
            <a:alphaModFix/>
          </a:blip>
          <a:srcRect b="21909" l="9561" r="11287" t="13888"/>
          <a:stretch/>
        </p:blipFill>
        <p:spPr>
          <a:xfrm>
            <a:off x="1781434" y="18396253"/>
            <a:ext cx="5963315" cy="2446248"/>
          </a:xfrm>
          <a:prstGeom prst="rect">
            <a:avLst/>
          </a:prstGeom>
          <a:noFill/>
          <a:ln>
            <a:noFill/>
          </a:ln>
        </p:spPr>
      </p:pic>
      <p:sp>
        <p:nvSpPr>
          <p:cNvPr id="55" name="Google Shape;55;g1efd191b55a_0_0"/>
          <p:cNvSpPr txBox="1"/>
          <p:nvPr/>
        </p:nvSpPr>
        <p:spPr>
          <a:xfrm>
            <a:off x="1356850" y="2648175"/>
            <a:ext cx="10179900" cy="78864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Abstract</a:t>
            </a:r>
            <a:endParaRPr b="1" sz="3200"/>
          </a:p>
          <a:p>
            <a:pPr indent="0" lvl="0" marL="0" marR="0" rtl="0" algn="ctr">
              <a:lnSpc>
                <a:spcPct val="100000"/>
              </a:lnSpc>
              <a:spcBef>
                <a:spcPts val="0"/>
              </a:spcBef>
              <a:spcAft>
                <a:spcPts val="0"/>
              </a:spcAft>
              <a:buNone/>
            </a:pPr>
            <a:r>
              <a:rPr lang="en" sz="2800"/>
              <a:t>The aim of this project is to enhance the nutritional </a:t>
            </a:r>
            <a:r>
              <a:rPr lang="en" sz="2800"/>
              <a:t>content</a:t>
            </a:r>
            <a:r>
              <a:rPr lang="en" sz="2800"/>
              <a:t> and yield of </a:t>
            </a:r>
            <a:r>
              <a:rPr i="1" lang="en" sz="2800"/>
              <a:t>Brassica </a:t>
            </a:r>
            <a:r>
              <a:rPr i="1" lang="en" sz="2800"/>
              <a:t>oleracea</a:t>
            </a:r>
            <a:r>
              <a:rPr lang="en" sz="2800"/>
              <a:t>(broccoli) through genetic engineering. </a:t>
            </a:r>
            <a:r>
              <a:rPr lang="en" sz="2800"/>
              <a:t>Broccoli is known for its large quantity of essential vitamins such as C, K, and A and minerals such as potassium, calcium, and iron as well as antioxidants such as vitamins C and E, and β-carotene. Our focus is on arranging the makeup of broccoli to increase its protein and glucosinolate content. </a:t>
            </a:r>
            <a:endParaRPr sz="2800"/>
          </a:p>
          <a:p>
            <a:pPr indent="0" lvl="0" marL="0" marR="0" rtl="0" algn="ctr">
              <a:lnSpc>
                <a:spcPct val="100000"/>
              </a:lnSpc>
              <a:spcBef>
                <a:spcPts val="0"/>
              </a:spcBef>
              <a:spcAft>
                <a:spcPts val="0"/>
              </a:spcAft>
              <a:buNone/>
            </a:pPr>
            <a:r>
              <a:t/>
            </a:r>
            <a:endParaRPr sz="2800"/>
          </a:p>
          <a:p>
            <a:pPr indent="0" lvl="0" marL="0" marR="0" rtl="0" algn="ctr">
              <a:lnSpc>
                <a:spcPct val="100000"/>
              </a:lnSpc>
              <a:spcBef>
                <a:spcPts val="0"/>
              </a:spcBef>
              <a:spcAft>
                <a:spcPts val="0"/>
              </a:spcAft>
              <a:buNone/>
            </a:pPr>
            <a:r>
              <a:rPr lang="en" sz="2800"/>
              <a:t>We intend on using CRISPR genetic editing to maximise two genes, MYP34 and CYP79A2, and conduct cross-plant genetic engineering with Chinese kale to introduce the BoMYB29 gene and Serine/threonine protein kinase SRK2n (SnRK2) genes. Techniques such as gel electrophoresis and colorimetry will be utilised to check the modified nutrient levels. This project uses biotechnology to create a healthier and more resilient crop which is important for both agriculture and human nutrition.</a:t>
            </a:r>
            <a:endParaRPr b="0" i="0" sz="2800" u="none" cap="none" strike="noStrike">
              <a:solidFill>
                <a:srgbClr val="000000"/>
              </a:solidFill>
              <a:latin typeface="Arial"/>
              <a:ea typeface="Arial"/>
              <a:cs typeface="Arial"/>
              <a:sym typeface="Arial"/>
            </a:endParaRPr>
          </a:p>
        </p:txBody>
      </p:sp>
      <p:sp>
        <p:nvSpPr>
          <p:cNvPr id="56" name="Google Shape;56;g1efd191b55a_0_0"/>
          <p:cNvSpPr txBox="1"/>
          <p:nvPr/>
        </p:nvSpPr>
        <p:spPr>
          <a:xfrm>
            <a:off x="8141100" y="0"/>
            <a:ext cx="21924300" cy="25290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lang="en" sz="3968"/>
              <a:t>Maximizing nutrient content in </a:t>
            </a:r>
            <a:r>
              <a:rPr b="1" i="1" lang="en" sz="3968"/>
              <a:t>Brassica oleracea</a:t>
            </a:r>
            <a:r>
              <a:rPr b="1" lang="en" sz="3968"/>
              <a:t>: the Ultimate Broccoli</a:t>
            </a:r>
            <a:endParaRPr b="1" sz="3968"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712"/>
              <a:t>Jaeyi Kim, Chelsea Djajaria, Jing xiong, Yu Ju Chao, Andrew Tan, Avni Tyagi</a:t>
            </a:r>
            <a:r>
              <a:rPr b="0" i="0" lang="en" sz="3712" u="none" cap="none" strike="noStrike">
                <a:solidFill>
                  <a:srgbClr val="000000"/>
                </a:solidFill>
                <a:latin typeface="Arial"/>
                <a:ea typeface="Arial"/>
                <a:cs typeface="Arial"/>
                <a:sym typeface="Arial"/>
              </a:rPr>
              <a:t>, </a:t>
            </a:r>
            <a:endParaRPr b="0" i="0" sz="371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712"/>
              <a:t>Haoken Huoermaiti, Michelle Cheah,</a:t>
            </a:r>
            <a:r>
              <a:rPr b="0" i="0" lang="en" sz="3712" u="none" cap="none" strike="noStrike">
                <a:solidFill>
                  <a:srgbClr val="000000"/>
                </a:solidFill>
                <a:latin typeface="Arial"/>
                <a:ea typeface="Arial"/>
                <a:cs typeface="Arial"/>
                <a:sym typeface="Arial"/>
              </a:rPr>
              <a:t> </a:t>
            </a:r>
            <a:r>
              <a:rPr lang="en" sz="3712"/>
              <a:t>Gitanshu Bhatia(LanzaTech, Senior Research Associate)</a:t>
            </a:r>
            <a:endParaRPr b="0" i="0" sz="371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712"/>
              <a:t>Sinarmas World Academy, Tangerang, Banten, Indonesia</a:t>
            </a:r>
            <a:endParaRPr b="0" i="0" sz="3712" u="none" cap="none" strike="noStrike">
              <a:solidFill>
                <a:srgbClr val="000000"/>
              </a:solidFill>
              <a:latin typeface="Arial"/>
              <a:ea typeface="Arial"/>
              <a:cs typeface="Arial"/>
              <a:sym typeface="Arial"/>
            </a:endParaRPr>
          </a:p>
        </p:txBody>
      </p:sp>
      <p:sp>
        <p:nvSpPr>
          <p:cNvPr id="57" name="Google Shape;57;g1efd191b55a_0_0"/>
          <p:cNvSpPr txBox="1"/>
          <p:nvPr/>
        </p:nvSpPr>
        <p:spPr>
          <a:xfrm>
            <a:off x="1307300" y="11026175"/>
            <a:ext cx="10179900" cy="73701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ctr">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Introduction/Background</a:t>
            </a:r>
            <a:endParaRPr b="1" i="0" sz="3200" u="none" cap="none" strike="noStrike">
              <a:solidFill>
                <a:srgbClr val="000000"/>
              </a:solidFill>
              <a:latin typeface="Arial"/>
              <a:ea typeface="Arial"/>
              <a:cs typeface="Arial"/>
              <a:sym typeface="Arial"/>
            </a:endParaRPr>
          </a:p>
          <a:p>
            <a:pPr indent="-292608" lvl="0" marL="292608" marR="0" rtl="0" algn="ctr">
              <a:lnSpc>
                <a:spcPct val="100000"/>
              </a:lnSpc>
              <a:spcBef>
                <a:spcPts val="0"/>
              </a:spcBef>
              <a:spcAft>
                <a:spcPts val="0"/>
              </a:spcAft>
              <a:buClr>
                <a:schemeClr val="dk1"/>
              </a:buClr>
              <a:buSzPts val="2800"/>
              <a:buFont typeface="Calibri"/>
              <a:buChar char="●"/>
            </a:pPr>
            <a:r>
              <a:rPr lang="en" sz="3072">
                <a:solidFill>
                  <a:schemeClr val="dk1"/>
                </a:solidFill>
                <a:latin typeface="Calibri"/>
                <a:ea typeface="Calibri"/>
                <a:cs typeface="Calibri"/>
                <a:sym typeface="Calibri"/>
              </a:rPr>
              <a:t>Topic: Identifying several genes to later be engineered into the broccoli, and then do a protein quantification and analysis. The main purpose of this research is to increase protein concentration on broccoli in terms of improving the nutrients from the broccoli.</a:t>
            </a:r>
            <a:endParaRPr sz="3072">
              <a:solidFill>
                <a:schemeClr val="dk1"/>
              </a:solidFill>
              <a:latin typeface="Calibri"/>
              <a:ea typeface="Calibri"/>
              <a:cs typeface="Calibri"/>
              <a:sym typeface="Calibri"/>
            </a:endParaRPr>
          </a:p>
          <a:p>
            <a:pPr indent="0" lvl="0" marL="457200" marR="0" rtl="0" algn="ctr">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292608" lvl="0" marL="292608" marR="0" rtl="0" algn="ctr">
              <a:lnSpc>
                <a:spcPct val="100000"/>
              </a:lnSpc>
              <a:spcBef>
                <a:spcPts val="0"/>
              </a:spcBef>
              <a:spcAft>
                <a:spcPts val="0"/>
              </a:spcAft>
              <a:buClr>
                <a:schemeClr val="dk1"/>
              </a:buClr>
              <a:buSzPts val="2800"/>
              <a:buFont typeface="Calibri"/>
              <a:buChar char="●"/>
            </a:pPr>
            <a:r>
              <a:rPr lang="en" sz="3072">
                <a:solidFill>
                  <a:schemeClr val="dk1"/>
                </a:solidFill>
                <a:latin typeface="Calibri"/>
                <a:ea typeface="Calibri"/>
                <a:cs typeface="Calibri"/>
                <a:sym typeface="Calibri"/>
              </a:rPr>
              <a:t>Design: Having an extraction of several genes that can help in increasing the protein nutrients for </a:t>
            </a:r>
            <a:r>
              <a:rPr lang="en" sz="3072">
                <a:solidFill>
                  <a:schemeClr val="dk1"/>
                </a:solidFill>
                <a:latin typeface="Calibri"/>
                <a:ea typeface="Calibri"/>
                <a:cs typeface="Calibri"/>
                <a:sym typeface="Calibri"/>
              </a:rPr>
              <a:t>broccoli</a:t>
            </a:r>
            <a:r>
              <a:rPr lang="en" sz="3072">
                <a:solidFill>
                  <a:schemeClr val="dk1"/>
                </a:solidFill>
                <a:latin typeface="Calibri"/>
                <a:ea typeface="Calibri"/>
                <a:cs typeface="Calibri"/>
                <a:sym typeface="Calibri"/>
              </a:rPr>
              <a:t>, then inserting them into the </a:t>
            </a:r>
            <a:r>
              <a:rPr lang="en" sz="3072">
                <a:solidFill>
                  <a:schemeClr val="dk1"/>
                </a:solidFill>
                <a:latin typeface="Calibri"/>
                <a:ea typeface="Calibri"/>
                <a:cs typeface="Calibri"/>
                <a:sym typeface="Calibri"/>
              </a:rPr>
              <a:t>broccoli</a:t>
            </a:r>
            <a:r>
              <a:rPr lang="en" sz="3072">
                <a:solidFill>
                  <a:schemeClr val="dk1"/>
                </a:solidFill>
                <a:latin typeface="Calibri"/>
                <a:ea typeface="Calibri"/>
                <a:cs typeface="Calibri"/>
                <a:sym typeface="Calibri"/>
              </a:rPr>
              <a:t> using genetic modification. The end product will be the new </a:t>
            </a:r>
            <a:r>
              <a:rPr lang="en" sz="3072">
                <a:solidFill>
                  <a:schemeClr val="dk1"/>
                </a:solidFill>
                <a:latin typeface="Calibri"/>
                <a:ea typeface="Calibri"/>
                <a:cs typeface="Calibri"/>
                <a:sym typeface="Calibri"/>
              </a:rPr>
              <a:t>broccoli</a:t>
            </a:r>
            <a:r>
              <a:rPr lang="en" sz="3072">
                <a:solidFill>
                  <a:schemeClr val="dk1"/>
                </a:solidFill>
                <a:latin typeface="Calibri"/>
                <a:ea typeface="Calibri"/>
                <a:cs typeface="Calibri"/>
                <a:sym typeface="Calibri"/>
              </a:rPr>
              <a:t> filled in with the new protein genes.</a:t>
            </a:r>
            <a:endParaRPr sz="3072">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3050">
              <a:solidFill>
                <a:schemeClr val="dk1"/>
              </a:solidFill>
              <a:latin typeface="Calibri"/>
              <a:ea typeface="Calibri"/>
              <a:cs typeface="Calibri"/>
              <a:sym typeface="Calibri"/>
            </a:endParaRPr>
          </a:p>
          <a:p>
            <a:pPr indent="-308483" lvl="0" marL="292608" marR="0" rtl="0" algn="ctr">
              <a:lnSpc>
                <a:spcPct val="100000"/>
              </a:lnSpc>
              <a:spcBef>
                <a:spcPts val="0"/>
              </a:spcBef>
              <a:spcAft>
                <a:spcPts val="0"/>
              </a:spcAft>
              <a:buSzPts val="3050"/>
              <a:buChar char="●"/>
            </a:pPr>
            <a:r>
              <a:rPr lang="en" sz="3050"/>
              <a:t>Chosen broccoli: </a:t>
            </a:r>
            <a:r>
              <a:rPr i="1" lang="en" sz="3050"/>
              <a:t>Brassica oleracea var. italica cv. Green King; GK</a:t>
            </a:r>
            <a:endParaRPr i="1" sz="3050"/>
          </a:p>
        </p:txBody>
      </p:sp>
      <p:sp>
        <p:nvSpPr>
          <p:cNvPr id="58" name="Google Shape;58;g1efd191b55a_0_0"/>
          <p:cNvSpPr txBox="1"/>
          <p:nvPr/>
        </p:nvSpPr>
        <p:spPr>
          <a:xfrm>
            <a:off x="12026225" y="2529000"/>
            <a:ext cx="11664900" cy="16227900"/>
          </a:xfrm>
          <a:prstGeom prst="rect">
            <a:avLst/>
          </a:prstGeom>
          <a:noFill/>
          <a:ln cap="flat" cmpd="sng" w="9525">
            <a:solidFill>
              <a:schemeClr val="dk1"/>
            </a:solidFill>
            <a:prstDash val="solid"/>
            <a:round/>
            <a:headEnd len="sm" w="sm" type="none"/>
            <a:tailEnd len="sm" w="sm" type="none"/>
          </a:ln>
        </p:spPr>
        <p:txBody>
          <a:bodyPr anchorCtr="0" anchor="t" bIns="58500" lIns="58500" spcFirstLastPara="1" rIns="58500" wrap="square" tIns="58500">
            <a:noAutofit/>
          </a:bodyPr>
          <a:lstStyle/>
          <a:p>
            <a:pPr indent="0" lvl="0" marL="0"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b="1" sz="3200"/>
          </a:p>
          <a:p>
            <a:pPr indent="0" lvl="0" marL="0" marR="0" rtl="0" algn="l">
              <a:lnSpc>
                <a:spcPct val="100000"/>
              </a:lnSpc>
              <a:spcBef>
                <a:spcPts val="0"/>
              </a:spcBef>
              <a:spcAft>
                <a:spcPts val="0"/>
              </a:spcAft>
              <a:buNone/>
            </a:pPr>
            <a:r>
              <a:t/>
            </a:r>
            <a:endParaRPr b="1" sz="3200"/>
          </a:p>
          <a:p>
            <a:pPr indent="0" lvl="0" marL="0" marR="0" rtl="0" algn="ctr">
              <a:lnSpc>
                <a:spcPct val="100000"/>
              </a:lnSpc>
              <a:spcBef>
                <a:spcPts val="0"/>
              </a:spcBef>
              <a:spcAft>
                <a:spcPts val="0"/>
              </a:spcAft>
              <a:buNone/>
            </a:pPr>
            <a:r>
              <a:rPr b="1" lang="en" sz="3200"/>
              <a:t>(</a:t>
            </a:r>
            <a:r>
              <a:rPr lang="en" sz="2500"/>
              <a:t>Figure 1) Nutrient content of broccoli per part (Artés-Hernández, 2023)</a:t>
            </a:r>
            <a:endParaRPr sz="2500"/>
          </a:p>
          <a:p>
            <a:pPr indent="0" lvl="0" marL="0" marR="0" rtl="0" algn="l">
              <a:lnSpc>
                <a:spcPct val="100000"/>
              </a:lnSpc>
              <a:spcBef>
                <a:spcPts val="0"/>
              </a:spcBef>
              <a:spcAft>
                <a:spcPts val="0"/>
              </a:spcAft>
              <a:buNone/>
            </a:pPr>
            <a:r>
              <a:t/>
            </a:r>
            <a:endParaRPr b="1" sz="3200"/>
          </a:p>
          <a:p>
            <a:pPr indent="0" lvl="0" marL="0" marR="0" rtl="0" algn="ctr">
              <a:lnSpc>
                <a:spcPct val="100000"/>
              </a:lnSpc>
              <a:spcBef>
                <a:spcPts val="0"/>
              </a:spcBef>
              <a:spcAft>
                <a:spcPts val="0"/>
              </a:spcAft>
              <a:buNone/>
            </a:pPr>
            <a:r>
              <a:rPr b="1" lang="en" sz="3200"/>
              <a:t>Experiment rationale - </a:t>
            </a:r>
            <a:r>
              <a:rPr lang="en" sz="3200"/>
              <a:t>Why do we want to make the Ultimate Broccoli?</a:t>
            </a:r>
            <a:endParaRPr sz="3200"/>
          </a:p>
          <a:p>
            <a:pPr indent="-406400" lvl="0" marL="457200" marR="0" rtl="0" algn="l">
              <a:lnSpc>
                <a:spcPct val="100000"/>
              </a:lnSpc>
              <a:spcBef>
                <a:spcPts val="0"/>
              </a:spcBef>
              <a:spcAft>
                <a:spcPts val="0"/>
              </a:spcAft>
              <a:buSzPts val="2800"/>
              <a:buChar char="●"/>
            </a:pPr>
            <a:r>
              <a:rPr lang="en" sz="2800"/>
              <a:t>As it can be observed from the figure above, broccoli is rich in anti-inflammatory, anti-carcinogenic nutrients. However, despite having relatively significant protein content at 2.6g per 100g, the nutritional effects of protein and glucosinolates in broccoli are not as evident. Hence, by maximizing nutrient output of protein in broccoli, we aim to produce the Ultimate Broccoli, nutrient-rich in a multifaceted manner.</a:t>
            </a:r>
            <a:endParaRPr sz="2800"/>
          </a:p>
          <a:p>
            <a:pPr indent="0" lvl="0" marL="0" marR="0" rtl="0" algn="l">
              <a:lnSpc>
                <a:spcPct val="100000"/>
              </a:lnSpc>
              <a:spcBef>
                <a:spcPts val="0"/>
              </a:spcBef>
              <a:spcAft>
                <a:spcPts val="0"/>
              </a:spcAft>
              <a:buNone/>
            </a:pPr>
            <a:r>
              <a:t/>
            </a:r>
            <a:endParaRPr sz="3200"/>
          </a:p>
          <a:p>
            <a:pPr indent="-318008" lvl="0" marL="292608" marR="0" rtl="0" algn="l">
              <a:lnSpc>
                <a:spcPct val="100000"/>
              </a:lnSpc>
              <a:spcBef>
                <a:spcPts val="0"/>
              </a:spcBef>
              <a:spcAft>
                <a:spcPts val="0"/>
              </a:spcAft>
              <a:buSzPts val="3200"/>
              <a:buChar char="●"/>
            </a:pPr>
            <a:r>
              <a:rPr b="1" lang="en" sz="3200"/>
              <a:t>Planning -</a:t>
            </a:r>
            <a:r>
              <a:rPr lang="en" sz="3200"/>
              <a:t> </a:t>
            </a:r>
            <a:r>
              <a:rPr lang="en" sz="3200"/>
              <a:t>what possible technologies did we scrutinize? </a:t>
            </a:r>
            <a:endParaRPr sz="3200"/>
          </a:p>
          <a:p>
            <a:pPr indent="-431800" lvl="0" marL="457200" marR="0" rtl="0" algn="l">
              <a:lnSpc>
                <a:spcPct val="100000"/>
              </a:lnSpc>
              <a:spcBef>
                <a:spcPts val="0"/>
              </a:spcBef>
              <a:spcAft>
                <a:spcPts val="0"/>
              </a:spcAft>
              <a:buSzPts val="3200"/>
              <a:buChar char="●"/>
            </a:pPr>
            <a:r>
              <a:rPr lang="en" sz="3200"/>
              <a:t>Analysing glucosinolate content with cold acidified methanol: not recommended as protein might denature in certain pH/temp</a:t>
            </a:r>
            <a:endParaRPr sz="3200"/>
          </a:p>
          <a:p>
            <a:pPr indent="-431800" lvl="0" marL="457200" marR="0" rtl="0" algn="l">
              <a:lnSpc>
                <a:spcPct val="100000"/>
              </a:lnSpc>
              <a:spcBef>
                <a:spcPts val="0"/>
              </a:spcBef>
              <a:spcAft>
                <a:spcPts val="0"/>
              </a:spcAft>
              <a:buSzPts val="3200"/>
              <a:buChar char="●"/>
            </a:pPr>
            <a:r>
              <a:rPr lang="en" sz="3200"/>
              <a:t>Real-time PCR: limited resources, expensive, high risk of failure</a:t>
            </a:r>
            <a:endParaRPr sz="3200"/>
          </a:p>
        </p:txBody>
      </p:sp>
      <p:sp>
        <p:nvSpPr>
          <p:cNvPr id="59" name="Google Shape;59;g1efd191b55a_0_0"/>
          <p:cNvSpPr txBox="1"/>
          <p:nvPr/>
        </p:nvSpPr>
        <p:spPr>
          <a:xfrm>
            <a:off x="24180625" y="2648176"/>
            <a:ext cx="11925900" cy="157482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rtl="0" algn="l">
              <a:spcBef>
                <a:spcPts val="0"/>
              </a:spcBef>
              <a:spcAft>
                <a:spcPts val="0"/>
              </a:spcAft>
              <a:buNone/>
            </a:pPr>
            <a:r>
              <a:rPr b="1" lang="en" sz="3100">
                <a:solidFill>
                  <a:schemeClr val="dk1"/>
                </a:solidFill>
              </a:rPr>
              <a:t>Science Content - </a:t>
            </a:r>
            <a:r>
              <a:rPr lang="en" sz="3172">
                <a:solidFill>
                  <a:schemeClr val="dk1"/>
                </a:solidFill>
                <a:highlight>
                  <a:srgbClr val="FFFF00"/>
                </a:highlight>
                <a:latin typeface="Calibri"/>
                <a:ea typeface="Calibri"/>
                <a:cs typeface="Calibri"/>
                <a:sym typeface="Calibri"/>
              </a:rPr>
              <a:t>Selecting the genes</a:t>
            </a:r>
            <a:endParaRPr sz="3172">
              <a:solidFill>
                <a:schemeClr val="dk1"/>
              </a:solidFill>
              <a:highlight>
                <a:srgbClr val="FFFF00"/>
              </a:highlight>
              <a:latin typeface="Calibri"/>
              <a:ea typeface="Calibri"/>
              <a:cs typeface="Calibri"/>
              <a:sym typeface="Calibri"/>
            </a:endParaRPr>
          </a:p>
          <a:p>
            <a:pPr indent="-417322" lvl="0" marL="457200" rtl="0" algn="l">
              <a:spcBef>
                <a:spcPts val="0"/>
              </a:spcBef>
              <a:spcAft>
                <a:spcPts val="0"/>
              </a:spcAft>
              <a:buClr>
                <a:schemeClr val="dk1"/>
              </a:buClr>
              <a:buSzPts val="2972"/>
              <a:buChar char="-"/>
            </a:pPr>
            <a:r>
              <a:rPr b="1" lang="en" sz="2972" u="sng">
                <a:solidFill>
                  <a:schemeClr val="dk1"/>
                </a:solidFill>
              </a:rPr>
              <a:t>MYB34</a:t>
            </a:r>
            <a:endParaRPr b="1" sz="2972" u="sng">
              <a:solidFill>
                <a:schemeClr val="dk1"/>
              </a:solidFill>
            </a:endParaRPr>
          </a:p>
          <a:p>
            <a:pPr indent="457200" lvl="0" marL="914400" rtl="0" algn="l">
              <a:spcBef>
                <a:spcPts val="0"/>
              </a:spcBef>
              <a:spcAft>
                <a:spcPts val="0"/>
              </a:spcAft>
              <a:buNone/>
            </a:pPr>
            <a:r>
              <a:rPr lang="en" sz="2972">
                <a:solidFill>
                  <a:schemeClr val="dk1"/>
                </a:solidFill>
              </a:rPr>
              <a:t>MYB34 is a transcription factor that controls the production of aliphatic glucosinolates. Sulfur-containing chemicals called glucosinolates are present in plants, especially those in the Brassicaceae family, which includes broccoli.</a:t>
            </a:r>
            <a:endParaRPr sz="2972">
              <a:solidFill>
                <a:schemeClr val="dk1"/>
              </a:solidFill>
            </a:endParaRPr>
          </a:p>
          <a:p>
            <a:pPr indent="457200" lvl="0" marL="914400" rtl="0" algn="l">
              <a:spcBef>
                <a:spcPts val="0"/>
              </a:spcBef>
              <a:spcAft>
                <a:spcPts val="0"/>
              </a:spcAft>
              <a:buNone/>
            </a:pPr>
            <a:r>
              <a:rPr lang="en" sz="2972">
                <a:solidFill>
                  <a:schemeClr val="dk1"/>
                </a:solidFill>
              </a:rPr>
              <a:t>Genes that produce aliphatic glucosinolates, which are essential for the plant's defense against infections and herbivores, are expressed more when MYB34 is activated. These substances may also be advantageous to human health.</a:t>
            </a:r>
            <a:endParaRPr sz="2972">
              <a:solidFill>
                <a:schemeClr val="dk1"/>
              </a:solidFill>
            </a:endParaRPr>
          </a:p>
          <a:p>
            <a:pPr indent="-417322" lvl="0" marL="457200" rtl="0" algn="l">
              <a:spcBef>
                <a:spcPts val="0"/>
              </a:spcBef>
              <a:spcAft>
                <a:spcPts val="0"/>
              </a:spcAft>
              <a:buClr>
                <a:schemeClr val="dk1"/>
              </a:buClr>
              <a:buSzPts val="2972"/>
              <a:buChar char="-"/>
            </a:pPr>
            <a:r>
              <a:rPr b="1" lang="en" sz="2972" u="sng">
                <a:solidFill>
                  <a:schemeClr val="dk1"/>
                </a:solidFill>
              </a:rPr>
              <a:t>CYP79A2</a:t>
            </a:r>
            <a:endParaRPr b="1" sz="2972" u="sng">
              <a:solidFill>
                <a:schemeClr val="dk1"/>
              </a:solidFill>
            </a:endParaRPr>
          </a:p>
          <a:p>
            <a:pPr indent="457200" lvl="0" marL="914400" rtl="0" algn="l">
              <a:spcBef>
                <a:spcPts val="0"/>
              </a:spcBef>
              <a:spcAft>
                <a:spcPts val="0"/>
              </a:spcAft>
              <a:buNone/>
            </a:pPr>
            <a:r>
              <a:rPr lang="en" sz="2972">
                <a:solidFill>
                  <a:schemeClr val="dk1"/>
                </a:solidFill>
              </a:rPr>
              <a:t>The cytochrome P450 enzyme CYP79A2 is involved in a crucial process in the synthesis of aliphatic glucosinolates.</a:t>
            </a:r>
            <a:endParaRPr sz="2972">
              <a:solidFill>
                <a:schemeClr val="dk1"/>
              </a:solidFill>
            </a:endParaRPr>
          </a:p>
          <a:p>
            <a:pPr indent="457200" lvl="0" marL="914400" rtl="0" algn="l">
              <a:spcBef>
                <a:spcPts val="0"/>
              </a:spcBef>
              <a:spcAft>
                <a:spcPts val="0"/>
              </a:spcAft>
              <a:buNone/>
            </a:pPr>
            <a:r>
              <a:rPr lang="en" sz="2972">
                <a:solidFill>
                  <a:schemeClr val="dk1"/>
                </a:solidFill>
              </a:rPr>
              <a:t>The process by which amino acids are transformed into aldoximes involves CYP79A2. It catalyzes the conversion of particular amino acids into corresponding aldoximes, which act as precursors for the production of glucosinolates, in the context of glucosinolate biosynthesis.</a:t>
            </a:r>
            <a:endParaRPr sz="2972">
              <a:solidFill>
                <a:schemeClr val="dk1"/>
              </a:solidFill>
            </a:endParaRPr>
          </a:p>
          <a:p>
            <a:pPr indent="-417322" lvl="0" marL="457200" rtl="0" algn="l">
              <a:spcBef>
                <a:spcPts val="0"/>
              </a:spcBef>
              <a:spcAft>
                <a:spcPts val="0"/>
              </a:spcAft>
              <a:buClr>
                <a:schemeClr val="dk1"/>
              </a:buClr>
              <a:buSzPts val="2972"/>
              <a:buChar char="-"/>
            </a:pPr>
            <a:r>
              <a:rPr b="1" lang="en" sz="2972" u="sng">
                <a:solidFill>
                  <a:schemeClr val="dk1"/>
                </a:solidFill>
              </a:rPr>
              <a:t>BoMYB29 gene</a:t>
            </a:r>
            <a:endParaRPr b="1" sz="2972" u="sng">
              <a:solidFill>
                <a:schemeClr val="dk1"/>
              </a:solidFill>
            </a:endParaRPr>
          </a:p>
          <a:p>
            <a:pPr indent="0" lvl="0" marL="914400" rtl="0" algn="l">
              <a:spcBef>
                <a:spcPts val="0"/>
              </a:spcBef>
              <a:spcAft>
                <a:spcPts val="0"/>
              </a:spcAft>
              <a:buNone/>
            </a:pPr>
            <a:r>
              <a:rPr lang="en" sz="2972">
                <a:solidFill>
                  <a:schemeClr val="dk1"/>
                </a:solidFill>
              </a:rPr>
              <a:t>BoMYB29 gene is abundant in </a:t>
            </a:r>
            <a:r>
              <a:rPr b="1" lang="en" sz="2972" u="sng">
                <a:solidFill>
                  <a:schemeClr val="dk1"/>
                </a:solidFill>
              </a:rPr>
              <a:t>kale</a:t>
            </a:r>
            <a:r>
              <a:rPr lang="en" sz="2972">
                <a:solidFill>
                  <a:schemeClr val="dk1"/>
                </a:solidFill>
              </a:rPr>
              <a:t>, and is a key regulator of the biosynthesis of methylsulphinyl glucosinolate: a class of sulfur-containing compounds made up of amino acids and glucose. Introducing this gene through cross-plant genetic engineering could elevate amino acid content in broccoli, upsurging antioxidant and anti-inflammatory properties. </a:t>
            </a:r>
            <a:endParaRPr sz="2972">
              <a:solidFill>
                <a:schemeClr val="dk1"/>
              </a:solidFill>
            </a:endParaRPr>
          </a:p>
          <a:p>
            <a:pPr indent="-415925" lvl="0" marL="457200" rtl="0" algn="l">
              <a:spcBef>
                <a:spcPts val="0"/>
              </a:spcBef>
              <a:spcAft>
                <a:spcPts val="0"/>
              </a:spcAft>
              <a:buClr>
                <a:schemeClr val="dk1"/>
              </a:buClr>
              <a:buSzPts val="2950"/>
              <a:buChar char="-"/>
            </a:pPr>
            <a:r>
              <a:rPr b="1" lang="en" sz="2950" u="sng">
                <a:solidFill>
                  <a:schemeClr val="accent2"/>
                </a:solidFill>
                <a:highlight>
                  <a:srgbClr val="FFFFFF"/>
                </a:highlight>
              </a:rPr>
              <a:t>Serine/threonine protein kinase SRK2n (SnRK2) genes</a:t>
            </a:r>
            <a:endParaRPr b="1" sz="2950" u="sng">
              <a:solidFill>
                <a:schemeClr val="accent2"/>
              </a:solidFill>
              <a:highlight>
                <a:srgbClr val="FFFFFF"/>
              </a:highlight>
            </a:endParaRPr>
          </a:p>
          <a:p>
            <a:pPr indent="-415925" lvl="1" marL="914400" rtl="0" algn="l">
              <a:spcBef>
                <a:spcPts val="0"/>
              </a:spcBef>
              <a:spcAft>
                <a:spcPts val="0"/>
              </a:spcAft>
              <a:buClr>
                <a:schemeClr val="accent2"/>
              </a:buClr>
              <a:buSzPts val="2950"/>
              <a:buChar char="-"/>
            </a:pPr>
            <a:r>
              <a:rPr lang="en" sz="2950">
                <a:solidFill>
                  <a:schemeClr val="accent2"/>
                </a:solidFill>
                <a:highlight>
                  <a:srgbClr val="FFFFFF"/>
                </a:highlight>
              </a:rPr>
              <a:t>Threonine is a necessary enzyme to regulate cholesterol levels in the human body, preventing cardiovascular diseases and toxic accumulation of cholesterol. In addition, inserting SnRK2 genes in Chinese kale plants(</a:t>
            </a:r>
            <a:r>
              <a:rPr i="1" lang="en" sz="2950">
                <a:solidFill>
                  <a:schemeClr val="accent2"/>
                </a:solidFill>
                <a:highlight>
                  <a:srgbClr val="FFFFFF"/>
                </a:highlight>
              </a:rPr>
              <a:t>oleracea var. alboglabra</a:t>
            </a:r>
            <a:r>
              <a:rPr lang="en" sz="2950">
                <a:solidFill>
                  <a:schemeClr val="accent2"/>
                </a:solidFill>
                <a:highlight>
                  <a:srgbClr val="FFFFFF"/>
                </a:highlight>
              </a:rPr>
              <a:t>) through cross-plant genetic modification can pivotally increase resistance to abiotic stress, such as drought, salinity, and cold.</a:t>
            </a:r>
            <a:endParaRPr sz="2950">
              <a:solidFill>
                <a:schemeClr val="accent2"/>
              </a:solidFill>
              <a:highlight>
                <a:srgbClr val="FFFFFF"/>
              </a:highlight>
            </a:endParaRPr>
          </a:p>
          <a:p>
            <a:pPr indent="0" lvl="0" marL="914400" rtl="0" algn="l">
              <a:spcBef>
                <a:spcPts val="0"/>
              </a:spcBef>
              <a:spcAft>
                <a:spcPts val="0"/>
              </a:spcAft>
              <a:buNone/>
            </a:pPr>
            <a:r>
              <a:t/>
            </a:r>
            <a:endParaRPr sz="3072">
              <a:solidFill>
                <a:schemeClr val="dk1"/>
              </a:solidFill>
              <a:latin typeface="Calibri"/>
              <a:ea typeface="Calibri"/>
              <a:cs typeface="Calibri"/>
              <a:sym typeface="Calibri"/>
            </a:endParaRPr>
          </a:p>
        </p:txBody>
      </p:sp>
      <p:pic>
        <p:nvPicPr>
          <p:cNvPr id="60" name="Google Shape;60;g1efd191b55a_0_0"/>
          <p:cNvPicPr preferRelativeResize="0"/>
          <p:nvPr/>
        </p:nvPicPr>
        <p:blipFill rotWithShape="1">
          <a:blip r:embed="rId4">
            <a:alphaModFix/>
          </a:blip>
          <a:srcRect b="-9660" l="0" r="0" t="0"/>
          <a:stretch/>
        </p:blipFill>
        <p:spPr>
          <a:xfrm>
            <a:off x="1050503" y="-141806"/>
            <a:ext cx="7090607" cy="2789978"/>
          </a:xfrm>
          <a:prstGeom prst="rect">
            <a:avLst/>
          </a:prstGeom>
          <a:noFill/>
          <a:ln>
            <a:noFill/>
          </a:ln>
        </p:spPr>
      </p:pic>
      <p:pic>
        <p:nvPicPr>
          <p:cNvPr id="61" name="Google Shape;61;g1efd191b55a_0_0"/>
          <p:cNvPicPr preferRelativeResize="0"/>
          <p:nvPr/>
        </p:nvPicPr>
        <p:blipFill rotWithShape="1">
          <a:blip r:embed="rId5">
            <a:alphaModFix/>
          </a:blip>
          <a:srcRect b="0" l="0" r="0" t="0"/>
          <a:stretch/>
        </p:blipFill>
        <p:spPr>
          <a:xfrm>
            <a:off x="15939241" y="18992900"/>
            <a:ext cx="3678297" cy="1792600"/>
          </a:xfrm>
          <a:prstGeom prst="rect">
            <a:avLst/>
          </a:prstGeom>
          <a:noFill/>
          <a:ln>
            <a:noFill/>
          </a:ln>
        </p:spPr>
      </p:pic>
      <p:pic>
        <p:nvPicPr>
          <p:cNvPr id="62" name="Google Shape;62;g1efd191b55a_0_0"/>
          <p:cNvPicPr preferRelativeResize="0"/>
          <p:nvPr/>
        </p:nvPicPr>
        <p:blipFill rotWithShape="1">
          <a:blip r:embed="rId6">
            <a:alphaModFix/>
          </a:blip>
          <a:srcRect b="0" l="0" r="0" t="0"/>
          <a:stretch/>
        </p:blipFill>
        <p:spPr>
          <a:xfrm>
            <a:off x="21690171" y="18851801"/>
            <a:ext cx="4192620" cy="1653309"/>
          </a:xfrm>
          <a:prstGeom prst="rect">
            <a:avLst/>
          </a:prstGeom>
          <a:noFill/>
          <a:ln>
            <a:noFill/>
          </a:ln>
        </p:spPr>
      </p:pic>
      <p:pic>
        <p:nvPicPr>
          <p:cNvPr id="63" name="Google Shape;63;g1efd191b55a_0_0"/>
          <p:cNvPicPr preferRelativeResize="0"/>
          <p:nvPr/>
        </p:nvPicPr>
        <p:blipFill rotWithShape="1">
          <a:blip r:embed="rId7">
            <a:alphaModFix/>
          </a:blip>
          <a:srcRect b="0" l="0" r="0" t="0"/>
          <a:stretch/>
        </p:blipFill>
        <p:spPr>
          <a:xfrm>
            <a:off x="8974352" y="18992903"/>
            <a:ext cx="5524448" cy="1792600"/>
          </a:xfrm>
          <a:prstGeom prst="rect">
            <a:avLst/>
          </a:prstGeom>
          <a:noFill/>
          <a:ln>
            <a:noFill/>
          </a:ln>
        </p:spPr>
      </p:pic>
      <p:pic>
        <p:nvPicPr>
          <p:cNvPr id="64" name="Google Shape;64;g1efd191b55a_0_0"/>
          <p:cNvPicPr preferRelativeResize="0"/>
          <p:nvPr/>
        </p:nvPicPr>
        <p:blipFill rotWithShape="1">
          <a:blip r:embed="rId8">
            <a:alphaModFix/>
          </a:blip>
          <a:srcRect b="0" l="0" r="0" t="0"/>
          <a:stretch/>
        </p:blipFill>
        <p:spPr>
          <a:xfrm>
            <a:off x="30836252" y="577718"/>
            <a:ext cx="5270308" cy="950342"/>
          </a:xfrm>
          <a:prstGeom prst="rect">
            <a:avLst/>
          </a:prstGeom>
          <a:noFill/>
          <a:ln>
            <a:noFill/>
          </a:ln>
        </p:spPr>
      </p:pic>
      <p:pic>
        <p:nvPicPr>
          <p:cNvPr id="65" name="Google Shape;65;g1efd191b55a_0_0"/>
          <p:cNvPicPr preferRelativeResize="0"/>
          <p:nvPr/>
        </p:nvPicPr>
        <p:blipFill rotWithShape="1">
          <a:blip r:embed="rId9">
            <a:alphaModFix/>
          </a:blip>
          <a:srcRect b="0" l="0" r="0" t="0"/>
          <a:stretch/>
        </p:blipFill>
        <p:spPr>
          <a:xfrm>
            <a:off x="27812059" y="18756850"/>
            <a:ext cx="1836814" cy="1843210"/>
          </a:xfrm>
          <a:prstGeom prst="rect">
            <a:avLst/>
          </a:prstGeom>
          <a:noFill/>
          <a:ln>
            <a:noFill/>
          </a:ln>
        </p:spPr>
      </p:pic>
      <p:sp>
        <p:nvSpPr>
          <p:cNvPr id="66" name="Google Shape;66;g1efd191b55a_0_0"/>
          <p:cNvSpPr/>
          <p:nvPr/>
        </p:nvSpPr>
        <p:spPr>
          <a:xfrm>
            <a:off x="3895725" y="9536235"/>
            <a:ext cx="3014184" cy="301418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67" u="none" cap="none" strike="noStrike">
              <a:solidFill>
                <a:srgbClr val="000000"/>
              </a:solidFill>
              <a:latin typeface="Arial"/>
              <a:ea typeface="Arial"/>
              <a:cs typeface="Arial"/>
              <a:sym typeface="Arial"/>
            </a:endParaRPr>
          </a:p>
        </p:txBody>
      </p:sp>
      <p:pic>
        <p:nvPicPr>
          <p:cNvPr descr="A close-up of a logo&#10;&#10;Description automatically generated" id="67" name="Google Shape;67;g1efd191b55a_0_0"/>
          <p:cNvPicPr preferRelativeResize="0"/>
          <p:nvPr/>
        </p:nvPicPr>
        <p:blipFill rotWithShape="1">
          <a:blip r:embed="rId10">
            <a:alphaModFix/>
          </a:blip>
          <a:srcRect b="0" l="0" r="0" t="0"/>
          <a:stretch/>
        </p:blipFill>
        <p:spPr>
          <a:xfrm>
            <a:off x="31578141" y="18826668"/>
            <a:ext cx="3925125" cy="1703574"/>
          </a:xfrm>
          <a:prstGeom prst="rect">
            <a:avLst/>
          </a:prstGeom>
          <a:noFill/>
          <a:ln>
            <a:noFill/>
          </a:ln>
        </p:spPr>
      </p:pic>
      <p:pic>
        <p:nvPicPr>
          <p:cNvPr id="68" name="Google Shape;68;g1efd191b55a_0_0"/>
          <p:cNvPicPr preferRelativeResize="0"/>
          <p:nvPr/>
        </p:nvPicPr>
        <p:blipFill>
          <a:blip r:embed="rId11">
            <a:alphaModFix/>
          </a:blip>
          <a:stretch>
            <a:fillRect/>
          </a:stretch>
        </p:blipFill>
        <p:spPr>
          <a:xfrm>
            <a:off x="12394749" y="2912000"/>
            <a:ext cx="10933100" cy="73702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g26aa1addbe9_0_4"/>
          <p:cNvPicPr preferRelativeResize="0"/>
          <p:nvPr/>
        </p:nvPicPr>
        <p:blipFill rotWithShape="1">
          <a:blip r:embed="rId3">
            <a:alphaModFix/>
          </a:blip>
          <a:srcRect b="21911" l="9561" r="11287" t="13886"/>
          <a:stretch/>
        </p:blipFill>
        <p:spPr>
          <a:xfrm>
            <a:off x="1781434" y="18396253"/>
            <a:ext cx="5963313" cy="2446248"/>
          </a:xfrm>
          <a:prstGeom prst="rect">
            <a:avLst/>
          </a:prstGeom>
          <a:noFill/>
          <a:ln>
            <a:noFill/>
          </a:ln>
        </p:spPr>
      </p:pic>
      <p:sp>
        <p:nvSpPr>
          <p:cNvPr id="74" name="Google Shape;74;g26aa1addbe9_0_4"/>
          <p:cNvSpPr txBox="1"/>
          <p:nvPr/>
        </p:nvSpPr>
        <p:spPr>
          <a:xfrm>
            <a:off x="8141100" y="0"/>
            <a:ext cx="21924300" cy="25290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lang="en" sz="3968"/>
              <a:t>Maximizing protein content in </a:t>
            </a:r>
            <a:r>
              <a:rPr b="1" i="1" lang="en" sz="3968"/>
              <a:t>Brassica oleracea</a:t>
            </a:r>
            <a:r>
              <a:rPr b="1" lang="en" sz="3968"/>
              <a:t>: the Ultimate Broccoli</a:t>
            </a:r>
            <a:endParaRPr b="1" sz="3968"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712"/>
              <a:t>Jaeyi Kim, Chelsea Djajaria, Jing xiong, Yu Ju Chao, Andrew Tan, Avni Tyagi</a:t>
            </a:r>
            <a:r>
              <a:rPr b="0" i="0" lang="en" sz="3712" u="none" cap="none" strike="noStrike">
                <a:solidFill>
                  <a:srgbClr val="000000"/>
                </a:solidFill>
                <a:latin typeface="Arial"/>
                <a:ea typeface="Arial"/>
                <a:cs typeface="Arial"/>
                <a:sym typeface="Arial"/>
              </a:rPr>
              <a:t>, </a:t>
            </a:r>
            <a:endParaRPr b="0" i="0" sz="371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712"/>
              <a:t>Haoken Huoermaiti, Michelle Cheah,</a:t>
            </a:r>
            <a:r>
              <a:rPr b="0" i="0" lang="en" sz="3712" u="none" cap="none" strike="noStrike">
                <a:solidFill>
                  <a:srgbClr val="000000"/>
                </a:solidFill>
                <a:latin typeface="Arial"/>
                <a:ea typeface="Arial"/>
                <a:cs typeface="Arial"/>
                <a:sym typeface="Arial"/>
              </a:rPr>
              <a:t> </a:t>
            </a:r>
            <a:r>
              <a:rPr lang="en" sz="3712"/>
              <a:t>Gitanshu Bhatia(LanzaTech, Senior Research Associate)</a:t>
            </a:r>
            <a:endParaRPr b="0" i="0" sz="371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 sz="3712"/>
              <a:t>Sinarmas World Academy, Tangerang, Banten, Indonesia</a:t>
            </a:r>
            <a:endParaRPr b="0" i="0" sz="3712" u="none" cap="none" strike="noStrike">
              <a:solidFill>
                <a:srgbClr val="000000"/>
              </a:solidFill>
              <a:latin typeface="Arial"/>
              <a:ea typeface="Arial"/>
              <a:cs typeface="Arial"/>
              <a:sym typeface="Arial"/>
            </a:endParaRPr>
          </a:p>
        </p:txBody>
      </p:sp>
      <p:sp>
        <p:nvSpPr>
          <p:cNvPr id="75" name="Google Shape;75;g26aa1addbe9_0_4"/>
          <p:cNvSpPr txBox="1"/>
          <p:nvPr/>
        </p:nvSpPr>
        <p:spPr>
          <a:xfrm>
            <a:off x="1572751" y="2648175"/>
            <a:ext cx="22093500" cy="157482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l">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Science</a:t>
            </a:r>
            <a:r>
              <a:rPr b="1" lang="en" sz="3200"/>
              <a:t> </a:t>
            </a:r>
            <a:r>
              <a:rPr b="1" i="0" lang="en" sz="3200" u="none" cap="none" strike="noStrike">
                <a:solidFill>
                  <a:srgbClr val="000000"/>
                </a:solidFill>
                <a:latin typeface="Arial"/>
                <a:ea typeface="Arial"/>
                <a:cs typeface="Arial"/>
                <a:sym typeface="Arial"/>
              </a:rPr>
              <a:t>Content</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lang="en" sz="3072">
                <a:solidFill>
                  <a:schemeClr val="dk1"/>
                </a:solidFill>
                <a:latin typeface="Calibri"/>
                <a:ea typeface="Calibri"/>
                <a:cs typeface="Calibri"/>
                <a:sym typeface="Calibri"/>
              </a:rPr>
              <a:t>How will the genes be inserted?</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 sz="3072">
                <a:solidFill>
                  <a:schemeClr val="dk1"/>
                </a:solidFill>
                <a:latin typeface="Calibri"/>
                <a:ea typeface="Calibri"/>
                <a:cs typeface="Calibri"/>
                <a:sym typeface="Calibri"/>
              </a:rPr>
              <a:t>Guide RNA (gRNA) Design:</a:t>
            </a:r>
            <a:endParaRPr b="1" sz="3072">
              <a:solidFill>
                <a:schemeClr val="dk1"/>
              </a:solidFill>
              <a:latin typeface="Calibri"/>
              <a:ea typeface="Calibri"/>
              <a:cs typeface="Calibri"/>
              <a:sym typeface="Calibri"/>
            </a:endParaRPr>
          </a:p>
          <a:p>
            <a:pPr indent="0" lvl="0" marL="0" rtl="0" algn="l">
              <a:spcBef>
                <a:spcPts val="0"/>
              </a:spcBef>
              <a:spcAft>
                <a:spcPts val="0"/>
              </a:spcAft>
              <a:buNone/>
            </a:pPr>
            <a:r>
              <a:rPr lang="en" sz="3072">
                <a:solidFill>
                  <a:schemeClr val="dk1"/>
                </a:solidFill>
                <a:latin typeface="Calibri"/>
                <a:ea typeface="Calibri"/>
                <a:cs typeface="Calibri"/>
                <a:sym typeface="Calibri"/>
              </a:rPr>
              <a:t>Design a short RNA sequence (gRNA) complementary to the target gene.</a:t>
            </a:r>
            <a:endParaRPr sz="3072">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Char char="●"/>
            </a:pPr>
            <a:r>
              <a:rPr b="1" lang="en" sz="3072">
                <a:solidFill>
                  <a:schemeClr val="dk1"/>
                </a:solidFill>
                <a:latin typeface="Calibri"/>
                <a:ea typeface="Calibri"/>
                <a:cs typeface="Calibri"/>
                <a:sym typeface="Calibri"/>
              </a:rPr>
              <a:t>Cas Protein Binding:</a:t>
            </a:r>
            <a:endParaRPr b="1" sz="3072">
              <a:solidFill>
                <a:schemeClr val="dk1"/>
              </a:solidFill>
              <a:latin typeface="Calibri"/>
              <a:ea typeface="Calibri"/>
              <a:cs typeface="Calibri"/>
              <a:sym typeface="Calibri"/>
            </a:endParaRPr>
          </a:p>
          <a:p>
            <a:pPr indent="0" lvl="0" marL="0" rtl="0" algn="l">
              <a:spcBef>
                <a:spcPts val="0"/>
              </a:spcBef>
              <a:spcAft>
                <a:spcPts val="0"/>
              </a:spcAft>
              <a:buNone/>
            </a:pPr>
            <a:r>
              <a:rPr lang="en" sz="3072">
                <a:solidFill>
                  <a:schemeClr val="dk1"/>
                </a:solidFill>
                <a:latin typeface="Calibri"/>
                <a:ea typeface="Calibri"/>
                <a:cs typeface="Calibri"/>
                <a:sym typeface="Calibri"/>
              </a:rPr>
              <a:t>Cas protein (e.g., Cas9) is guided by gRNA to the target DNA sequence.</a:t>
            </a:r>
            <a:endParaRPr sz="3072">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Char char="●"/>
            </a:pPr>
            <a:r>
              <a:rPr b="1" lang="en" sz="3072">
                <a:solidFill>
                  <a:schemeClr val="dk1"/>
                </a:solidFill>
                <a:latin typeface="Calibri"/>
                <a:ea typeface="Calibri"/>
                <a:cs typeface="Calibri"/>
                <a:sym typeface="Calibri"/>
              </a:rPr>
              <a:t>DNA Cleavage:</a:t>
            </a:r>
            <a:endParaRPr b="1" sz="3072">
              <a:solidFill>
                <a:schemeClr val="dk1"/>
              </a:solidFill>
              <a:latin typeface="Calibri"/>
              <a:ea typeface="Calibri"/>
              <a:cs typeface="Calibri"/>
              <a:sym typeface="Calibri"/>
            </a:endParaRPr>
          </a:p>
          <a:p>
            <a:pPr indent="0" lvl="0" marL="0" rtl="0" algn="l">
              <a:spcBef>
                <a:spcPts val="0"/>
              </a:spcBef>
              <a:spcAft>
                <a:spcPts val="0"/>
              </a:spcAft>
              <a:buNone/>
            </a:pPr>
            <a:r>
              <a:rPr lang="en" sz="3072">
                <a:solidFill>
                  <a:schemeClr val="dk1"/>
                </a:solidFill>
                <a:latin typeface="Calibri"/>
                <a:ea typeface="Calibri"/>
                <a:cs typeface="Calibri"/>
                <a:sym typeface="Calibri"/>
              </a:rPr>
              <a:t>Cas protein induces a double-strand break in the target DNA.</a:t>
            </a:r>
            <a:endParaRPr sz="3072">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Char char="●"/>
            </a:pPr>
            <a:r>
              <a:rPr b="1" lang="en" sz="3072">
                <a:solidFill>
                  <a:schemeClr val="dk1"/>
                </a:solidFill>
                <a:latin typeface="Calibri"/>
                <a:ea typeface="Calibri"/>
                <a:cs typeface="Calibri"/>
                <a:sym typeface="Calibri"/>
              </a:rPr>
              <a:t>DNA Repair Mechanisms:</a:t>
            </a:r>
            <a:endParaRPr b="1" sz="3072">
              <a:solidFill>
                <a:schemeClr val="dk1"/>
              </a:solidFill>
              <a:latin typeface="Calibri"/>
              <a:ea typeface="Calibri"/>
              <a:cs typeface="Calibri"/>
              <a:sym typeface="Calibri"/>
            </a:endParaRPr>
          </a:p>
          <a:p>
            <a:pPr indent="0" lvl="0" marL="0" rtl="0" algn="l">
              <a:spcBef>
                <a:spcPts val="0"/>
              </a:spcBef>
              <a:spcAft>
                <a:spcPts val="0"/>
              </a:spcAft>
              <a:buNone/>
            </a:pPr>
            <a:r>
              <a:rPr b="1" lang="en" sz="3072">
                <a:solidFill>
                  <a:schemeClr val="dk1"/>
                </a:solidFill>
                <a:latin typeface="Calibri"/>
                <a:ea typeface="Calibri"/>
                <a:cs typeface="Calibri"/>
                <a:sym typeface="Calibri"/>
              </a:rPr>
              <a:t>Non-Homologous End Joining (NHEJ): </a:t>
            </a:r>
            <a:r>
              <a:rPr lang="en" sz="3072">
                <a:solidFill>
                  <a:schemeClr val="dk1"/>
                </a:solidFill>
                <a:latin typeface="Calibri"/>
                <a:ea typeface="Calibri"/>
                <a:cs typeface="Calibri"/>
                <a:sym typeface="Calibri"/>
              </a:rPr>
              <a:t>Ligates broken DNA ends, potentially causing indels.</a:t>
            </a:r>
            <a:endParaRPr sz="3072">
              <a:solidFill>
                <a:schemeClr val="dk1"/>
              </a:solidFill>
              <a:latin typeface="Calibri"/>
              <a:ea typeface="Calibri"/>
              <a:cs typeface="Calibri"/>
              <a:sym typeface="Calibri"/>
            </a:endParaRPr>
          </a:p>
          <a:p>
            <a:pPr indent="0" lvl="0" marL="0" rtl="0" algn="l">
              <a:spcBef>
                <a:spcPts val="0"/>
              </a:spcBef>
              <a:spcAft>
                <a:spcPts val="0"/>
              </a:spcAft>
              <a:buNone/>
            </a:pPr>
            <a:r>
              <a:rPr b="1" lang="en" sz="3072">
                <a:solidFill>
                  <a:schemeClr val="dk1"/>
                </a:solidFill>
                <a:latin typeface="Calibri"/>
                <a:ea typeface="Calibri"/>
                <a:cs typeface="Calibri"/>
                <a:sym typeface="Calibri"/>
              </a:rPr>
              <a:t>Homology-Directed Repair (HDR): </a:t>
            </a:r>
            <a:r>
              <a:rPr lang="en" sz="3072">
                <a:solidFill>
                  <a:schemeClr val="dk1"/>
                </a:solidFill>
                <a:latin typeface="Calibri"/>
                <a:ea typeface="Calibri"/>
                <a:cs typeface="Calibri"/>
                <a:sym typeface="Calibri"/>
              </a:rPr>
              <a:t>Uses a provided template DNA for precise repair.</a:t>
            </a:r>
            <a:endParaRPr sz="3072">
              <a:solidFill>
                <a:schemeClr val="dk1"/>
              </a:solidFill>
              <a:latin typeface="Calibri"/>
              <a:ea typeface="Calibri"/>
              <a:cs typeface="Calibri"/>
              <a:sym typeface="Calibri"/>
            </a:endParaRPr>
          </a:p>
          <a:p>
            <a:pPr indent="0" lvl="0" marL="0" rtl="0" algn="l">
              <a:spcBef>
                <a:spcPts val="0"/>
              </a:spcBef>
              <a:spcAft>
                <a:spcPts val="0"/>
              </a:spcAft>
              <a:buNone/>
            </a:pPr>
            <a:r>
              <a:rPr b="1" lang="en" sz="3072">
                <a:solidFill>
                  <a:schemeClr val="dk1"/>
                </a:solidFill>
                <a:latin typeface="Calibri"/>
                <a:ea typeface="Calibri"/>
                <a:cs typeface="Calibri"/>
                <a:sym typeface="Calibri"/>
              </a:rPr>
              <a:t>Inserting Desired Genes:</a:t>
            </a:r>
            <a:endParaRPr b="1" sz="3072">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Char char="●"/>
            </a:pPr>
            <a:r>
              <a:rPr lang="en" sz="3072">
                <a:solidFill>
                  <a:schemeClr val="dk1"/>
                </a:solidFill>
                <a:latin typeface="Calibri"/>
                <a:ea typeface="Calibri"/>
                <a:cs typeface="Calibri"/>
                <a:sym typeface="Calibri"/>
              </a:rPr>
              <a:t>Provide a donor DNA template along with CRISPR to insert or modify genes.</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Arial"/>
              <a:ea typeface="Arial"/>
              <a:cs typeface="Arial"/>
              <a:sym typeface="Arial"/>
            </a:endParaRPr>
          </a:p>
        </p:txBody>
      </p:sp>
      <p:sp>
        <p:nvSpPr>
          <p:cNvPr id="76" name="Google Shape;76;g26aa1addbe9_0_4"/>
          <p:cNvSpPr txBox="1"/>
          <p:nvPr/>
        </p:nvSpPr>
        <p:spPr>
          <a:xfrm>
            <a:off x="24180625" y="2648175"/>
            <a:ext cx="11925900" cy="111231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Team Content</a:t>
            </a:r>
            <a:r>
              <a:rPr b="1" lang="en" sz="3200"/>
              <a:t> - </a:t>
            </a:r>
            <a:endParaRPr b="1" i="0" sz="3200" u="none" cap="none" strike="noStrike">
              <a:solidFill>
                <a:srgbClr val="000000"/>
              </a:solidFill>
              <a:latin typeface="Arial"/>
              <a:ea typeface="Arial"/>
              <a:cs typeface="Arial"/>
              <a:sym typeface="Arial"/>
            </a:endParaRPr>
          </a:p>
          <a:p>
            <a:pPr indent="-260096" lvl="0" marL="292608" marR="0" rtl="0" algn="l">
              <a:lnSpc>
                <a:spcPct val="100000"/>
              </a:lnSpc>
              <a:spcBef>
                <a:spcPts val="0"/>
              </a:spcBef>
              <a:spcAft>
                <a:spcPts val="0"/>
              </a:spcAft>
              <a:buClr>
                <a:schemeClr val="dk1"/>
              </a:buClr>
              <a:buSzPts val="2800"/>
              <a:buFont typeface="Calibri"/>
              <a:buChar char="●"/>
            </a:pPr>
            <a:r>
              <a:rPr lang="en" sz="3072">
                <a:solidFill>
                  <a:schemeClr val="dk1"/>
                </a:solidFill>
                <a:latin typeface="Calibri"/>
                <a:ea typeface="Calibri"/>
                <a:cs typeface="Calibri"/>
                <a:sym typeface="Calibri"/>
              </a:rPr>
              <a:t>Team of 6 members: </a:t>
            </a:r>
            <a:r>
              <a:rPr b="1" lang="en" sz="3072">
                <a:solidFill>
                  <a:schemeClr val="dk1"/>
                </a:solidFill>
                <a:latin typeface="Calibri"/>
                <a:ea typeface="Calibri"/>
                <a:cs typeface="Calibri"/>
                <a:sym typeface="Calibri"/>
              </a:rPr>
              <a:t>Jaeyi, Chelsea, Jing, Yu Ju, Andrew, Avni</a:t>
            </a:r>
            <a:endParaRPr b="1" sz="3072">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 sz="3072">
                <a:solidFill>
                  <a:schemeClr val="dk1"/>
                </a:solidFill>
                <a:latin typeface="Calibri"/>
                <a:ea typeface="Calibri"/>
                <a:cs typeface="Calibri"/>
                <a:sym typeface="Calibri"/>
              </a:rPr>
              <a:t>All of us had an interest in genetic engineering  and modification, with some members having a decent experience behind it.</a:t>
            </a:r>
            <a:endParaRPr sz="3072">
              <a:solidFill>
                <a:schemeClr val="dk1"/>
              </a:solidFill>
              <a:latin typeface="Calibri"/>
              <a:ea typeface="Calibri"/>
              <a:cs typeface="Calibri"/>
              <a:sym typeface="Calibri"/>
            </a:endParaRPr>
          </a:p>
          <a:p>
            <a:pPr indent="-97536" lvl="0" marL="292608" marR="0" rtl="0" algn="l">
              <a:lnSpc>
                <a:spcPct val="100000"/>
              </a:lnSpc>
              <a:spcBef>
                <a:spcPts val="0"/>
              </a:spcBef>
              <a:spcAft>
                <a:spcPts val="0"/>
              </a:spcAft>
              <a:buNone/>
            </a:pPr>
            <a:r>
              <a:t/>
            </a:r>
            <a:endParaRPr b="0" i="0" sz="3072"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lang="en" sz="3200"/>
              <a:t>Anticipated</a:t>
            </a:r>
            <a:r>
              <a:rPr b="1" i="0" lang="en" sz="3200" u="none" cap="none" strike="noStrike">
                <a:solidFill>
                  <a:srgbClr val="000000"/>
                </a:solidFill>
                <a:latin typeface="Arial"/>
                <a:ea typeface="Arial"/>
                <a:cs typeface="Arial"/>
                <a:sym typeface="Arial"/>
              </a:rPr>
              <a:t> next steps:</a:t>
            </a:r>
            <a:endParaRPr b="1" i="0" sz="3200" u="none" cap="none" strike="noStrike">
              <a:solidFill>
                <a:srgbClr val="000000"/>
              </a:solidFill>
              <a:latin typeface="Arial"/>
              <a:ea typeface="Arial"/>
              <a:cs typeface="Arial"/>
              <a:sym typeface="Arial"/>
            </a:endParaRPr>
          </a:p>
          <a:p>
            <a:pPr indent="-292608" lvl="0" marL="292608" marR="0" rtl="0" algn="l">
              <a:lnSpc>
                <a:spcPct val="100000"/>
              </a:lnSpc>
              <a:spcBef>
                <a:spcPts val="0"/>
              </a:spcBef>
              <a:spcAft>
                <a:spcPts val="0"/>
              </a:spcAft>
              <a:buClr>
                <a:schemeClr val="dk1"/>
              </a:buClr>
              <a:buSzPts val="2800"/>
              <a:buFont typeface="Calibri"/>
              <a:buChar char="●"/>
            </a:pPr>
            <a:r>
              <a:rPr b="1" i="0" lang="en" sz="3072" u="none" cap="none" strike="noStrike">
                <a:solidFill>
                  <a:schemeClr val="dk1"/>
                </a:solidFill>
                <a:latin typeface="Calibri"/>
                <a:ea typeface="Calibri"/>
                <a:cs typeface="Calibri"/>
                <a:sym typeface="Calibri"/>
              </a:rPr>
              <a:t>Identify key needs for advancing the project or lessons learned from this experience</a:t>
            </a:r>
            <a:endParaRPr b="1" i="0" sz="3072"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rPr lang="en" sz="3072">
                <a:solidFill>
                  <a:schemeClr val="dk1"/>
                </a:solidFill>
                <a:latin typeface="Calibri"/>
                <a:ea typeface="Calibri"/>
                <a:cs typeface="Calibri"/>
                <a:sym typeface="Calibri"/>
              </a:rPr>
              <a:t>We learned refining CRISPR and other genetic engineering techniques is important for precise modifications in broccoli. Understanding how these modifications work together with different environments is very important especially for creating resilient broccoli. </a:t>
            </a:r>
            <a:endParaRPr sz="3072">
              <a:solidFill>
                <a:schemeClr val="dk1"/>
              </a:solidFill>
              <a:latin typeface="Calibri"/>
              <a:ea typeface="Calibri"/>
              <a:cs typeface="Calibri"/>
              <a:sym typeface="Calibri"/>
            </a:endParaRPr>
          </a:p>
          <a:p>
            <a:pPr indent="-292608" lvl="0" marL="292608" marR="0" rtl="0" algn="l">
              <a:lnSpc>
                <a:spcPct val="100000"/>
              </a:lnSpc>
              <a:spcBef>
                <a:spcPts val="0"/>
              </a:spcBef>
              <a:spcAft>
                <a:spcPts val="0"/>
              </a:spcAft>
              <a:buClr>
                <a:schemeClr val="dk1"/>
              </a:buClr>
              <a:buSzPts val="2800"/>
              <a:buFont typeface="Calibri"/>
              <a:buChar char="●"/>
            </a:pPr>
            <a:r>
              <a:rPr b="1" i="0" lang="en" sz="3072" u="none" cap="none" strike="noStrike">
                <a:solidFill>
                  <a:schemeClr val="dk1"/>
                </a:solidFill>
                <a:latin typeface="Calibri"/>
                <a:ea typeface="Calibri"/>
                <a:cs typeface="Calibri"/>
                <a:sym typeface="Calibri"/>
              </a:rPr>
              <a:t>If your team doesn’t continue the project next year, but it was picked up by another school’s team, what experiment would you want them to do? </a:t>
            </a:r>
            <a:endParaRPr b="1" i="0" sz="3072"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rPr lang="en" sz="3072">
                <a:solidFill>
                  <a:schemeClr val="dk1"/>
                </a:solidFill>
                <a:latin typeface="Calibri"/>
                <a:ea typeface="Calibri"/>
                <a:cs typeface="Calibri"/>
                <a:sym typeface="Calibri"/>
              </a:rPr>
              <a:t>We would recommend they focus on further optimizing protein content in Brassica oleracea through targeted genetic modifications. Specifically they could could experiment with CRISPR-Cas9 to overexpress genes that regulate protein synthesis in broccoli. For example, they could focus on genes involved in amino acid metabolism or protein storage. They can test different gene targets and analyze data they obtain for protein content using techniques like gel electrophoresis and protein quantification assays.</a:t>
            </a:r>
            <a:endParaRPr sz="3072">
              <a:solidFill>
                <a:schemeClr val="dk1"/>
              </a:solidFill>
              <a:latin typeface="Calibri"/>
              <a:ea typeface="Calibri"/>
              <a:cs typeface="Calibri"/>
              <a:sym typeface="Calibri"/>
            </a:endParaRPr>
          </a:p>
        </p:txBody>
      </p:sp>
      <p:sp>
        <p:nvSpPr>
          <p:cNvPr id="77" name="Google Shape;77;g26aa1addbe9_0_4"/>
          <p:cNvSpPr txBox="1"/>
          <p:nvPr/>
        </p:nvSpPr>
        <p:spPr>
          <a:xfrm>
            <a:off x="24180625" y="13973875"/>
            <a:ext cx="11925900" cy="44226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None/>
            </a:pPr>
            <a:r>
              <a:rPr b="1" i="0" lang="en" sz="3200" u="none" cap="none" strike="noStrike">
                <a:solidFill>
                  <a:srgbClr val="000000"/>
                </a:solidFill>
                <a:latin typeface="Arial"/>
                <a:ea typeface="Arial"/>
                <a:cs typeface="Arial"/>
                <a:sym typeface="Arial"/>
              </a:rPr>
              <a:t>References and acknowledgements</a:t>
            </a:r>
            <a:endParaRPr b="1" i="0" sz="3200" u="none" cap="none" strike="noStrike">
              <a:solidFill>
                <a:srgbClr val="000000"/>
              </a:solidFill>
              <a:latin typeface="Arial"/>
              <a:ea typeface="Arial"/>
              <a:cs typeface="Arial"/>
              <a:sym typeface="Arial"/>
            </a:endParaRPr>
          </a:p>
          <a:p>
            <a:pPr indent="-406654" lvl="0" marL="457200" marR="0" rtl="0" algn="l">
              <a:lnSpc>
                <a:spcPct val="100000"/>
              </a:lnSpc>
              <a:spcBef>
                <a:spcPts val="0"/>
              </a:spcBef>
              <a:spcAft>
                <a:spcPts val="0"/>
              </a:spcAft>
              <a:buClr>
                <a:schemeClr val="dk1"/>
              </a:buClr>
              <a:buSzPts val="2804"/>
              <a:buFont typeface="Calibri"/>
              <a:buChar char="●"/>
            </a:pPr>
            <a:r>
              <a:rPr b="0" i="0" lang="en" sz="2804" u="none" cap="none" strike="noStrike">
                <a:solidFill>
                  <a:schemeClr val="dk1"/>
                </a:solidFill>
                <a:latin typeface="Calibri"/>
                <a:ea typeface="Calibri"/>
                <a:cs typeface="Calibri"/>
                <a:sym typeface="Calibri"/>
              </a:rPr>
              <a:t>We’d like to tha</a:t>
            </a:r>
            <a:r>
              <a:rPr lang="en" sz="2804">
                <a:solidFill>
                  <a:schemeClr val="dk1"/>
                </a:solidFill>
                <a:latin typeface="Calibri"/>
                <a:ea typeface="Calibri"/>
                <a:cs typeface="Calibri"/>
                <a:sym typeface="Calibri"/>
              </a:rPr>
              <a:t>nk our supervisor Gitanshu Bhatia from LanzaTech as a Senior Research Associate for guiding us throughout the project and sophisticating our knowledgeability in synthetic biology.</a:t>
            </a:r>
            <a:endParaRPr sz="2804">
              <a:solidFill>
                <a:schemeClr val="dk1"/>
              </a:solidFill>
              <a:latin typeface="Calibri"/>
              <a:ea typeface="Calibri"/>
              <a:cs typeface="Calibri"/>
              <a:sym typeface="Calibri"/>
            </a:endParaRPr>
          </a:p>
          <a:p>
            <a:pPr indent="-406654" lvl="0" marL="457200" marR="0" rtl="0" algn="l">
              <a:lnSpc>
                <a:spcPct val="100000"/>
              </a:lnSpc>
              <a:spcBef>
                <a:spcPts val="0"/>
              </a:spcBef>
              <a:spcAft>
                <a:spcPts val="0"/>
              </a:spcAft>
              <a:buClr>
                <a:schemeClr val="dk1"/>
              </a:buClr>
              <a:buSzPts val="2804"/>
              <a:buFont typeface="Calibri"/>
              <a:buChar char="●"/>
            </a:pPr>
            <a:r>
              <a:rPr lang="en" sz="2804">
                <a:solidFill>
                  <a:schemeClr val="dk1"/>
                </a:solidFill>
                <a:latin typeface="Calibri"/>
                <a:ea typeface="Calibri"/>
                <a:cs typeface="Calibri"/>
                <a:sym typeface="Calibri"/>
              </a:rPr>
              <a:t>We’d like to thank Ms. Michelle and Mr. Haoken from Sinarmas World Academy also for supervising our project.</a:t>
            </a:r>
            <a:endParaRPr b="0" i="0" sz="2804" u="none" cap="none" strike="noStrike">
              <a:solidFill>
                <a:schemeClr val="dk1"/>
              </a:solidFill>
              <a:latin typeface="Calibri"/>
              <a:ea typeface="Calibri"/>
              <a:cs typeface="Calibri"/>
              <a:sym typeface="Calibri"/>
            </a:endParaRPr>
          </a:p>
        </p:txBody>
      </p:sp>
      <p:pic>
        <p:nvPicPr>
          <p:cNvPr id="78" name="Google Shape;78;g26aa1addbe9_0_4"/>
          <p:cNvPicPr preferRelativeResize="0"/>
          <p:nvPr/>
        </p:nvPicPr>
        <p:blipFill rotWithShape="1">
          <a:blip r:embed="rId4">
            <a:alphaModFix/>
          </a:blip>
          <a:srcRect b="-9661" l="0" r="0" t="0"/>
          <a:stretch/>
        </p:blipFill>
        <p:spPr>
          <a:xfrm>
            <a:off x="1050503" y="-141806"/>
            <a:ext cx="7090606" cy="2789977"/>
          </a:xfrm>
          <a:prstGeom prst="rect">
            <a:avLst/>
          </a:prstGeom>
          <a:noFill/>
          <a:ln>
            <a:noFill/>
          </a:ln>
        </p:spPr>
      </p:pic>
      <p:pic>
        <p:nvPicPr>
          <p:cNvPr id="79" name="Google Shape;79;g26aa1addbe9_0_4"/>
          <p:cNvPicPr preferRelativeResize="0"/>
          <p:nvPr/>
        </p:nvPicPr>
        <p:blipFill rotWithShape="1">
          <a:blip r:embed="rId5">
            <a:alphaModFix/>
          </a:blip>
          <a:srcRect b="0" l="0" r="0" t="0"/>
          <a:stretch/>
        </p:blipFill>
        <p:spPr>
          <a:xfrm>
            <a:off x="15983316" y="18756850"/>
            <a:ext cx="3678297" cy="1792600"/>
          </a:xfrm>
          <a:prstGeom prst="rect">
            <a:avLst/>
          </a:prstGeom>
          <a:noFill/>
          <a:ln>
            <a:noFill/>
          </a:ln>
        </p:spPr>
      </p:pic>
      <p:pic>
        <p:nvPicPr>
          <p:cNvPr id="80" name="Google Shape;80;g26aa1addbe9_0_4"/>
          <p:cNvPicPr preferRelativeResize="0"/>
          <p:nvPr/>
        </p:nvPicPr>
        <p:blipFill rotWithShape="1">
          <a:blip r:embed="rId6">
            <a:alphaModFix/>
          </a:blip>
          <a:srcRect b="0" l="0" r="0" t="0"/>
          <a:stretch/>
        </p:blipFill>
        <p:spPr>
          <a:xfrm>
            <a:off x="21690171" y="18851801"/>
            <a:ext cx="4192619" cy="1653309"/>
          </a:xfrm>
          <a:prstGeom prst="rect">
            <a:avLst/>
          </a:prstGeom>
          <a:noFill/>
          <a:ln>
            <a:noFill/>
          </a:ln>
        </p:spPr>
      </p:pic>
      <p:pic>
        <p:nvPicPr>
          <p:cNvPr id="81" name="Google Shape;81;g26aa1addbe9_0_4"/>
          <p:cNvPicPr preferRelativeResize="0"/>
          <p:nvPr/>
        </p:nvPicPr>
        <p:blipFill rotWithShape="1">
          <a:blip r:embed="rId7">
            <a:alphaModFix/>
          </a:blip>
          <a:srcRect b="0" l="0" r="0" t="0"/>
          <a:stretch/>
        </p:blipFill>
        <p:spPr>
          <a:xfrm>
            <a:off x="8974352" y="18992903"/>
            <a:ext cx="5524448" cy="1792600"/>
          </a:xfrm>
          <a:prstGeom prst="rect">
            <a:avLst/>
          </a:prstGeom>
          <a:noFill/>
          <a:ln>
            <a:noFill/>
          </a:ln>
        </p:spPr>
      </p:pic>
      <p:pic>
        <p:nvPicPr>
          <p:cNvPr id="82" name="Google Shape;82;g26aa1addbe9_0_4"/>
          <p:cNvPicPr preferRelativeResize="0"/>
          <p:nvPr/>
        </p:nvPicPr>
        <p:blipFill rotWithShape="1">
          <a:blip r:embed="rId8">
            <a:alphaModFix/>
          </a:blip>
          <a:srcRect b="0" l="0" r="0" t="0"/>
          <a:stretch/>
        </p:blipFill>
        <p:spPr>
          <a:xfrm>
            <a:off x="30836252" y="577718"/>
            <a:ext cx="5270308" cy="950342"/>
          </a:xfrm>
          <a:prstGeom prst="rect">
            <a:avLst/>
          </a:prstGeom>
          <a:noFill/>
          <a:ln>
            <a:noFill/>
          </a:ln>
        </p:spPr>
      </p:pic>
      <p:pic>
        <p:nvPicPr>
          <p:cNvPr id="83" name="Google Shape;83;g26aa1addbe9_0_4"/>
          <p:cNvPicPr preferRelativeResize="0"/>
          <p:nvPr/>
        </p:nvPicPr>
        <p:blipFill rotWithShape="1">
          <a:blip r:embed="rId9">
            <a:alphaModFix/>
          </a:blip>
          <a:srcRect b="0" l="0" r="0" t="0"/>
          <a:stretch/>
        </p:blipFill>
        <p:spPr>
          <a:xfrm>
            <a:off x="27812059" y="18756850"/>
            <a:ext cx="1836813" cy="1843209"/>
          </a:xfrm>
          <a:prstGeom prst="rect">
            <a:avLst/>
          </a:prstGeom>
          <a:noFill/>
          <a:ln>
            <a:noFill/>
          </a:ln>
        </p:spPr>
      </p:pic>
      <p:pic>
        <p:nvPicPr>
          <p:cNvPr descr="A close-up of a logo&#10;&#10;Description automatically generated" id="84" name="Google Shape;84;g26aa1addbe9_0_4"/>
          <p:cNvPicPr preferRelativeResize="0"/>
          <p:nvPr/>
        </p:nvPicPr>
        <p:blipFill rotWithShape="1">
          <a:blip r:embed="rId10">
            <a:alphaModFix/>
          </a:blip>
          <a:srcRect b="0" l="0" r="0" t="0"/>
          <a:stretch/>
        </p:blipFill>
        <p:spPr>
          <a:xfrm>
            <a:off x="31578141" y="18826668"/>
            <a:ext cx="3925125" cy="1703574"/>
          </a:xfrm>
          <a:prstGeom prst="rect">
            <a:avLst/>
          </a:prstGeom>
          <a:noFill/>
          <a:ln>
            <a:noFill/>
          </a:ln>
        </p:spPr>
      </p:pic>
      <p:pic>
        <p:nvPicPr>
          <p:cNvPr id="85" name="Google Shape;85;g26aa1addbe9_0_4"/>
          <p:cNvPicPr preferRelativeResize="0"/>
          <p:nvPr/>
        </p:nvPicPr>
        <p:blipFill>
          <a:blip r:embed="rId11">
            <a:alphaModFix/>
          </a:blip>
          <a:stretch>
            <a:fillRect/>
          </a:stretch>
        </p:blipFill>
        <p:spPr>
          <a:xfrm>
            <a:off x="16402425" y="2891600"/>
            <a:ext cx="6671500" cy="6671500"/>
          </a:xfrm>
          <a:prstGeom prst="rect">
            <a:avLst/>
          </a:prstGeom>
          <a:noFill/>
          <a:ln>
            <a:noFill/>
          </a:ln>
        </p:spPr>
      </p:pic>
      <p:sp>
        <p:nvSpPr>
          <p:cNvPr id="86" name="Google Shape;86;g26aa1addbe9_0_4"/>
          <p:cNvSpPr txBox="1"/>
          <p:nvPr/>
        </p:nvSpPr>
        <p:spPr>
          <a:xfrm>
            <a:off x="13385450" y="9753600"/>
            <a:ext cx="9937800" cy="8267700"/>
          </a:xfrm>
          <a:prstGeom prst="rect">
            <a:avLst/>
          </a:prstGeom>
          <a:noFill/>
          <a:ln cap="flat" cmpd="sng" w="9525">
            <a:solidFill>
              <a:schemeClr val="dk1"/>
            </a:solidFill>
            <a:prstDash val="solid"/>
            <a:round/>
            <a:headEnd len="sm" w="sm" type="none"/>
            <a:tailEnd len="sm" w="sm" type="none"/>
          </a:ln>
        </p:spPr>
        <p:txBody>
          <a:bodyPr anchorCtr="0" anchor="ctr" bIns="58500" lIns="58500" spcFirstLastPara="1" rIns="58500" wrap="square" tIns="58500">
            <a:noAutofit/>
          </a:bodyPr>
          <a:lstStyle/>
          <a:p>
            <a:pPr indent="-292608" lvl="0" marL="292608" marR="0" rtl="0" algn="l">
              <a:lnSpc>
                <a:spcPct val="100000"/>
              </a:lnSpc>
              <a:spcBef>
                <a:spcPts val="0"/>
              </a:spcBef>
              <a:spcAft>
                <a:spcPts val="0"/>
              </a:spcAft>
              <a:buClr>
                <a:schemeClr val="dk1"/>
              </a:buClr>
              <a:buSzPts val="2800"/>
              <a:buFont typeface="Calibri"/>
              <a:buChar char="●"/>
            </a:pPr>
            <a:r>
              <a:rPr b="1" lang="en" sz="3200"/>
              <a:t>Testing methods</a:t>
            </a:r>
            <a:endParaRPr b="1" sz="3200"/>
          </a:p>
          <a:p>
            <a:pPr indent="-406400" lvl="0" marL="457200" rtl="0" algn="l">
              <a:lnSpc>
                <a:spcPct val="115000"/>
              </a:lnSpc>
              <a:spcBef>
                <a:spcPts val="0"/>
              </a:spcBef>
              <a:spcAft>
                <a:spcPts val="0"/>
              </a:spcAft>
              <a:buClr>
                <a:schemeClr val="dk1"/>
              </a:buClr>
              <a:buSzPts val="2800"/>
              <a:buChar char="●"/>
            </a:pPr>
            <a:r>
              <a:rPr lang="en" sz="2800">
                <a:solidFill>
                  <a:schemeClr val="dk1"/>
                </a:solidFill>
                <a:highlight>
                  <a:srgbClr val="FFFF00"/>
                </a:highlight>
              </a:rPr>
              <a:t>Sequencing analysis in DNA: </a:t>
            </a:r>
            <a:r>
              <a:rPr lang="en" sz="2800">
                <a:solidFill>
                  <a:schemeClr val="dk1"/>
                </a:solidFill>
              </a:rPr>
              <a:t>Check whether gene is being expressed or not</a:t>
            </a:r>
            <a:endParaRPr sz="2800">
              <a:solidFill>
                <a:schemeClr val="dk1"/>
              </a:solidFill>
            </a:endParaRPr>
          </a:p>
          <a:p>
            <a:pPr indent="-406400" lvl="0" marL="457200" rtl="0" algn="l">
              <a:lnSpc>
                <a:spcPct val="115000"/>
              </a:lnSpc>
              <a:spcBef>
                <a:spcPts val="0"/>
              </a:spcBef>
              <a:spcAft>
                <a:spcPts val="0"/>
              </a:spcAft>
              <a:buClr>
                <a:schemeClr val="dk1"/>
              </a:buClr>
              <a:buSzPts val="2800"/>
              <a:buChar char="●"/>
            </a:pPr>
            <a:r>
              <a:rPr lang="en" sz="2800">
                <a:solidFill>
                  <a:schemeClr val="dk1"/>
                </a:solidFill>
                <a:highlight>
                  <a:srgbClr val="FFFF00"/>
                </a:highlight>
              </a:rPr>
              <a:t>Colorimetry: </a:t>
            </a:r>
            <a:r>
              <a:rPr lang="en" sz="2800">
                <a:solidFill>
                  <a:schemeClr val="dk1"/>
                </a:solidFill>
              </a:rPr>
              <a:t>analyse protein content</a:t>
            </a:r>
            <a:endParaRPr sz="2800">
              <a:solidFill>
                <a:schemeClr val="dk1"/>
              </a:solidFill>
            </a:endParaRPr>
          </a:p>
          <a:p>
            <a:pPr indent="-406400" lvl="0" marL="457200" rtl="0" algn="l">
              <a:lnSpc>
                <a:spcPct val="115000"/>
              </a:lnSpc>
              <a:spcBef>
                <a:spcPts val="0"/>
              </a:spcBef>
              <a:spcAft>
                <a:spcPts val="0"/>
              </a:spcAft>
              <a:buClr>
                <a:schemeClr val="dk1"/>
              </a:buClr>
              <a:buSzPts val="2800"/>
              <a:buChar char="●"/>
            </a:pPr>
            <a:r>
              <a:rPr lang="en" sz="2800">
                <a:solidFill>
                  <a:schemeClr val="dk1"/>
                </a:solidFill>
                <a:highlight>
                  <a:srgbClr val="FFFF00"/>
                </a:highlight>
              </a:rPr>
              <a:t>Gel electrophoresis: </a:t>
            </a:r>
            <a:r>
              <a:rPr lang="en" sz="2800">
                <a:solidFill>
                  <a:schemeClr val="dk1"/>
                </a:solidFill>
              </a:rPr>
              <a:t>determining nutritional content and location</a:t>
            </a:r>
            <a:endParaRPr sz="2800">
              <a:solidFill>
                <a:schemeClr val="dk1"/>
              </a:solidFill>
            </a:endParaRPr>
          </a:p>
          <a:p>
            <a:pPr indent="-406400" lvl="0" marL="457200" rtl="0" algn="l">
              <a:lnSpc>
                <a:spcPct val="115000"/>
              </a:lnSpc>
              <a:spcBef>
                <a:spcPts val="0"/>
              </a:spcBef>
              <a:spcAft>
                <a:spcPts val="0"/>
              </a:spcAft>
              <a:buClr>
                <a:schemeClr val="dk1"/>
              </a:buClr>
              <a:buSzPts val="2800"/>
              <a:buChar char="●"/>
            </a:pPr>
            <a:r>
              <a:rPr lang="en" sz="2800">
                <a:solidFill>
                  <a:schemeClr val="dk1"/>
                </a:solidFill>
              </a:rPr>
              <a:t> </a:t>
            </a:r>
            <a:r>
              <a:rPr lang="en" sz="2800">
                <a:solidFill>
                  <a:schemeClr val="dk1"/>
                </a:solidFill>
                <a:highlight>
                  <a:srgbClr val="FFFF00"/>
                </a:highlight>
              </a:rPr>
              <a:t>Biomass quantification:</a:t>
            </a:r>
            <a:endParaRPr sz="2800">
              <a:solidFill>
                <a:schemeClr val="dk1"/>
              </a:solidFill>
              <a:highlight>
                <a:srgbClr val="FFFF00"/>
              </a:highlight>
            </a:endParaRPr>
          </a:p>
          <a:p>
            <a:pPr indent="-406400" lvl="1" marL="914400" rtl="0" algn="l">
              <a:lnSpc>
                <a:spcPct val="115000"/>
              </a:lnSpc>
              <a:spcBef>
                <a:spcPts val="0"/>
              </a:spcBef>
              <a:spcAft>
                <a:spcPts val="0"/>
              </a:spcAft>
              <a:buClr>
                <a:schemeClr val="dk1"/>
              </a:buClr>
              <a:buSzPts val="2800"/>
              <a:buChar char="○"/>
            </a:pPr>
            <a:r>
              <a:rPr lang="en" sz="2800">
                <a:solidFill>
                  <a:schemeClr val="dk1"/>
                </a:solidFill>
              </a:rPr>
              <a:t>Acid/base pre-treatment, enzyme reaction to break down sugars, centrifugation to separate sugars from rest of the material(filter), protein quantification</a:t>
            </a:r>
            <a:endParaRPr sz="2800">
              <a:solidFill>
                <a:schemeClr val="dk1"/>
              </a:solidFill>
            </a:endParaRPr>
          </a:p>
          <a:p>
            <a:pPr indent="-406400" lvl="0" marL="457200" rtl="0" algn="l">
              <a:lnSpc>
                <a:spcPct val="115000"/>
              </a:lnSpc>
              <a:spcBef>
                <a:spcPts val="0"/>
              </a:spcBef>
              <a:spcAft>
                <a:spcPts val="0"/>
              </a:spcAft>
              <a:buClr>
                <a:schemeClr val="dk1"/>
              </a:buClr>
              <a:buSzPts val="2800"/>
              <a:buChar char="●"/>
            </a:pPr>
            <a:r>
              <a:rPr lang="en" sz="2800">
                <a:solidFill>
                  <a:schemeClr val="dk1"/>
                </a:solidFill>
                <a:highlight>
                  <a:srgbClr val="FFFF00"/>
                </a:highlight>
              </a:rPr>
              <a:t>Off-target analysis: </a:t>
            </a:r>
            <a:r>
              <a:rPr lang="en" sz="2800">
                <a:solidFill>
                  <a:schemeClr val="dk1"/>
                </a:solidFill>
              </a:rPr>
              <a:t>Evaluating potential unintended edits at sites similar to the target sequence. This is crucial for assessing the specificity of the CRISPR system. If necessary, expand the population of successfully edited cells for further experimentation or downstream applications.</a:t>
            </a:r>
            <a:endParaRPr sz="3200"/>
          </a:p>
        </p:txBody>
      </p:sp>
      <p:pic>
        <p:nvPicPr>
          <p:cNvPr id="87" name="Google Shape;87;g26aa1addbe9_0_4"/>
          <p:cNvPicPr preferRelativeResize="0"/>
          <p:nvPr/>
        </p:nvPicPr>
        <p:blipFill>
          <a:blip r:embed="rId12">
            <a:alphaModFix/>
          </a:blip>
          <a:stretch>
            <a:fillRect/>
          </a:stretch>
        </p:blipFill>
        <p:spPr>
          <a:xfrm>
            <a:off x="1781425" y="10229875"/>
            <a:ext cx="11309498" cy="73151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