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13dcc2af98_0_0:notes"/>
          <p:cNvSpPr/>
          <p:nvPr>
            <p:ph idx="2" type="sldImg"/>
          </p:nvPr>
        </p:nvSpPr>
        <p:spPr>
          <a:xfrm>
            <a:off x="381790" y="685800"/>
            <a:ext cx="6094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g213dcc2af9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2.png"/><Relationship Id="rId10" Type="http://schemas.openxmlformats.org/officeDocument/2006/relationships/image" Target="../media/image3.jpg"/><Relationship Id="rId13" Type="http://schemas.openxmlformats.org/officeDocument/2006/relationships/image" Target="../media/image1.png"/><Relationship Id="rId1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Relationship Id="rId4" Type="http://schemas.openxmlformats.org/officeDocument/2006/relationships/image" Target="../media/image9.png"/><Relationship Id="rId9" Type="http://schemas.openxmlformats.org/officeDocument/2006/relationships/image" Target="../media/image5.jpg"/><Relationship Id="rId5" Type="http://schemas.openxmlformats.org/officeDocument/2006/relationships/hyperlink" Target="https://www.weforum.org/agenda/2017/10/scientists-have-made-biodegradable-plastic-from-sugar-and-carbon-dioxide/" TargetMode="External"/><Relationship Id="rId6" Type="http://schemas.openxmlformats.org/officeDocument/2006/relationships/hyperlink" Target="https://phys.org/news/2017-06-scientists-plastic-sugar-carbon-dioxide.html" TargetMode="External"/><Relationship Id="rId7" Type="http://schemas.openxmlformats.org/officeDocument/2006/relationships/image" Target="../media/image4.png"/><Relationship Id="rId8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48977" y="4359514"/>
            <a:ext cx="1345300" cy="70483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18800" y="865475"/>
            <a:ext cx="3153300" cy="858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275" lIns="14275" spcFirstLastPara="1" rIns="14275" wrap="square" tIns="1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‘</a:t>
            </a:r>
            <a:endParaRPr sz="10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</a:rPr>
              <a:t>Abstract:</a:t>
            </a:r>
            <a:endParaRPr b="1" sz="12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We propose using genetically engineered Escherichia coli to produce a type of enzyme: FAST-PETase which is involved in the plastic-degrading pathway.</a:t>
            </a:r>
            <a:endParaRPr b="1" i="0" sz="1000" u="none" cap="none" strike="noStrike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4">
            <a:alphaModFix/>
          </a:blip>
          <a:srcRect b="28525" l="0" r="0" t="29593"/>
          <a:stretch/>
        </p:blipFill>
        <p:spPr>
          <a:xfrm>
            <a:off x="288381" y="4534027"/>
            <a:ext cx="974072" cy="408043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18800" y="1860375"/>
            <a:ext cx="3153300" cy="262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275" lIns="14275" spcFirstLastPara="1" rIns="14275" wrap="square" tIns="1427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Background: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Currently, plastic pollution is one of the biggest environmental issues people face. One of the solutions is to create a biodegradable plastic. Breaking down biodegradable plastic, compared with traditional petroleum-based plastic, is more energy-efficient and less time-consuming. Scientists have successfully created biodegradable plastic by mixing non-harmful chemicals: carbon dioxide and sugar. We are interested in the enzyme: FAST-PETase because it plays a major role in depolymerizing plastics very fast. Using genetically engineered </a:t>
            </a:r>
            <a:r>
              <a:rPr i="1" lang="en" sz="1000">
                <a:solidFill>
                  <a:schemeClr val="dk1"/>
                </a:solidFill>
                <a:highlight>
                  <a:srgbClr val="FFFFFF"/>
                </a:highlight>
              </a:rPr>
              <a:t>Escherichia coli </a:t>
            </a:r>
            <a:r>
              <a:rPr lang="en" sz="1000">
                <a:solidFill>
                  <a:schemeClr val="dk1"/>
                </a:solidFill>
              </a:rPr>
              <a:t>to produce this enzyme will make the degrading process more accessible and it can be implemented in small portable stations.</a:t>
            </a:r>
            <a:endParaRPr sz="1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426250" y="904775"/>
            <a:ext cx="2939700" cy="3603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275" lIns="14275" spcFirstLastPara="1" rIns="14275" wrap="square" tIns="142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800"/>
          </a:p>
        </p:txBody>
      </p:sp>
      <p:sp>
        <p:nvSpPr>
          <p:cNvPr id="59" name="Google Shape;59;p13"/>
          <p:cNvSpPr txBox="1"/>
          <p:nvPr/>
        </p:nvSpPr>
        <p:spPr>
          <a:xfrm>
            <a:off x="6464150" y="865475"/>
            <a:ext cx="2583000" cy="24051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4275" lIns="14275" spcFirstLastPara="1" rIns="14275" wrap="square" tIns="1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Team Content</a:t>
            </a:r>
            <a:endParaRPr b="1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2550" lvl="0" marL="76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Char char="●"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is the first year NDA  has formed a BioBuilder Team-NDA BioLancers. There are 5 members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2550" lvl="0" marL="76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Char char="●"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were excited to meet and learn from Dr. </a:t>
            </a:r>
            <a:r>
              <a:rPr lang="en" sz="900">
                <a:solidFill>
                  <a:srgbClr val="222222"/>
                </a:solidFill>
              </a:rPr>
              <a:t>Hiroko Kaczmarek</a:t>
            </a: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from the  BioBuilder Learning lab at the  Ginkgo Bioworks, Boston, MA.  We did our first-ever bacterial transformation lab and the results came out beautifully!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 maybe some next steps:</a:t>
            </a:r>
            <a:endParaRPr b="1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95250" lvl="0" marL="76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Char char="●"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current stage of this project is to design </a:t>
            </a:r>
            <a:r>
              <a:rPr i="1"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 Coli</a:t>
            </a: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produce the enzymes. We will conduct further literature research to identify more possible enzymes involving in the plastic degradation. 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5250" lvl="0" marL="76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Char char="●"/>
            </a:pPr>
            <a:r>
              <a:rPr lang="en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will specify the details of the procedures eg: plasmid selection.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6464275" y="3341600"/>
            <a:ext cx="2583000" cy="1227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4275" lIns="14275" spcFirstLastPara="1" rIns="14275" wrap="square" tIns="142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References and acknowledgements</a:t>
            </a:r>
            <a:endParaRPr b="1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160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Char char="●"/>
            </a:pPr>
            <a:r>
              <a:rPr lang="en" sz="600" u="sng">
                <a:solidFill>
                  <a:schemeClr val="accent5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https://www.weforum.org/agenda/2017/10/scientists-have-made-biodegradable-plastic-from-sugar-and-carbon-dioxide/</a:t>
            </a:r>
            <a:endParaRPr sz="600">
              <a:solidFill>
                <a:schemeClr val="dk2"/>
              </a:solidFill>
            </a:endParaRPr>
          </a:p>
          <a:p>
            <a:pPr indent="-10160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Char char="●"/>
            </a:pPr>
            <a:r>
              <a:rPr lang="en" sz="600" u="sng">
                <a:solidFill>
                  <a:schemeClr val="accent5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https://phys.org/news/2017-06-scientists-plastic-sugar-carbon-dioxide.html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160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Char char="●"/>
            </a:pPr>
            <a:r>
              <a:rPr b="0" i="0" lang="en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We’d like to than</a:t>
            </a: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 our BioBuilder team Mentor:  Dr. Ying Zhang from UCB BioSciences, INC, Cambridge, MA; BioBuilder program Ambassador:  Yesenia Collins, Senior from Tyngsboro High School, MA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160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Char char="●"/>
            </a:pP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NDA BioBuilder team advisor: Dr. Enhua Wang</a:t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699278" y="4626774"/>
            <a:ext cx="1189713" cy="222493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3331" y="-9"/>
            <a:ext cx="1444169" cy="499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943784" y="4508004"/>
            <a:ext cx="677170" cy="407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3367332" y="4568464"/>
            <a:ext cx="974073" cy="287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6277941" y="4480453"/>
            <a:ext cx="888867" cy="354258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3"/>
          <p:cNvSpPr txBox="1"/>
          <p:nvPr/>
        </p:nvSpPr>
        <p:spPr>
          <a:xfrm>
            <a:off x="3464275" y="1191475"/>
            <a:ext cx="3000000" cy="5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Part 1: Building a genetically engineered </a:t>
            </a:r>
            <a:r>
              <a:rPr i="1" lang="en" sz="1200">
                <a:solidFill>
                  <a:schemeClr val="dk1"/>
                </a:solidFill>
              </a:rPr>
              <a:t>E. coli </a:t>
            </a:r>
            <a:r>
              <a:rPr lang="en" sz="1200">
                <a:solidFill>
                  <a:schemeClr val="dk1"/>
                </a:solidFill>
              </a:rPr>
              <a:t>with FAST-PETase gene</a:t>
            </a:r>
            <a:endParaRPr sz="1200"/>
          </a:p>
        </p:txBody>
      </p:sp>
      <p:sp>
        <p:nvSpPr>
          <p:cNvPr id="67" name="Google Shape;67;p13"/>
          <p:cNvSpPr txBox="1"/>
          <p:nvPr/>
        </p:nvSpPr>
        <p:spPr>
          <a:xfrm>
            <a:off x="1572950" y="0"/>
            <a:ext cx="7571100" cy="8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</a:rPr>
              <a:t>Producing a Plastic-Degrading Enzyme Using Bioengineered</a:t>
            </a:r>
            <a:r>
              <a:rPr b="1" i="1" lang="en" sz="1500">
                <a:solidFill>
                  <a:schemeClr val="dk1"/>
                </a:solidFill>
              </a:rPr>
              <a:t> </a:t>
            </a:r>
            <a:r>
              <a:rPr b="1" i="1" lang="en" sz="1500">
                <a:solidFill>
                  <a:schemeClr val="dk1"/>
                </a:solidFill>
                <a:highlight>
                  <a:srgbClr val="FFFFFF"/>
                </a:highlight>
              </a:rPr>
              <a:t>Escherichia coli</a:t>
            </a:r>
            <a:endParaRPr b="1" sz="1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highlight>
                  <a:schemeClr val="lt1"/>
                </a:highlight>
              </a:rPr>
              <a:t>Katherine Duanmu, Maya Bergeron, Jomana Elghamrawy, Abigail Nunes, Sophia Velez, Dr. Enhua Wang</a:t>
            </a:r>
            <a:endParaRPr sz="1200">
              <a:solidFill>
                <a:srgbClr val="000000"/>
              </a:solidFill>
              <a:highlight>
                <a:schemeClr val="lt1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highlight>
                  <a:schemeClr val="lt1"/>
                </a:highlight>
              </a:rPr>
              <a:t>Academy of Notre Dame, Tyngsboro, Massachusetts, USA</a:t>
            </a:r>
            <a:endParaRPr sz="1200">
              <a:solidFill>
                <a:srgbClr val="000000"/>
              </a:solidFill>
              <a:highlight>
                <a:schemeClr val="lt1"/>
              </a:highlight>
            </a:endParaRPr>
          </a:p>
        </p:txBody>
      </p:sp>
      <p:pic>
        <p:nvPicPr>
          <p:cNvPr id="68" name="Google Shape;68;p1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3474299" y="1955825"/>
            <a:ext cx="2787649" cy="578489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3"/>
          <p:cNvSpPr txBox="1"/>
          <p:nvPr/>
        </p:nvSpPr>
        <p:spPr>
          <a:xfrm>
            <a:off x="3464275" y="2716975"/>
            <a:ext cx="3000000" cy="5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Part 2: Extraction and Purification Enzymes </a:t>
            </a:r>
            <a:endParaRPr sz="1200"/>
          </a:p>
        </p:txBody>
      </p:sp>
      <p:pic>
        <p:nvPicPr>
          <p:cNvPr id="70" name="Google Shape;70;p13"/>
          <p:cNvPicPr preferRelativeResize="0"/>
          <p:nvPr/>
        </p:nvPicPr>
        <p:blipFill rotWithShape="1">
          <a:blip r:embed="rId13">
            <a:alphaModFix/>
          </a:blip>
          <a:srcRect b="22148" l="11964" r="0" t="29376"/>
          <a:stretch/>
        </p:blipFill>
        <p:spPr>
          <a:xfrm>
            <a:off x="5249250" y="3042963"/>
            <a:ext cx="947150" cy="52152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3"/>
          <p:cNvSpPr txBox="1"/>
          <p:nvPr/>
        </p:nvSpPr>
        <p:spPr>
          <a:xfrm>
            <a:off x="3474387" y="3469575"/>
            <a:ext cx="2787600" cy="7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Part 3: Plastic degradation - purified enzymes in a liquid form mixing with plastics</a:t>
            </a:r>
            <a:endParaRPr sz="1200"/>
          </a:p>
        </p:txBody>
      </p:sp>
      <p:sp>
        <p:nvSpPr>
          <p:cNvPr id="72" name="Google Shape;72;p13"/>
          <p:cNvSpPr txBox="1"/>
          <p:nvPr/>
        </p:nvSpPr>
        <p:spPr>
          <a:xfrm>
            <a:off x="3464275" y="865475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</a:rPr>
              <a:t>Science Content: 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