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21067700" cx="37463400"/>
  <p:notesSz cx="6858000" cy="9144000"/>
  <p:embeddedFontLst>
    <p:embeddedFont>
      <p:font typeface="Antic Didone"/>
      <p:regular r:id="rId7"/>
    </p:embeddedFont>
    <p:embeddedFont>
      <p:font typeface="Montserrat"/>
      <p:regular r:id="rId8"/>
      <p:bold r:id="rId9"/>
      <p:italic r:id="rId10"/>
      <p:boldItalic r:id="rId11"/>
    </p:embeddedFont>
    <p:embeddedFont>
      <p:font typeface="Abril Fatface"/>
      <p:regular r:id="rId12"/>
    </p:embeddedFont>
    <p:embeddedFont>
      <p:font typeface="Bebas Neue"/>
      <p:regular r:id="rId13"/>
    </p:embeddedFont>
    <p:embeddedFont>
      <p:font typeface="Abhaya Libre"/>
      <p:regular r:id="rId14"/>
      <p:bold r:id="rId15"/>
    </p:embeddedFont>
    <p:embeddedFont>
      <p:font typeface="Barl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EeArElbqYOjywEoM/EsACkCT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BebasNeue-regular.fntdata"/><Relationship Id="rId12" Type="http://schemas.openxmlformats.org/officeDocument/2006/relationships/font" Target="fonts/AbrilFatfac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AbhayaLibre-bold.fntdata"/><Relationship Id="rId14" Type="http://schemas.openxmlformats.org/officeDocument/2006/relationships/font" Target="fonts/AbhayaLibre-regular.fntdata"/><Relationship Id="rId17" Type="http://schemas.openxmlformats.org/officeDocument/2006/relationships/font" Target="fonts/Barlow-bold.fntdata"/><Relationship Id="rId16" Type="http://schemas.openxmlformats.org/officeDocument/2006/relationships/font" Target="fonts/Barlow-regular.fntdata"/><Relationship Id="rId5" Type="http://schemas.openxmlformats.org/officeDocument/2006/relationships/slide" Target="slides/slide1.xml"/><Relationship Id="rId19" Type="http://schemas.openxmlformats.org/officeDocument/2006/relationships/font" Target="fonts/Barlow-boldItalic.fntdata"/><Relationship Id="rId6" Type="http://schemas.openxmlformats.org/officeDocument/2006/relationships/slide" Target="slides/slide2.xml"/><Relationship Id="rId18" Type="http://schemas.openxmlformats.org/officeDocument/2006/relationships/font" Target="fonts/Barlow-italic.fntdata"/><Relationship Id="rId7" Type="http://schemas.openxmlformats.org/officeDocument/2006/relationships/font" Target="fonts/AnticDidone-regular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403208218_1_333:notes"/>
          <p:cNvSpPr/>
          <p:nvPr>
            <p:ph idx="2" type="sldImg"/>
          </p:nvPr>
        </p:nvSpPr>
        <p:spPr>
          <a:xfrm>
            <a:off x="380519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1403208218_1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18e87b9a_0_0:notes"/>
          <p:cNvSpPr/>
          <p:nvPr>
            <p:ph idx="2" type="sldImg"/>
          </p:nvPr>
        </p:nvSpPr>
        <p:spPr>
          <a:xfrm>
            <a:off x="380519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1618e8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403208218_1_112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1403208218_1_112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21403208218_1_112"/>
          <p:cNvSpPr/>
          <p:nvPr/>
        </p:nvSpPr>
        <p:spPr>
          <a:xfrm flipH="1">
            <a:off x="33801883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21403208218_1_112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14" name="Google Shape;14;g21403208218_1_112"/>
          <p:cNvSpPr/>
          <p:nvPr/>
        </p:nvSpPr>
        <p:spPr>
          <a:xfrm flipH="1" rot="10800000">
            <a:off x="-3761280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403208218_1_145"/>
          <p:cNvSpPr txBox="1"/>
          <p:nvPr>
            <p:ph idx="1" type="body"/>
          </p:nvPr>
        </p:nvSpPr>
        <p:spPr>
          <a:xfrm>
            <a:off x="1277050" y="17328373"/>
            <a:ext cx="245775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</a:lstStyle>
          <a:p/>
        </p:txBody>
      </p:sp>
      <p:sp>
        <p:nvSpPr>
          <p:cNvPr id="72" name="Google Shape;72;g21403208218_1_145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g21403208218_1_145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1403208218_1_145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1403208218_1_145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403208218_1_15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1403208218_1_151"/>
          <p:cNvSpPr txBox="1"/>
          <p:nvPr>
            <p:ph hasCustomPrompt="1" type="title"/>
          </p:nvPr>
        </p:nvSpPr>
        <p:spPr>
          <a:xfrm>
            <a:off x="1277050" y="4530672"/>
            <a:ext cx="349092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9pPr>
          </a:lstStyle>
          <a:p>
            <a:r>
              <a:t>xx%</a:t>
            </a:r>
          </a:p>
        </p:txBody>
      </p:sp>
      <p:sp>
        <p:nvSpPr>
          <p:cNvPr id="79" name="Google Shape;79;g21403208218_1_151"/>
          <p:cNvSpPr txBox="1"/>
          <p:nvPr>
            <p:ph idx="1" type="body"/>
          </p:nvPr>
        </p:nvSpPr>
        <p:spPr>
          <a:xfrm>
            <a:off x="1277050" y="12911467"/>
            <a:ext cx="349092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704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indent="-596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80" name="Google Shape;80;g21403208218_1_15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g21403208218_1_151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1403208218_1_151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403208218_1_158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g21403208218_1_158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1403208218_1_158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1403208218_1_158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1403208218_1_84"/>
          <p:cNvSpPr/>
          <p:nvPr/>
        </p:nvSpPr>
        <p:spPr>
          <a:xfrm>
            <a:off x="0" y="4668178"/>
            <a:ext cx="37463400" cy="1173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1403208218_1_84"/>
          <p:cNvSpPr txBox="1"/>
          <p:nvPr>
            <p:ph type="ctrTitle"/>
          </p:nvPr>
        </p:nvSpPr>
        <p:spPr>
          <a:xfrm>
            <a:off x="6621949" y="6181151"/>
            <a:ext cx="24219600" cy="56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9pPr>
          </a:lstStyle>
          <a:p/>
        </p:txBody>
      </p:sp>
      <p:sp>
        <p:nvSpPr>
          <p:cNvPr id="18" name="Google Shape;18;g21403208218_1_84"/>
          <p:cNvSpPr txBox="1"/>
          <p:nvPr>
            <p:ph idx="1" type="subTitle"/>
          </p:nvPr>
        </p:nvSpPr>
        <p:spPr>
          <a:xfrm>
            <a:off x="7354875" y="13235128"/>
            <a:ext cx="227535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6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  <p:sp>
        <p:nvSpPr>
          <p:cNvPr id="19" name="Google Shape;19;g21403208218_1_84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1403208218_1_84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1403208218_1_84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1403208218_1_91"/>
          <p:cNvSpPr txBox="1"/>
          <p:nvPr>
            <p:ph type="title"/>
          </p:nvPr>
        </p:nvSpPr>
        <p:spPr>
          <a:xfrm>
            <a:off x="1277050" y="8809850"/>
            <a:ext cx="349092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9pPr>
          </a:lstStyle>
          <a:p/>
        </p:txBody>
      </p:sp>
      <p:sp>
        <p:nvSpPr>
          <p:cNvPr id="24" name="Google Shape;24;g21403208218_1_9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g21403208218_1_9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1403208218_1_95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1403208218_1_95"/>
          <p:cNvSpPr/>
          <p:nvPr/>
        </p:nvSpPr>
        <p:spPr>
          <a:xfrm>
            <a:off x="801219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1403208218_1_95"/>
          <p:cNvSpPr txBox="1"/>
          <p:nvPr>
            <p:ph idx="1" type="body"/>
          </p:nvPr>
        </p:nvSpPr>
        <p:spPr>
          <a:xfrm>
            <a:off x="2548617" y="4168430"/>
            <a:ext cx="32366400" cy="14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  <a:defRPr sz="5200">
                <a:solidFill>
                  <a:schemeClr val="dk1"/>
                </a:solidFill>
              </a:defRPr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5pPr>
            <a:lvl6pPr indent="-279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6pPr>
            <a:lvl7pPr indent="-279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●"/>
              <a:defRPr>
                <a:solidFill>
                  <a:schemeClr val="dk1"/>
                </a:solidFill>
              </a:defRPr>
            </a:lvl7pPr>
            <a:lvl8pPr indent="-279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8pPr>
            <a:lvl9pPr indent="-279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g21403208218_1_95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g21403208218_1_95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32" name="Google Shape;32;g21403208218_1_95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1403208218_1_95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1403208218_1_103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1403208218_1_103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1403208218_1_103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1403208218_1_103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1403208218_1_103"/>
          <p:cNvSpPr txBox="1"/>
          <p:nvPr>
            <p:ph idx="1" type="body"/>
          </p:nvPr>
        </p:nvSpPr>
        <p:spPr>
          <a:xfrm>
            <a:off x="1277050" y="4720521"/>
            <a:ext cx="163878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96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40" name="Google Shape;40;g21403208218_1_103"/>
          <p:cNvSpPr txBox="1"/>
          <p:nvPr>
            <p:ph idx="2" type="body"/>
          </p:nvPr>
        </p:nvSpPr>
        <p:spPr>
          <a:xfrm>
            <a:off x="19798571" y="4720521"/>
            <a:ext cx="163878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96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41" name="Google Shape;41;g21403208218_1_103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g21403208218_1_103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1403208218_1_118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1403208218_1_118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g21403208218_1_118"/>
          <p:cNvSpPr txBox="1"/>
          <p:nvPr/>
        </p:nvSpPr>
        <p:spPr>
          <a:xfrm>
            <a:off x="13125117" y="20512905"/>
            <a:ext cx="112131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1" i="0" lang="en" sz="3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g21403208218_1_118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403208218_1_123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1403208218_1_123"/>
          <p:cNvSpPr txBox="1"/>
          <p:nvPr>
            <p:ph idx="1" type="body"/>
          </p:nvPr>
        </p:nvSpPr>
        <p:spPr>
          <a:xfrm>
            <a:off x="1277034" y="3596932"/>
            <a:ext cx="20766900" cy="15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52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51" name="Google Shape;51;g21403208218_1_123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g21403208218_1_123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1403208218_1_123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54" name="Google Shape;54;g21403208218_1_123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1403208218_1_123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403208218_1_131"/>
          <p:cNvSpPr txBox="1"/>
          <p:nvPr>
            <p:ph type="title"/>
          </p:nvPr>
        </p:nvSpPr>
        <p:spPr>
          <a:xfrm>
            <a:off x="2008577" y="1843808"/>
            <a:ext cx="26089200" cy="167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/>
        </p:txBody>
      </p:sp>
      <p:sp>
        <p:nvSpPr>
          <p:cNvPr id="58" name="Google Shape;58;g21403208218_1_13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g21403208218_1_13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1403208218_1_131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1403208218_1_131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403208218_1_137"/>
          <p:cNvSpPr/>
          <p:nvPr/>
        </p:nvSpPr>
        <p:spPr>
          <a:xfrm>
            <a:off x="18731700" y="-512"/>
            <a:ext cx="18731700" cy="2106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81475" lIns="381475" spcFirstLastPara="1" rIns="381475" wrap="square" tIns="3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1403208218_1_137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1403208218_1_137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1403208218_1_137"/>
          <p:cNvSpPr txBox="1"/>
          <p:nvPr>
            <p:ph type="title"/>
          </p:nvPr>
        </p:nvSpPr>
        <p:spPr>
          <a:xfrm>
            <a:off x="1087766" y="5051067"/>
            <a:ext cx="16573200" cy="60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/>
        </p:txBody>
      </p:sp>
      <p:sp>
        <p:nvSpPr>
          <p:cNvPr id="67" name="Google Shape;67;g21403208218_1_137"/>
          <p:cNvSpPr txBox="1"/>
          <p:nvPr>
            <p:ph idx="1" type="subTitle"/>
          </p:nvPr>
        </p:nvSpPr>
        <p:spPr>
          <a:xfrm>
            <a:off x="1087766" y="11481354"/>
            <a:ext cx="16573200" cy="5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g21403208218_1_137"/>
          <p:cNvSpPr txBox="1"/>
          <p:nvPr>
            <p:ph idx="2" type="body"/>
          </p:nvPr>
        </p:nvSpPr>
        <p:spPr>
          <a:xfrm>
            <a:off x="20237365" y="2965801"/>
            <a:ext cx="15720600" cy="15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indent="-596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69" name="Google Shape;69;g21403208218_1_137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1403208218_1_80"/>
          <p:cNvSpPr txBox="1"/>
          <p:nvPr>
            <p:ph type="title"/>
          </p:nvPr>
        </p:nvSpPr>
        <p:spPr>
          <a:xfrm>
            <a:off x="1277050" y="1879071"/>
            <a:ext cx="34909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ntic Didone"/>
              <a:buNone/>
              <a:defRPr b="0" i="0" sz="116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g21403208218_1_80"/>
          <p:cNvSpPr txBox="1"/>
          <p:nvPr>
            <p:ph idx="1" type="body"/>
          </p:nvPr>
        </p:nvSpPr>
        <p:spPr>
          <a:xfrm>
            <a:off x="1277050" y="4720521"/>
            <a:ext cx="349092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704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Montserrat"/>
              <a:buChar char="●"/>
              <a:defRPr b="0" i="0" sz="7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96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596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596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●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596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596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96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●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96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96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g21403208218_1_80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3205/DGKH000254" TargetMode="External"/><Relationship Id="rId10" Type="http://schemas.openxmlformats.org/officeDocument/2006/relationships/hyperlink" Target="https://www.who.int/news-room/fact-sheets/detail/cholera" TargetMode="External"/><Relationship Id="rId13" Type="http://schemas.openxmlformats.org/officeDocument/2006/relationships/image" Target="../media/image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9" Type="http://schemas.openxmlformats.org/officeDocument/2006/relationships/hyperlink" Target="https://www.who.int/news-room/fact-sheets/detail/cholera" TargetMode="External"/><Relationship Id="rId1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hyperlink" Target="https://annalsmicrobiology.biomedcentral.com/articles/10.1007/s13213-010-0062-z" TargetMode="External"/><Relationship Id="rId8" Type="http://schemas.openxmlformats.org/officeDocument/2006/relationships/hyperlink" Target="https://annalsmicrobiology.biomedcentral.com/articles/10.1007/s13213-010-0062-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6F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403208218_1_333"/>
          <p:cNvSpPr/>
          <p:nvPr/>
        </p:nvSpPr>
        <p:spPr>
          <a:xfrm>
            <a:off x="0" y="-149275"/>
            <a:ext cx="37463400" cy="441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21403208218_1_333"/>
          <p:cNvPicPr preferRelativeResize="0"/>
          <p:nvPr/>
        </p:nvPicPr>
        <p:blipFill rotWithShape="1">
          <a:blip r:embed="rId3">
            <a:alphaModFix/>
          </a:blip>
          <a:srcRect b="35199" l="0" r="0" t="0"/>
          <a:stretch/>
        </p:blipFill>
        <p:spPr>
          <a:xfrm>
            <a:off x="28257509" y="-1701052"/>
            <a:ext cx="11652150" cy="596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1403208218_1_3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15001" y="-3976422"/>
            <a:ext cx="9328096" cy="862462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1403208218_1_333"/>
          <p:cNvSpPr txBox="1"/>
          <p:nvPr>
            <p:ph type="title"/>
          </p:nvPr>
        </p:nvSpPr>
        <p:spPr>
          <a:xfrm>
            <a:off x="14300" y="34375"/>
            <a:ext cx="375423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CTox-DTox 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6" name="Google Shape;96;g21403208218_1_333"/>
          <p:cNvSpPr txBox="1"/>
          <p:nvPr>
            <p:ph idx="4294967295" type="subTitle"/>
          </p:nvPr>
        </p:nvSpPr>
        <p:spPr>
          <a:xfrm>
            <a:off x="4829325" y="1531088"/>
            <a:ext cx="267033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8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A novel method for the removal of cholera toxins</a:t>
            </a:r>
            <a:endParaRPr b="0" i="1" sz="8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21403208218_1_333"/>
          <p:cNvSpPr/>
          <p:nvPr/>
        </p:nvSpPr>
        <p:spPr>
          <a:xfrm>
            <a:off x="-94936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1403208218_1_333"/>
          <p:cNvSpPr/>
          <p:nvPr/>
        </p:nvSpPr>
        <p:spPr>
          <a:xfrm>
            <a:off x="31704902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1403208218_1_333"/>
          <p:cNvSpPr txBox="1"/>
          <p:nvPr/>
        </p:nvSpPr>
        <p:spPr>
          <a:xfrm>
            <a:off x="1319700" y="5943600"/>
            <a:ext cx="10415100" cy="4033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PROBLEM:</a:t>
            </a:r>
            <a:endParaRPr b="1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Cholera causes acute diarrhea in under-developed countries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Caused by infection in the gastrointestinal tract by 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Vibrio cholerae</a:t>
            </a:r>
            <a:endParaRPr b="0" i="1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~1.3 to 4 million cases each year (WHO)</a:t>
            </a:r>
            <a:endParaRPr b="0" i="0" sz="3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0" name="Google Shape;100;g21403208218_1_333"/>
          <p:cNvSpPr txBox="1"/>
          <p:nvPr/>
        </p:nvSpPr>
        <p:spPr>
          <a:xfrm>
            <a:off x="23311050" y="5899425"/>
            <a:ext cx="12673500" cy="6724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BINDING CHOLERA TOXIN (CTX):</a:t>
            </a:r>
            <a:endParaRPr b="1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CTX, an AB5 toxin, consists of A &amp; B subunits (CTX-B)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 will be working with CTX-B, which is non-toxic and binds to GM1 (monosialoganglioside on plasma membrane surface of animal epithelial cells)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GM1 ganglioside-like peptide sequence </a:t>
            </a:r>
            <a:r>
              <a:rPr b="0" i="0" lang="en" sz="3800" u="sng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mimic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“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IPQVWRDWFKLP” 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will also bind CTX-B (Yu et al., 2015)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Modify 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E. coli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to display GM1 mimic using eCPX outer membrane display system to attract CTB (Bloois et al. 2011)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1" name="Google Shape;101;g21403208218_1_333"/>
          <p:cNvSpPr txBox="1"/>
          <p:nvPr/>
        </p:nvSpPr>
        <p:spPr>
          <a:xfrm>
            <a:off x="12579775" y="13635725"/>
            <a:ext cx="10014900" cy="4825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BIOFILM PRODUCTION:</a:t>
            </a:r>
            <a:endParaRPr b="1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Curli operons (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csgDEFG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csgBA)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regulate biofilm formation through cell-cell and cell-surface adhesion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Curli proteins self-assemble on the membrane of 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E. coli</a:t>
            </a: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form biofilm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Utilized work from 2017 TAS iGEM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2" name="Google Shape;102;g21403208218_1_333"/>
          <p:cNvSpPr/>
          <p:nvPr/>
        </p:nvSpPr>
        <p:spPr>
          <a:xfrm>
            <a:off x="12835068" y="6369243"/>
            <a:ext cx="9755982" cy="6030257"/>
          </a:xfrm>
          <a:prstGeom prst="flowChartInternalStorage">
            <a:avLst/>
          </a:prstGeom>
          <a:gradFill>
            <a:gsLst>
              <a:gs pos="0">
                <a:srgbClr val="3B6492"/>
              </a:gs>
              <a:gs pos="100000">
                <a:srgbClr val="182432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1403208218_1_333"/>
          <p:cNvSpPr txBox="1"/>
          <p:nvPr/>
        </p:nvSpPr>
        <p:spPr>
          <a:xfrm>
            <a:off x="12607600" y="12546013"/>
            <a:ext cx="1001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1: 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Binding process of CTX-B to GM1 receptors using</a:t>
            </a:r>
            <a:r>
              <a:rPr b="0" i="1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E.coli</a:t>
            </a:r>
            <a:endParaRPr b="0" i="1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4" name="Google Shape;104;g21403208218_1_333"/>
          <p:cNvSpPr/>
          <p:nvPr/>
        </p:nvSpPr>
        <p:spPr>
          <a:xfrm>
            <a:off x="23614942" y="13236600"/>
            <a:ext cx="12369608" cy="6595425"/>
          </a:xfrm>
          <a:prstGeom prst="flowChartInternalStorage">
            <a:avLst/>
          </a:prstGeom>
          <a:gradFill>
            <a:gsLst>
              <a:gs pos="0">
                <a:srgbClr val="3B6492"/>
              </a:gs>
              <a:gs pos="100000">
                <a:srgbClr val="182432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1403208218_1_3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11050" y="13107525"/>
            <a:ext cx="12202245" cy="6318683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g21403208218_1_3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338" y="510326"/>
            <a:ext cx="3990826" cy="13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1403208218_1_333"/>
          <p:cNvSpPr txBox="1"/>
          <p:nvPr/>
        </p:nvSpPr>
        <p:spPr>
          <a:xfrm>
            <a:off x="1319600" y="13671900"/>
            <a:ext cx="10415100" cy="26322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GOAL:</a:t>
            </a:r>
            <a:endParaRPr b="1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Create a method of removing cholera toxin from contaminated water through engineered </a:t>
            </a:r>
            <a:r>
              <a:rPr b="0" i="1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E. coli</a:t>
            </a:r>
            <a:endParaRPr b="0" i="1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8" name="Google Shape;108;g21403208218_1_3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7364" y="16939910"/>
            <a:ext cx="2336732" cy="85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1403208218_1_3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8309" y="18849121"/>
            <a:ext cx="2625994" cy="95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1403208218_1_3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8985" y="18879402"/>
            <a:ext cx="3053761" cy="91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1403208218_1_3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37420" y="18909722"/>
            <a:ext cx="2625990" cy="85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1403208218_1_3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48302" y="16761312"/>
            <a:ext cx="1780206" cy="11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1403208218_1_3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42963" y="17173285"/>
            <a:ext cx="3127623" cy="64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1403208218_1_333"/>
          <p:cNvSpPr txBox="1"/>
          <p:nvPr/>
        </p:nvSpPr>
        <p:spPr>
          <a:xfrm>
            <a:off x="16122087" y="18996813"/>
            <a:ext cx="1001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2: 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Formation of CTX-B-capturing-biofilm → 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" name="Google Shape;115;g21403208218_1_333"/>
          <p:cNvSpPr txBox="1"/>
          <p:nvPr/>
        </p:nvSpPr>
        <p:spPr>
          <a:xfrm>
            <a:off x="-94925" y="2919725"/>
            <a:ext cx="376929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rPr b="0" i="0" lang="en" sz="3612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Austin Lo, Andrew Lee, James Kuo, Emma Shih, Ariel Lan, Yunho Chun, Josh Shih, Zoe Shong, Dr. Jonathan Hsu,  Alex Barutis, Aya Kassem, Jarn Anowak</a:t>
            </a:r>
            <a:endParaRPr b="0" i="0" sz="3612" u="none" cap="none" strike="noStrike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rPr b="0" i="0" lang="en" sz="3612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Taipei American School, Taipei, Taiwan</a:t>
            </a:r>
            <a:endParaRPr b="0" i="0" sz="3612" u="none" cap="none" strike="noStrike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16" name="Google Shape;116;g21403208218_1_333"/>
          <p:cNvSpPr txBox="1"/>
          <p:nvPr/>
        </p:nvSpPr>
        <p:spPr>
          <a:xfrm>
            <a:off x="1319700" y="4301100"/>
            <a:ext cx="104151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Introduction</a:t>
            </a:r>
            <a:endParaRPr b="0" i="0" sz="65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7" name="Google Shape;117;g21403208218_1_333"/>
          <p:cNvSpPr txBox="1"/>
          <p:nvPr/>
        </p:nvSpPr>
        <p:spPr>
          <a:xfrm>
            <a:off x="12515150" y="4301100"/>
            <a:ext cx="234693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Project Design</a:t>
            </a:r>
            <a:endParaRPr b="0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18" name="Google Shape;118;g21403208218_1_333"/>
          <p:cNvCxnSpPr/>
          <p:nvPr/>
        </p:nvCxnSpPr>
        <p:spPr>
          <a:xfrm>
            <a:off x="-94919" y="4285205"/>
            <a:ext cx="37542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" name="Google Shape;119;g21403208218_1_3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591340" y="5986350"/>
            <a:ext cx="9328059" cy="590735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g21403208218_1_333"/>
          <p:cNvSpPr txBox="1"/>
          <p:nvPr/>
        </p:nvSpPr>
        <p:spPr>
          <a:xfrm>
            <a:off x="1319600" y="10800904"/>
            <a:ext cx="10415100" cy="20472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CURRENT SOLUTIONS: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Osmosis in large water treatment facilities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Sari cloth water filtration  in India</a:t>
            </a:r>
            <a:endParaRPr b="1" i="1" sz="45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6F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18e87b9a_0_0"/>
          <p:cNvSpPr/>
          <p:nvPr/>
        </p:nvSpPr>
        <p:spPr>
          <a:xfrm>
            <a:off x="13738400" y="8526138"/>
            <a:ext cx="9917450" cy="2848988"/>
          </a:xfrm>
          <a:prstGeom prst="flowChartInternalStorage">
            <a:avLst/>
          </a:prstGeom>
          <a:gradFill>
            <a:gsLst>
              <a:gs pos="0">
                <a:srgbClr val="3B6492"/>
              </a:gs>
              <a:gs pos="100000">
                <a:srgbClr val="182432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1618e87b9a_0_0"/>
          <p:cNvSpPr/>
          <p:nvPr/>
        </p:nvSpPr>
        <p:spPr>
          <a:xfrm>
            <a:off x="27086188" y="5914175"/>
            <a:ext cx="7791400" cy="6097100"/>
          </a:xfrm>
          <a:prstGeom prst="flowChartInternalStorage">
            <a:avLst/>
          </a:prstGeom>
          <a:gradFill>
            <a:gsLst>
              <a:gs pos="0">
                <a:srgbClr val="3B6492"/>
              </a:gs>
              <a:gs pos="100000">
                <a:srgbClr val="182432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618e87b9a_0_0"/>
          <p:cNvSpPr/>
          <p:nvPr/>
        </p:nvSpPr>
        <p:spPr>
          <a:xfrm>
            <a:off x="0" y="0"/>
            <a:ext cx="37463400" cy="42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1618e87b9a_0_0"/>
          <p:cNvPicPr preferRelativeResize="0"/>
          <p:nvPr/>
        </p:nvPicPr>
        <p:blipFill rotWithShape="1">
          <a:blip r:embed="rId3">
            <a:alphaModFix/>
          </a:blip>
          <a:srcRect b="35199" l="0" r="0" t="0"/>
          <a:stretch/>
        </p:blipFill>
        <p:spPr>
          <a:xfrm>
            <a:off x="28257509" y="-1701052"/>
            <a:ext cx="11652150" cy="596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1618e87b9a_0_0"/>
          <p:cNvSpPr txBox="1"/>
          <p:nvPr>
            <p:ph idx="4294967295" type="subTitle"/>
          </p:nvPr>
        </p:nvSpPr>
        <p:spPr>
          <a:xfrm>
            <a:off x="4829325" y="1531088"/>
            <a:ext cx="267033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8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A novel method for the removal of cholera toxins</a:t>
            </a:r>
            <a:endParaRPr b="0" i="1" sz="8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0" name="Google Shape;130;g21618e87b9a_0_0"/>
          <p:cNvCxnSpPr/>
          <p:nvPr/>
        </p:nvCxnSpPr>
        <p:spPr>
          <a:xfrm>
            <a:off x="-94919" y="4285205"/>
            <a:ext cx="37542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g21618e87b9a_0_0"/>
          <p:cNvSpPr/>
          <p:nvPr/>
        </p:nvSpPr>
        <p:spPr>
          <a:xfrm>
            <a:off x="-94936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1618e87b9a_0_0"/>
          <p:cNvSpPr/>
          <p:nvPr/>
        </p:nvSpPr>
        <p:spPr>
          <a:xfrm>
            <a:off x="31704902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1618e87b9a_0_0"/>
          <p:cNvSpPr txBox="1"/>
          <p:nvPr/>
        </p:nvSpPr>
        <p:spPr>
          <a:xfrm>
            <a:off x="1319700" y="5943600"/>
            <a:ext cx="10415100" cy="59064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PROBLEM:</a:t>
            </a:r>
            <a:endParaRPr b="1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sng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CTX-B Attachment:</a:t>
            </a:r>
            <a:endParaRPr b="0" i="0" sz="3800" u="sng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○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CTX-B domains into a solution with the biofilm to detect how well it attaches to it.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●"/>
            </a:pPr>
            <a:r>
              <a:rPr b="0" i="0" lang="en" sz="3800" u="sng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3D Printing Biofilm</a:t>
            </a:r>
            <a:endParaRPr b="0" i="0" sz="3800" u="sng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low"/>
              <a:buChar char="○"/>
            </a:pPr>
            <a:r>
              <a:rPr b="0" i="0" lang="en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Testing our the production of biofilm using a 3D printer</a:t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4" name="Google Shape;134;g21618e87b9a_0_0"/>
          <p:cNvSpPr txBox="1"/>
          <p:nvPr/>
        </p:nvSpPr>
        <p:spPr>
          <a:xfrm>
            <a:off x="12548250" y="5943600"/>
            <a:ext cx="13681200" cy="2340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Produce biofilm through overexpression of </a:t>
            </a:r>
            <a:r>
              <a:rPr b="0" i="1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csgD</a:t>
            </a: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b="0" i="1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OmpR234</a:t>
            </a:r>
            <a:endParaRPr b="0" i="1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Clone Gm1-mimic receptor in biofilm production strain</a:t>
            </a:r>
            <a:endParaRPr b="0" i="0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Test binding to CTX-B</a:t>
            </a:r>
            <a:endParaRPr b="0" i="0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5" name="Google Shape;135;g21618e87b9a_0_0"/>
          <p:cNvSpPr txBox="1"/>
          <p:nvPr/>
        </p:nvSpPr>
        <p:spPr>
          <a:xfrm>
            <a:off x="1319700" y="4301100"/>
            <a:ext cx="104151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Planned Experiments</a:t>
            </a:r>
            <a:endParaRPr b="0" i="0" sz="65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" name="Google Shape;136;g21618e87b9a_0_0"/>
          <p:cNvSpPr txBox="1"/>
          <p:nvPr/>
        </p:nvSpPr>
        <p:spPr>
          <a:xfrm>
            <a:off x="12515150" y="4301100"/>
            <a:ext cx="136977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Future Work </a:t>
            </a:r>
            <a:endParaRPr b="0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7" name="Google Shape;137;g21618e87b9a_0_0"/>
          <p:cNvPicPr preferRelativeResize="0"/>
          <p:nvPr/>
        </p:nvPicPr>
        <p:blipFill rotWithShape="1">
          <a:blip r:embed="rId4">
            <a:alphaModFix/>
          </a:blip>
          <a:srcRect b="15824" l="0" r="0" t="24433"/>
          <a:stretch/>
        </p:blipFill>
        <p:spPr>
          <a:xfrm>
            <a:off x="27652388" y="6348375"/>
            <a:ext cx="7791396" cy="6206397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g21618e87b9a_0_0"/>
          <p:cNvSpPr txBox="1"/>
          <p:nvPr/>
        </p:nvSpPr>
        <p:spPr>
          <a:xfrm>
            <a:off x="26974800" y="13088925"/>
            <a:ext cx="8991600" cy="1354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We are a team of 3 high school juniors, 4 seniors, and our mentor, Dr. Hsu</a:t>
            </a:r>
            <a:endParaRPr b="1" i="1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9" name="Google Shape;139;g21618e87b9a_0_0"/>
          <p:cNvSpPr txBox="1"/>
          <p:nvPr/>
        </p:nvSpPr>
        <p:spPr>
          <a:xfrm>
            <a:off x="1295400" y="12230500"/>
            <a:ext cx="104772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Safety</a:t>
            </a:r>
            <a:endParaRPr b="1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0" name="Google Shape;140;g21618e87b9a_0_0"/>
          <p:cNvSpPr txBox="1"/>
          <p:nvPr/>
        </p:nvSpPr>
        <p:spPr>
          <a:xfrm>
            <a:off x="1295400" y="13797150"/>
            <a:ext cx="10477200" cy="6349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Taiwan CDC recognizes CTX-B  as a non-toxic subunit; however, obtaining a sample is still highly regulated. </a:t>
            </a:r>
            <a:endParaRPr b="0" i="0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●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We have spoken with CDC officials (Figure 3) and we started the application process of importing CTX-B from vendors. </a:t>
            </a:r>
            <a:endParaRPr b="0" i="0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69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rlow"/>
              <a:buChar char="○"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process requires a description of how and why we plan to use it as well as methods of disposal. </a:t>
            </a:r>
            <a:endParaRPr b="0" i="0" sz="38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1" name="Google Shape;141;g21618e87b9a_0_0"/>
          <p:cNvSpPr txBox="1"/>
          <p:nvPr/>
        </p:nvSpPr>
        <p:spPr>
          <a:xfrm>
            <a:off x="26974800" y="15182400"/>
            <a:ext cx="8997900" cy="21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Acknowledgements and References</a:t>
            </a:r>
            <a:endParaRPr b="0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2" name="Google Shape;142;g21618e87b9a_0_0"/>
          <p:cNvPicPr preferRelativeResize="0"/>
          <p:nvPr/>
        </p:nvPicPr>
        <p:blipFill rotWithShape="1">
          <a:blip r:embed="rId5">
            <a:alphaModFix/>
          </a:blip>
          <a:srcRect b="0" l="50990" r="0" t="17546"/>
          <a:stretch/>
        </p:blipFill>
        <p:spPr>
          <a:xfrm flipH="1">
            <a:off x="12396800" y="13955806"/>
            <a:ext cx="4147400" cy="2015594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g21618e87b9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2396803" y="16248325"/>
            <a:ext cx="4147394" cy="234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g21618e87b9a_0_0"/>
          <p:cNvSpPr txBox="1"/>
          <p:nvPr/>
        </p:nvSpPr>
        <p:spPr>
          <a:xfrm>
            <a:off x="26974800" y="17717525"/>
            <a:ext cx="8997900" cy="1939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Special thanks to Dr. Jonathan Hsu and Mr. Lowman, and Yueh-Hua Tu for their unwavering support.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1618e87b9a_0_0"/>
          <p:cNvSpPr txBox="1"/>
          <p:nvPr/>
        </p:nvSpPr>
        <p:spPr>
          <a:xfrm flipH="1">
            <a:off x="17086200" y="13080275"/>
            <a:ext cx="91266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References</a:t>
            </a:r>
            <a:endParaRPr b="1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6" name="Google Shape;146;g21618e87b9a_0_0"/>
          <p:cNvSpPr txBox="1"/>
          <p:nvPr/>
        </p:nvSpPr>
        <p:spPr>
          <a:xfrm flipH="1">
            <a:off x="17086200" y="14414875"/>
            <a:ext cx="9126600" cy="56181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6. Beddoe, T., Paton, A. W., Le Nours, J., Rossjohn, J. &amp; Paton, J. C. Structure, Biological Functions and Applications of the AB5 Toxins.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Trends Biochem Sci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35, 411–418 (2010).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Cloning and expression of a cholera toxin beta subunit in Escherichia coli | Annals of Microbiology | Full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Text.</a:t>
            </a:r>
            <a:r>
              <a:rPr b="0" i="0" lang="en" sz="1500" u="none" cap="none" strike="noStrike">
                <a:solidFill>
                  <a:srgbClr val="00000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" sz="1500" u="sng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https://annalsmicrobiology.biomedcentral.com/articles/10.1007/s13213-010-0062-z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Slos, P.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et al.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Recombinant cholera toxin B subunit in Escherichia coli: high-level secretion, purification,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and characterization.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Protein Expr Purif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5, 518–526 (1994).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van Bloois, E., Winter, R. T., Kolmar, H. &amp; Fraaije, M. W. Decorating microbes: surface display of proteins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on Escherichia coli.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Trends Biotechnol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29, 79–86 (2011).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Xu, Z. &amp; Lee, S. Y. Display of Polyhistidine Peptides on the Escherichia coli  Cell Surface by Using Outer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Membrane Protein C  as an Anchoring Motif.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Appl Environ Microbiol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65, 5142–5147 (1999).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Yu, R. K., Usuki, S., Itokazu, Y. &amp; Wu, H.-C. Novel GM1 ganglioside-like peptide mimics prevent the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45720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association of cholera toxin to human intestinal epithelial cells in vitro. </a:t>
            </a:r>
            <a:r>
              <a:rPr b="0" i="1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Glycobiology</a:t>
            </a:r>
            <a:r>
              <a:rPr b="0" i="0" lang="en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26, 63–73 (2016).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2159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Barlow"/>
              <a:buAutoNum type="arabicPeriod"/>
            </a:pPr>
            <a:r>
              <a:rPr b="0" i="0" lang="en" sz="15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Cholera.</a:t>
            </a:r>
            <a:r>
              <a:rPr b="0" i="0" lang="en" sz="1500" u="none" cap="none" strike="noStrike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" sz="1500" u="sng" cap="none" strike="noStrike">
                <a:solidFill>
                  <a:srgbClr val="1155CC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https://www.who.int/news-room/fact-sheets/detail/cholera</a:t>
            </a:r>
            <a:r>
              <a:rPr b="0" i="0" lang="en" sz="15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.</a:t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marR="76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Barlow"/>
              <a:buAutoNum type="arabicPeriod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Barlow"/>
              <a:buAutoNum type="arabicPeriod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Fattahi, S. </a:t>
            </a:r>
            <a:r>
              <a:rPr b="0" i="1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Relationship of biofilm formation and different virulence genes in uropathogenic Escherichia coli isolates from Northwest Iran. </a:t>
            </a:r>
            <a:r>
              <a:rPr b="0" i="1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GMS Hygiene and Infection Control; 10:Doc11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(2015) doi: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10.3205/DGKH000254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7" name="Google Shape;147;g21618e87b9a_0_0"/>
          <p:cNvSpPr/>
          <p:nvPr/>
        </p:nvSpPr>
        <p:spPr>
          <a:xfrm>
            <a:off x="-94936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1618e87b9a_0_0"/>
          <p:cNvSpPr/>
          <p:nvPr/>
        </p:nvSpPr>
        <p:spPr>
          <a:xfrm>
            <a:off x="-94936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1618e87b9a_0_0"/>
          <p:cNvSpPr/>
          <p:nvPr/>
        </p:nvSpPr>
        <p:spPr>
          <a:xfrm>
            <a:off x="31704902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1618e87b9a_0_0"/>
          <p:cNvSpPr txBox="1"/>
          <p:nvPr>
            <p:ph type="title"/>
          </p:nvPr>
        </p:nvSpPr>
        <p:spPr>
          <a:xfrm>
            <a:off x="55575" y="34375"/>
            <a:ext cx="374634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CTox-DTox 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1" name="Google Shape;151;g21618e87b9a_0_0"/>
          <p:cNvSpPr/>
          <p:nvPr/>
        </p:nvSpPr>
        <p:spPr>
          <a:xfrm>
            <a:off x="31704902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21618e87b9a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315001" y="-3976422"/>
            <a:ext cx="9328096" cy="862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1618e87b9a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8338" y="510326"/>
            <a:ext cx="3990826" cy="13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618e87b9a_0_0"/>
          <p:cNvSpPr/>
          <p:nvPr/>
        </p:nvSpPr>
        <p:spPr>
          <a:xfrm>
            <a:off x="-94936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1618e87b9a_0_0"/>
          <p:cNvSpPr/>
          <p:nvPr/>
        </p:nvSpPr>
        <p:spPr>
          <a:xfrm>
            <a:off x="31704902" y="2137938"/>
            <a:ext cx="57585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1618e87b9a_0_0"/>
          <p:cNvSpPr txBox="1"/>
          <p:nvPr/>
        </p:nvSpPr>
        <p:spPr>
          <a:xfrm>
            <a:off x="26962700" y="4301100"/>
            <a:ext cx="9003600" cy="11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" sz="6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Team</a:t>
            </a:r>
            <a:endParaRPr b="0" i="0" sz="65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7" name="Google Shape;157;g21618e87b9a_0_0"/>
          <p:cNvSpPr txBox="1"/>
          <p:nvPr/>
        </p:nvSpPr>
        <p:spPr>
          <a:xfrm>
            <a:off x="12115800" y="18865250"/>
            <a:ext cx="470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3: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Zoom meeting with Professor Yueh Hua Tu, former Taiwan CDC officer 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8" name="Google Shape;158;g21618e87b9a_0_0"/>
          <p:cNvPicPr preferRelativeResize="0"/>
          <p:nvPr/>
        </p:nvPicPr>
        <p:blipFill rotWithShape="1">
          <a:blip r:embed="rId14">
            <a:alphaModFix/>
          </a:blip>
          <a:srcRect b="0" l="0" r="0" t="42106"/>
          <a:stretch/>
        </p:blipFill>
        <p:spPr>
          <a:xfrm>
            <a:off x="14064825" y="8904313"/>
            <a:ext cx="10477201" cy="3369508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g21618e87b9a_0_0"/>
          <p:cNvSpPr txBox="1"/>
          <p:nvPr/>
        </p:nvSpPr>
        <p:spPr>
          <a:xfrm>
            <a:off x="14045625" y="12376863"/>
            <a:ext cx="1051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4: </a:t>
            </a:r>
            <a:r>
              <a:rPr b="0" i="0" lang="en" sz="2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Congo red assay stains biofilm (red) (TAS Taipei, 2017)</a:t>
            </a:r>
            <a:endParaRPr b="0" i="0" sz="2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g21618e87b9a_0_0"/>
          <p:cNvSpPr txBox="1"/>
          <p:nvPr/>
        </p:nvSpPr>
        <p:spPr>
          <a:xfrm>
            <a:off x="-100725" y="2919725"/>
            <a:ext cx="375423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rPr b="0" i="0" lang="en" sz="3612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Austin Lo, Andrew Lee, James Kuo, Emma Shih, Ariel Lan, Yunho Chun, Josh Shih, Zoe Shong, Dr. Jonathan Hsu, Alex Barutis, Aya Kassem, Jarn Anowak</a:t>
            </a:r>
            <a:endParaRPr b="0" i="0" sz="3612" u="none" cap="none" strike="noStrike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rPr b="0" i="0" lang="en" sz="3612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Taipei American School, Taipei, Taiwan</a:t>
            </a:r>
            <a:endParaRPr b="0" i="0" sz="3612" u="none" cap="none" strike="noStrike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gant Research Poster by Slidesgo">
  <a:themeElements>
    <a:clrScheme name="Simple Light">
      <a:dk1>
        <a:srgbClr val="284463"/>
      </a:dk1>
      <a:lt1>
        <a:srgbClr val="EDF1F3"/>
      </a:lt1>
      <a:dk2>
        <a:srgbClr val="FFFFFF"/>
      </a:dk2>
      <a:lt2>
        <a:srgbClr val="BAC7D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844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Stephanie Ovitt</dc:creator>
</cp:coreProperties>
</file>