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GoogleSlidesCustomDataVersion2">
      <go:slidesCustomData xmlns:go="http://customooxmlschemas.google.com/" r:id="rId7" roundtripDataSignature="AMtx7miCAAqj4L88Do7IukqMfhPoR+iba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efd191b55a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1efd191b55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277084" y="3049771"/>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3"/>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3"/>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2"/>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4"/>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5"/>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5"/>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6"/>
          <p:cNvSpPr txBox="1"/>
          <p:nvPr>
            <p:ph idx="1" type="body"/>
          </p:nvPr>
        </p:nvSpPr>
        <p:spPr>
          <a:xfrm>
            <a:off x="1277051"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6"/>
          <p:cNvSpPr txBox="1"/>
          <p:nvPr>
            <p:ph idx="2" type="body"/>
          </p:nvPr>
        </p:nvSpPr>
        <p:spPr>
          <a:xfrm>
            <a:off x="19798579"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6"/>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7"/>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277051"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8"/>
          <p:cNvSpPr txBox="1"/>
          <p:nvPr>
            <p:ph idx="1" type="body"/>
          </p:nvPr>
        </p:nvSpPr>
        <p:spPr>
          <a:xfrm>
            <a:off x="1277051"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8"/>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9"/>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8731707" y="-511"/>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896"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10"/>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10"/>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10"/>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277051" y="17328384"/>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1"/>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7.png"/><Relationship Id="rId10" Type="http://schemas.openxmlformats.org/officeDocument/2006/relationships/image" Target="../media/image4.jpg"/><Relationship Id="rId13" Type="http://schemas.openxmlformats.org/officeDocument/2006/relationships/image" Target="../media/image3.png"/><Relationship Id="rId12"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jpg"/><Relationship Id="rId4" Type="http://schemas.openxmlformats.org/officeDocument/2006/relationships/hyperlink" Target="https://doi.org/10.1038/cr.2015.59" TargetMode="External"/><Relationship Id="rId9" Type="http://schemas.openxmlformats.org/officeDocument/2006/relationships/image" Target="../media/image10.png"/><Relationship Id="rId15" Type="http://schemas.openxmlformats.org/officeDocument/2006/relationships/image" Target="../media/image5.png"/><Relationship Id="rId14" Type="http://schemas.openxmlformats.org/officeDocument/2006/relationships/image" Target="../media/image1.png"/><Relationship Id="rId17" Type="http://schemas.openxmlformats.org/officeDocument/2006/relationships/image" Target="../media/image6.png"/><Relationship Id="rId16" Type="http://schemas.openxmlformats.org/officeDocument/2006/relationships/image" Target="../media/image9.png"/><Relationship Id="rId5" Type="http://schemas.openxmlformats.org/officeDocument/2006/relationships/hyperlink" Target="https://doi.org/10.1016/j.copbio.2019.07.004" TargetMode="External"/><Relationship Id="rId6" Type="http://schemas.openxmlformats.org/officeDocument/2006/relationships/hyperlink" Target="https://doi.org/10.1073/pnas.102013099" TargetMode="External"/><Relationship Id="rId7" Type="http://schemas.openxmlformats.org/officeDocument/2006/relationships/hyperlink" Target="https://doi.org/10.1111/tpj.14136" TargetMode="External"/><Relationship Id="rId8" Type="http://schemas.openxmlformats.org/officeDocument/2006/relationships/hyperlink" Target="https://doi.org/10.1021/acs.jpca.0c03385.s00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g1efd191b55a_0_0"/>
          <p:cNvPicPr preferRelativeResize="0"/>
          <p:nvPr/>
        </p:nvPicPr>
        <p:blipFill rotWithShape="1">
          <a:blip r:embed="rId3">
            <a:alphaModFix/>
          </a:blip>
          <a:srcRect b="21909" l="9561" r="11287" t="13888"/>
          <a:stretch/>
        </p:blipFill>
        <p:spPr>
          <a:xfrm>
            <a:off x="1781434" y="18396253"/>
            <a:ext cx="5963315" cy="2446248"/>
          </a:xfrm>
          <a:prstGeom prst="rect">
            <a:avLst/>
          </a:prstGeom>
          <a:noFill/>
          <a:ln>
            <a:noFill/>
          </a:ln>
        </p:spPr>
      </p:pic>
      <p:sp>
        <p:nvSpPr>
          <p:cNvPr id="55" name="Google Shape;55;g1efd191b55a_0_0"/>
          <p:cNvSpPr txBox="1"/>
          <p:nvPr/>
        </p:nvSpPr>
        <p:spPr>
          <a:xfrm>
            <a:off x="1356852" y="2648172"/>
            <a:ext cx="10180012" cy="541033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Abstract</a:t>
            </a:r>
            <a:endParaRPr b="1" i="0" sz="4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000"/>
              <a:buFont typeface="Arial"/>
              <a:buNone/>
            </a:pPr>
            <a:r>
              <a:t/>
            </a:r>
            <a:endParaRPr b="1" i="0" sz="1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000000"/>
                </a:solidFill>
                <a:latin typeface="Times New Roman"/>
                <a:ea typeface="Times New Roman"/>
                <a:cs typeface="Times New Roman"/>
                <a:sym typeface="Times New Roman"/>
              </a:rPr>
              <a:t>Food shortage, already potentially devastating, is being augmented by modern developments. Much of the attempt to address the phenomenon through synthetic biology has focused on the enhancement of traditional crops. We aspired to build on and recontextualize these pursuits by enhancing algae — which has many advantages over traditional crops — with components native to diverse fields of study. The systems designed tentatively promise improved light capture, carbon fixation, and starch production.</a:t>
            </a:r>
            <a:endParaRPr b="0" i="0" sz="3200" u="none" cap="none" strike="noStrike">
              <a:solidFill>
                <a:srgbClr val="000000"/>
              </a:solidFill>
              <a:latin typeface="Times New Roman"/>
              <a:ea typeface="Times New Roman"/>
              <a:cs typeface="Times New Roman"/>
              <a:sym typeface="Times New Roman"/>
            </a:endParaRPr>
          </a:p>
        </p:txBody>
      </p:sp>
      <p:sp>
        <p:nvSpPr>
          <p:cNvPr id="56" name="Google Shape;56;g1efd191b55a_0_0"/>
          <p:cNvSpPr txBox="1"/>
          <p:nvPr/>
        </p:nvSpPr>
        <p:spPr>
          <a:xfrm>
            <a:off x="4785000" y="-11300"/>
            <a:ext cx="27828600" cy="25290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1100"/>
              <a:buFont typeface="Arial"/>
              <a:buNone/>
            </a:pPr>
            <a:r>
              <a:rPr b="1" i="0" lang="en" sz="3968" u="none" cap="none" strike="noStrike">
                <a:solidFill>
                  <a:srgbClr val="000000"/>
                </a:solidFill>
                <a:latin typeface="Arial"/>
                <a:ea typeface="Arial"/>
                <a:cs typeface="Arial"/>
                <a:sym typeface="Arial"/>
              </a:rPr>
              <a:t>PHOTOSYNTHETIC ENHANCEMENT OF ALGAE TO INCREASE FOOD PRODUCTION</a:t>
            </a:r>
            <a:endParaRPr b="1" i="0" sz="3968"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0" i="0" lang="en" sz="3712" u="none" cap="none" strike="noStrike">
                <a:solidFill>
                  <a:srgbClr val="000000"/>
                </a:solidFill>
                <a:latin typeface="Arial"/>
                <a:ea typeface="Arial"/>
                <a:cs typeface="Arial"/>
                <a:sym typeface="Arial"/>
              </a:rPr>
              <a:t>Alisha Raiker, Henry Tshabalala, Zachary Kendall, Amelia Landry, Katie Dong, Arjun Macha, Mihir Vidhate, Isaac Childers, Espen Wellner, Zayd Dhasthageer, Aaron Mathieu (Teacher), Prasanna Neti (</a:t>
            </a:r>
            <a:r>
              <a:rPr b="0" i="0" lang="en" sz="3700" u="none" cap="none" strike="noStrike">
                <a:solidFill>
                  <a:srgbClr val="000000"/>
                </a:solidFill>
                <a:highlight>
                  <a:srgbClr val="FFFFFF"/>
                </a:highlight>
                <a:latin typeface="Arial"/>
                <a:ea typeface="Arial"/>
                <a:cs typeface="Arial"/>
                <a:sym typeface="Arial"/>
              </a:rPr>
              <a:t>Principal Automation Engineer at NECI</a:t>
            </a:r>
            <a:r>
              <a:rPr b="0" i="0" lang="en" sz="3700" u="none" cap="none" strike="noStrike">
                <a:solidFill>
                  <a:srgbClr val="000000"/>
                </a:solidFill>
                <a:latin typeface="Arial"/>
                <a:ea typeface="Arial"/>
                <a:cs typeface="Arial"/>
                <a:sym typeface="Arial"/>
              </a:rPr>
              <a:t>)</a:t>
            </a:r>
            <a:endParaRPr b="0" i="0" sz="37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12"/>
              <a:buFont typeface="Arial"/>
              <a:buNone/>
            </a:pPr>
            <a:r>
              <a:rPr b="0" i="1" lang="en" sz="3712" u="none" cap="none" strike="noStrike">
                <a:solidFill>
                  <a:srgbClr val="000000"/>
                </a:solidFill>
                <a:latin typeface="Arial"/>
                <a:ea typeface="Arial"/>
                <a:cs typeface="Arial"/>
                <a:sym typeface="Arial"/>
              </a:rPr>
              <a:t>Acton-Boxborough Regional High School, Acton, MA, United States</a:t>
            </a:r>
            <a:endParaRPr b="0" i="1" sz="3712" u="none" cap="none" strike="noStrike">
              <a:solidFill>
                <a:srgbClr val="000000"/>
              </a:solidFill>
              <a:latin typeface="Arial"/>
              <a:ea typeface="Arial"/>
              <a:cs typeface="Arial"/>
              <a:sym typeface="Arial"/>
            </a:endParaRPr>
          </a:p>
        </p:txBody>
      </p:sp>
      <p:sp>
        <p:nvSpPr>
          <p:cNvPr id="57" name="Google Shape;57;g1efd191b55a_0_0"/>
          <p:cNvSpPr txBox="1"/>
          <p:nvPr/>
        </p:nvSpPr>
        <p:spPr>
          <a:xfrm>
            <a:off x="1307268" y="8545464"/>
            <a:ext cx="10179900" cy="99606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Introduction/Background</a:t>
            </a:r>
            <a:endParaRPr b="1" i="0" sz="4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300"/>
              <a:buFont typeface="Arial"/>
              <a:buNone/>
            </a:pPr>
            <a:r>
              <a:t/>
            </a:r>
            <a:endParaRPr b="1" i="0" sz="23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500"/>
              <a:buFont typeface="Arial"/>
              <a:buNone/>
            </a:pPr>
            <a:r>
              <a:rPr b="0" i="0" lang="en" sz="3500" u="none" cap="none" strike="noStrike">
                <a:solidFill>
                  <a:srgbClr val="000000"/>
                </a:solidFill>
                <a:latin typeface="Times New Roman"/>
                <a:ea typeface="Times New Roman"/>
                <a:cs typeface="Times New Roman"/>
                <a:sym typeface="Times New Roman"/>
              </a:rPr>
              <a:t>Global warming, limited space, and many more factors of today’s world increase the threat of famine and decrease access to affordable and nutritious food. This lack of food causes about 9 million deaths per year. </a:t>
            </a:r>
            <a:endParaRPr b="0" i="0" sz="35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500"/>
              <a:buFont typeface="Arial"/>
              <a:buNone/>
            </a:pPr>
            <a:r>
              <a:t/>
            </a:r>
            <a:endParaRPr b="0" i="0" sz="35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500"/>
              <a:buFont typeface="Arial"/>
              <a:buNone/>
            </a:pPr>
            <a:r>
              <a:rPr b="0" i="0" lang="en" sz="3500" u="none" cap="none" strike="noStrike">
                <a:solidFill>
                  <a:srgbClr val="000000"/>
                </a:solidFill>
                <a:latin typeface="Times New Roman"/>
                <a:ea typeface="Times New Roman"/>
                <a:cs typeface="Times New Roman"/>
                <a:sym typeface="Times New Roman"/>
              </a:rPr>
              <a:t>To address this issue, we aim to improve an algae strain’s photosynthetic efficiency and modify its resource distribution to cheaply produce large quantities of starch to aid famine relief efforts. We chose to use algae because of their rapid growth rate, high biomass production, nutrient makeup, and high density.</a:t>
            </a:r>
            <a:endParaRPr b="0" i="0" sz="3500" u="none" cap="none" strike="noStrike">
              <a:solidFill>
                <a:srgbClr val="000000"/>
              </a:solidFill>
              <a:latin typeface="Times New Roman"/>
              <a:ea typeface="Times New Roman"/>
              <a:cs typeface="Times New Roman"/>
              <a:sym typeface="Times New Roman"/>
            </a:endParaRPr>
          </a:p>
          <a:p>
            <a:pPr indent="0" lvl="0" marL="457200" marR="0" rtl="0" algn="ctr">
              <a:lnSpc>
                <a:spcPct val="100000"/>
              </a:lnSpc>
              <a:spcBef>
                <a:spcPts val="0"/>
              </a:spcBef>
              <a:spcAft>
                <a:spcPts val="0"/>
              </a:spcAft>
              <a:buClr>
                <a:srgbClr val="000000"/>
              </a:buClr>
              <a:buSzPts val="3500"/>
              <a:buFont typeface="Arial"/>
              <a:buNone/>
            </a:pPr>
            <a:r>
              <a:t/>
            </a:r>
            <a:endParaRPr b="0" i="0" sz="35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1100"/>
              <a:buFont typeface="Arial"/>
              <a:buNone/>
            </a:pPr>
            <a:r>
              <a:rPr b="0" i="0" lang="en" sz="3500" u="none" cap="none" strike="noStrike">
                <a:solidFill>
                  <a:schemeClr val="dk1"/>
                </a:solidFill>
                <a:latin typeface="Times New Roman"/>
                <a:ea typeface="Times New Roman"/>
                <a:cs typeface="Times New Roman"/>
                <a:sym typeface="Times New Roman"/>
              </a:rPr>
              <a:t>Cheap and efficient to cultivate, these algae with their bolstered starch content would contribute to relief efforts or altogether circumvent the causes of famine that arise from traditional farming methods.</a:t>
            </a:r>
            <a:endParaRPr b="0" i="0" sz="3500" u="none" cap="none" strike="noStrike">
              <a:solidFill>
                <a:srgbClr val="000000"/>
              </a:solidFill>
              <a:latin typeface="Times New Roman"/>
              <a:ea typeface="Times New Roman"/>
              <a:cs typeface="Times New Roman"/>
              <a:sym typeface="Times New Roman"/>
            </a:endParaRPr>
          </a:p>
        </p:txBody>
      </p:sp>
      <p:sp>
        <p:nvSpPr>
          <p:cNvPr id="58" name="Google Shape;58;g1efd191b55a_0_0"/>
          <p:cNvSpPr txBox="1"/>
          <p:nvPr/>
        </p:nvSpPr>
        <p:spPr>
          <a:xfrm>
            <a:off x="11740500" y="2648175"/>
            <a:ext cx="12169200" cy="158580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4000"/>
              <a:buFont typeface="Arial"/>
              <a:buNone/>
            </a:pPr>
            <a:r>
              <a:t/>
            </a:r>
            <a:endParaRPr b="1" i="0" sz="4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Science Content</a:t>
            </a:r>
            <a:endParaRPr b="1" i="0" sz="4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300"/>
              <a:buFont typeface="Arial"/>
              <a:buNone/>
            </a:pPr>
            <a:r>
              <a:t/>
            </a:r>
            <a:endParaRPr b="1" i="0" sz="23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00"/>
              <a:buFont typeface="Arial"/>
              <a:buNone/>
            </a:pPr>
            <a:r>
              <a:t/>
            </a:r>
            <a:endParaRPr b="1" i="0" sz="3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0" i="0" lang="en" sz="3272" u="none" cap="none" strike="noStrike">
                <a:solidFill>
                  <a:schemeClr val="dk1"/>
                </a:solidFill>
                <a:latin typeface="Times New Roman"/>
                <a:ea typeface="Times New Roman"/>
                <a:cs typeface="Times New Roman"/>
                <a:sym typeface="Times New Roman"/>
              </a:rPr>
              <a:t>We plan to modify the selected algae by using an accessible version of electroporation to express phycobilisomes, highly efficient photosynthetic structures found in nature, to drive this enhanced production. Additionally, we will express the protein CmGLG1, a glycogenin whose overexpression has been found to increase starch content up to 4.7 times.</a:t>
            </a:r>
            <a:endParaRPr b="0" i="0" sz="3272" u="none" cap="none" strike="noStrike">
              <a:solidFill>
                <a:schemeClr val="dk1"/>
              </a:solidFill>
              <a:latin typeface="Times New Roman"/>
              <a:ea typeface="Times New Roman"/>
              <a:cs typeface="Times New Roman"/>
              <a:sym typeface="Times New Roman"/>
            </a:endParaRPr>
          </a:p>
          <a:p>
            <a:pPr indent="0" lvl="0" marL="457200" marR="0" rtl="0" algn="ctr">
              <a:lnSpc>
                <a:spcPct val="100000"/>
              </a:lnSpc>
              <a:spcBef>
                <a:spcPts val="0"/>
              </a:spcBef>
              <a:spcAft>
                <a:spcPts val="0"/>
              </a:spcAft>
              <a:buClr>
                <a:schemeClr val="dk1"/>
              </a:buClr>
              <a:buSzPts val="1100"/>
              <a:buFont typeface="Arial"/>
              <a:buNone/>
            </a:pPr>
            <a:r>
              <a:t/>
            </a:r>
            <a:endParaRPr b="0" i="0" sz="2272"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1100"/>
              <a:buFont typeface="Arial"/>
              <a:buNone/>
            </a:pPr>
            <a:r>
              <a:rPr b="0" i="0" lang="en" sz="3272" u="none" cap="none" strike="noStrike">
                <a:solidFill>
                  <a:schemeClr val="dk1"/>
                </a:solidFill>
                <a:latin typeface="Times New Roman"/>
                <a:ea typeface="Times New Roman"/>
                <a:cs typeface="Times New Roman"/>
                <a:sym typeface="Times New Roman"/>
              </a:rPr>
              <a:t>But these efforts would be bottlenecked by lack of resources without an improved carbon fixation system, the focus of this year’s efforts. By indirectly placing the tentatively selected multicopper oxidase CueO under the control of CrtJ, activated in the presence of molecular oxygen, we hope to improve the efficiency of existing RuBisCO by compensating for its low specificity by catalyzing reduction of the competitor O</a:t>
            </a:r>
            <a:r>
              <a:rPr b="0" baseline="-25000" i="0" lang="en" sz="3272" u="none" cap="none" strike="noStrike">
                <a:solidFill>
                  <a:schemeClr val="dk1"/>
                </a:solidFill>
                <a:latin typeface="Times New Roman"/>
                <a:ea typeface="Times New Roman"/>
                <a:cs typeface="Times New Roman"/>
                <a:sym typeface="Times New Roman"/>
              </a:rPr>
              <a:t>2</a:t>
            </a:r>
            <a:r>
              <a:rPr b="0" i="0" lang="en" sz="3272" u="none" cap="none" strike="noStrike">
                <a:solidFill>
                  <a:schemeClr val="dk1"/>
                </a:solidFill>
                <a:latin typeface="Times New Roman"/>
                <a:ea typeface="Times New Roman"/>
                <a:cs typeface="Times New Roman"/>
                <a:sym typeface="Times New Roman"/>
              </a:rPr>
              <a:t> into water when the need arises. Furthermore, we hope this this will solve dual threats posed by the efficiency of the phycobilisomes: the harmful buildup of both excess energy and of O</a:t>
            </a:r>
            <a:r>
              <a:rPr b="0" baseline="-25000" i="0" lang="en" sz="3272" u="none" cap="none" strike="noStrike">
                <a:solidFill>
                  <a:schemeClr val="dk1"/>
                </a:solidFill>
                <a:latin typeface="Times New Roman"/>
                <a:ea typeface="Times New Roman"/>
                <a:cs typeface="Times New Roman"/>
                <a:sym typeface="Times New Roman"/>
              </a:rPr>
              <a:t>2</a:t>
            </a:r>
            <a:r>
              <a:rPr b="0" i="0" lang="en" sz="3272" u="none" cap="none" strike="noStrike">
                <a:solidFill>
                  <a:schemeClr val="dk1"/>
                </a:solidFill>
                <a:latin typeface="Times New Roman"/>
                <a:ea typeface="Times New Roman"/>
                <a:cs typeface="Times New Roman"/>
                <a:sym typeface="Times New Roman"/>
              </a:rPr>
              <a:t>.</a:t>
            </a:r>
            <a:endParaRPr b="0" i="0" sz="3272"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1100"/>
              <a:buFont typeface="Arial"/>
              <a:buNone/>
            </a:pPr>
            <a:r>
              <a:t/>
            </a:r>
            <a:endParaRPr b="0" i="0" sz="3272" u="none" cap="none" strike="noStrike">
              <a:solidFill>
                <a:schemeClr val="dk1"/>
              </a:solidFill>
              <a:latin typeface="Times New Roman"/>
              <a:ea typeface="Times New Roman"/>
              <a:cs typeface="Times New Roman"/>
              <a:sym typeface="Times New Roman"/>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t/>
            </a:r>
            <a:endParaRPr b="0" i="0" sz="3072" u="none" cap="none" strike="noStrike">
              <a:solidFill>
                <a:schemeClr val="dk1"/>
              </a:solidFill>
              <a:latin typeface="Calibri"/>
              <a:ea typeface="Calibri"/>
              <a:cs typeface="Calibri"/>
              <a:sym typeface="Calibri"/>
            </a:endParaRPr>
          </a:p>
        </p:txBody>
      </p:sp>
      <p:sp>
        <p:nvSpPr>
          <p:cNvPr id="59" name="Google Shape;59;g1efd191b55a_0_0"/>
          <p:cNvSpPr txBox="1"/>
          <p:nvPr/>
        </p:nvSpPr>
        <p:spPr>
          <a:xfrm>
            <a:off x="24180626" y="2648172"/>
            <a:ext cx="11925900" cy="107682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Team Content</a:t>
            </a:r>
            <a:endParaRPr b="1" i="0" sz="4000" u="none" cap="none" strike="noStrike">
              <a:solidFill>
                <a:srgbClr val="000000"/>
              </a:solidFill>
              <a:latin typeface="Times New Roman"/>
              <a:ea typeface="Times New Roman"/>
              <a:cs typeface="Times New Roman"/>
              <a:sym typeface="Times New Roman"/>
            </a:endParaRPr>
          </a:p>
          <a:p>
            <a:pPr indent="-419100" lvl="0" marL="914400"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Returning members and leaders: Alisha Raiker and Henry Tshabalala</a:t>
            </a:r>
            <a:endParaRPr b="0" i="0" sz="3272" u="none" cap="none" strike="noStrike">
              <a:solidFill>
                <a:schemeClr val="dk1"/>
              </a:solidFill>
              <a:latin typeface="Times New Roman"/>
              <a:ea typeface="Times New Roman"/>
              <a:cs typeface="Times New Roman"/>
              <a:sym typeface="Times New Roman"/>
            </a:endParaRPr>
          </a:p>
          <a:p>
            <a:pPr indent="0" lvl="0" marL="91440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4000"/>
              <a:buFont typeface="Arial"/>
              <a:buNone/>
            </a:pPr>
            <a:r>
              <a:rPr b="1" i="0" lang="en" sz="4000" u="none" cap="none" strike="noStrike">
                <a:solidFill>
                  <a:schemeClr val="dk1"/>
                </a:solidFill>
                <a:latin typeface="Times New Roman"/>
                <a:ea typeface="Times New Roman"/>
                <a:cs typeface="Times New Roman"/>
                <a:sym typeface="Times New Roman"/>
              </a:rPr>
              <a:t>Current challenges:</a:t>
            </a:r>
            <a:endParaRPr b="1" i="0" sz="4000" u="none" cap="none" strike="noStrike">
              <a:solidFill>
                <a:schemeClr val="dk1"/>
              </a:solidFill>
              <a:latin typeface="Times New Roman"/>
              <a:ea typeface="Times New Roman"/>
              <a:cs typeface="Times New Roman"/>
              <a:sym typeface="Times New Roman"/>
            </a:endParaRPr>
          </a:p>
          <a:p>
            <a:pPr indent="-305308" lvl="0" marL="749808"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Preempting possible bottlenecks and unintended reactions</a:t>
            </a:r>
            <a:endParaRPr b="0" i="0" sz="3272" u="none" cap="none" strike="noStrike">
              <a:solidFill>
                <a:schemeClr val="dk1"/>
              </a:solidFill>
              <a:latin typeface="Times New Roman"/>
              <a:ea typeface="Times New Roman"/>
              <a:cs typeface="Times New Roman"/>
              <a:sym typeface="Times New Roman"/>
            </a:endParaRPr>
          </a:p>
          <a:p>
            <a:pPr indent="-436372" lvl="1" marL="13716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The electron transport chain</a:t>
            </a:r>
            <a:endParaRPr b="0" i="0" sz="3272" u="none" cap="none" strike="noStrike">
              <a:solidFill>
                <a:schemeClr val="dk1"/>
              </a:solidFill>
              <a:latin typeface="Times New Roman"/>
              <a:ea typeface="Times New Roman"/>
              <a:cs typeface="Times New Roman"/>
              <a:sym typeface="Times New Roman"/>
            </a:endParaRPr>
          </a:p>
          <a:p>
            <a:pPr indent="-436372" lvl="1" marL="13716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Hypothetical shade avoidance</a:t>
            </a:r>
            <a:endParaRPr b="0" i="0" sz="3272" u="none" cap="none" strike="noStrike">
              <a:solidFill>
                <a:schemeClr val="dk1"/>
              </a:solidFill>
              <a:latin typeface="Times New Roman"/>
              <a:ea typeface="Times New Roman"/>
              <a:cs typeface="Times New Roman"/>
              <a:sym typeface="Times New Roman"/>
            </a:endParaRPr>
          </a:p>
          <a:p>
            <a:pPr indent="-436372" lvl="1" marL="13716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Secondary alterations to the algae’s metabolism</a:t>
            </a:r>
            <a:endParaRPr b="0" i="0" sz="3272" u="none" cap="none" strike="noStrike">
              <a:solidFill>
                <a:schemeClr val="dk1"/>
              </a:solidFill>
              <a:latin typeface="Times New Roman"/>
              <a:ea typeface="Times New Roman"/>
              <a:cs typeface="Times New Roman"/>
              <a:sym typeface="Times New Roman"/>
            </a:endParaRPr>
          </a:p>
          <a:p>
            <a:pPr indent="-436372" lvl="0" marL="9144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Practicalities of expressing components with precision</a:t>
            </a:r>
            <a:endParaRPr b="0" i="0" sz="3272" u="none" cap="none" strike="noStrike">
              <a:solidFill>
                <a:schemeClr val="dk1"/>
              </a:solidFill>
              <a:latin typeface="Times New Roman"/>
              <a:ea typeface="Times New Roman"/>
              <a:cs typeface="Times New Roman"/>
              <a:sym typeface="Times New Roman"/>
            </a:endParaRPr>
          </a:p>
          <a:p>
            <a:pPr indent="-436372" lvl="0" marL="9144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Imperfected and unpredictable DIY electroporation method</a:t>
            </a:r>
            <a:endParaRPr b="0" i="0" sz="3272" u="none" cap="none" strike="noStrike">
              <a:solidFill>
                <a:schemeClr val="dk1"/>
              </a:solidFill>
              <a:latin typeface="Times New Roman"/>
              <a:ea typeface="Times New Roman"/>
              <a:cs typeface="Times New Roman"/>
              <a:sym typeface="Times New Roman"/>
            </a:endParaRPr>
          </a:p>
          <a:p>
            <a:pPr indent="-436372" lvl="0" marL="9144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Comparatively limited in-depth algal research</a:t>
            </a:r>
            <a:endParaRPr b="0" i="0" sz="3272"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Possible next steps:</a:t>
            </a:r>
            <a:endParaRPr b="0" i="0" sz="4000" u="none" cap="none" strike="noStrike">
              <a:solidFill>
                <a:schemeClr val="dk1"/>
              </a:solidFill>
              <a:latin typeface="Times New Roman"/>
              <a:ea typeface="Times New Roman"/>
              <a:cs typeface="Times New Roman"/>
              <a:sym typeface="Times New Roman"/>
            </a:endParaRPr>
          </a:p>
          <a:p>
            <a:pPr indent="-305308" lvl="0" marL="749808"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Select optimum chassis (tentatively </a:t>
            </a:r>
            <a:r>
              <a:rPr b="0" i="1" lang="en" sz="3272" u="none" cap="none" strike="noStrike">
                <a:solidFill>
                  <a:schemeClr val="dk1"/>
                </a:solidFill>
                <a:latin typeface="Times New Roman"/>
                <a:ea typeface="Times New Roman"/>
                <a:cs typeface="Times New Roman"/>
                <a:sym typeface="Times New Roman"/>
              </a:rPr>
              <a:t>Nannochloropsis oculata</a:t>
            </a:r>
            <a:r>
              <a:rPr b="0" i="0" lang="en" sz="3272" u="none" cap="none" strike="noStrike">
                <a:solidFill>
                  <a:schemeClr val="dk1"/>
                </a:solidFill>
                <a:latin typeface="Times New Roman"/>
                <a:ea typeface="Times New Roman"/>
                <a:cs typeface="Times New Roman"/>
                <a:sym typeface="Times New Roman"/>
              </a:rPr>
              <a:t>)</a:t>
            </a:r>
            <a:endParaRPr b="0" i="0" sz="3272" u="none" cap="none" strike="noStrike">
              <a:solidFill>
                <a:schemeClr val="dk1"/>
              </a:solidFill>
              <a:latin typeface="Times New Roman"/>
              <a:ea typeface="Times New Roman"/>
              <a:cs typeface="Times New Roman"/>
              <a:sym typeface="Times New Roman"/>
            </a:endParaRPr>
          </a:p>
          <a:p>
            <a:pPr indent="-419100" lvl="0" marL="914400"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Modify plasmids to contain the systems</a:t>
            </a:r>
            <a:endParaRPr b="0" i="0" sz="3272" u="none" cap="none" strike="noStrike">
              <a:solidFill>
                <a:schemeClr val="dk1"/>
              </a:solidFill>
              <a:latin typeface="Times New Roman"/>
              <a:ea typeface="Times New Roman"/>
              <a:cs typeface="Times New Roman"/>
              <a:sym typeface="Times New Roman"/>
            </a:endParaRPr>
          </a:p>
          <a:p>
            <a:pPr indent="-322580" lvl="0" marL="749808"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Test expression in vitro</a:t>
            </a:r>
            <a:endParaRPr b="0" i="0" sz="3272" u="none" cap="none" strike="noStrike">
              <a:solidFill>
                <a:schemeClr val="dk1"/>
              </a:solidFill>
              <a:latin typeface="Times New Roman"/>
              <a:ea typeface="Times New Roman"/>
              <a:cs typeface="Times New Roman"/>
              <a:sym typeface="Times New Roman"/>
            </a:endParaRPr>
          </a:p>
          <a:p>
            <a:pPr indent="-305308" lvl="0" marL="749808"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Transform with GFP-only plasmid</a:t>
            </a:r>
            <a:endParaRPr b="0" i="0" sz="3272" u="none" cap="none" strike="noStrike">
              <a:solidFill>
                <a:schemeClr val="dk1"/>
              </a:solidFill>
              <a:latin typeface="Times New Roman"/>
              <a:ea typeface="Times New Roman"/>
              <a:cs typeface="Times New Roman"/>
              <a:sym typeface="Times New Roman"/>
            </a:endParaRPr>
          </a:p>
          <a:p>
            <a:pPr indent="-419100" lvl="0" marL="914400" marR="0" rtl="0" algn="l">
              <a:lnSpc>
                <a:spcPct val="100000"/>
              </a:lnSpc>
              <a:spcBef>
                <a:spcPts val="0"/>
              </a:spcBef>
              <a:spcAft>
                <a:spcPts val="0"/>
              </a:spcAft>
              <a:buClr>
                <a:schemeClr val="dk1"/>
              </a:buClr>
              <a:buSzPts val="3000"/>
              <a:buFont typeface="Times New Roman"/>
              <a:buChar char="●"/>
            </a:pPr>
            <a:r>
              <a:rPr b="0" i="0" lang="en" sz="3272" u="none" cap="none" strike="noStrike">
                <a:solidFill>
                  <a:schemeClr val="dk1"/>
                </a:solidFill>
                <a:latin typeface="Times New Roman"/>
                <a:ea typeface="Times New Roman"/>
                <a:cs typeface="Times New Roman"/>
                <a:sym typeface="Times New Roman"/>
              </a:rPr>
              <a:t>Transform algae with modified plasmids</a:t>
            </a:r>
            <a:endParaRPr b="0" i="0" sz="3272" u="none" cap="none" strike="noStrike">
              <a:solidFill>
                <a:schemeClr val="dk1"/>
              </a:solidFill>
              <a:latin typeface="Times New Roman"/>
              <a:ea typeface="Times New Roman"/>
              <a:cs typeface="Times New Roman"/>
              <a:sym typeface="Times New Roman"/>
            </a:endParaRPr>
          </a:p>
          <a:p>
            <a:pPr indent="-436372" lvl="0" marL="9144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Optimize system based on findings</a:t>
            </a:r>
            <a:endParaRPr b="0" i="0" sz="3272" u="none" cap="none" strike="noStrike">
              <a:solidFill>
                <a:schemeClr val="dk1"/>
              </a:solidFill>
              <a:latin typeface="Times New Roman"/>
              <a:ea typeface="Times New Roman"/>
              <a:cs typeface="Times New Roman"/>
              <a:sym typeface="Times New Roman"/>
            </a:endParaRPr>
          </a:p>
          <a:p>
            <a:pPr indent="-436372" lvl="1" marL="13716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Tag individual parts for observation</a:t>
            </a:r>
            <a:endParaRPr b="0" i="0" sz="3272" u="none" cap="none" strike="noStrike">
              <a:solidFill>
                <a:schemeClr val="dk1"/>
              </a:solidFill>
              <a:latin typeface="Times New Roman"/>
              <a:ea typeface="Times New Roman"/>
              <a:cs typeface="Times New Roman"/>
              <a:sym typeface="Times New Roman"/>
            </a:endParaRPr>
          </a:p>
          <a:p>
            <a:pPr indent="-436372" lvl="1" marL="1371600" marR="0" rtl="0" algn="l">
              <a:lnSpc>
                <a:spcPct val="100000"/>
              </a:lnSpc>
              <a:spcBef>
                <a:spcPts val="0"/>
              </a:spcBef>
              <a:spcAft>
                <a:spcPts val="0"/>
              </a:spcAft>
              <a:buClr>
                <a:schemeClr val="dk1"/>
              </a:buClr>
              <a:buSzPts val="3272"/>
              <a:buFont typeface="Times New Roman"/>
              <a:buChar char="○"/>
            </a:pPr>
            <a:r>
              <a:rPr b="0" i="0" lang="en" sz="3272" u="none" cap="none" strike="noStrike">
                <a:solidFill>
                  <a:schemeClr val="dk1"/>
                </a:solidFill>
                <a:latin typeface="Times New Roman"/>
                <a:ea typeface="Times New Roman"/>
                <a:cs typeface="Times New Roman"/>
                <a:sym typeface="Times New Roman"/>
              </a:rPr>
              <a:t>Optimize under inducible promoters</a:t>
            </a:r>
            <a:endParaRPr b="0" i="0" sz="3272" u="none" cap="none" strike="noStrike">
              <a:solidFill>
                <a:schemeClr val="dk1"/>
              </a:solidFill>
              <a:latin typeface="Times New Roman"/>
              <a:ea typeface="Times New Roman"/>
              <a:cs typeface="Times New Roman"/>
              <a:sym typeface="Times New Roman"/>
            </a:endParaRPr>
          </a:p>
        </p:txBody>
      </p:sp>
      <p:sp>
        <p:nvSpPr>
          <p:cNvPr id="60" name="Google Shape;60;g1efd191b55a_0_0"/>
          <p:cNvSpPr txBox="1"/>
          <p:nvPr/>
        </p:nvSpPr>
        <p:spPr>
          <a:xfrm>
            <a:off x="24180725" y="13779519"/>
            <a:ext cx="11925900" cy="4709100"/>
          </a:xfrm>
          <a:prstGeom prst="rect">
            <a:avLst/>
          </a:prstGeom>
          <a:noFill/>
          <a:ln cap="flat" cmpd="sng" w="9525">
            <a:solidFill>
              <a:schemeClr val="dk1"/>
            </a:solidFill>
            <a:prstDash val="solid"/>
            <a:round/>
            <a:headEnd len="sm" w="sm" type="none"/>
            <a:tailEnd len="sm" w="sm" type="none"/>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000"/>
              <a:buFont typeface="Arial"/>
              <a:buNone/>
            </a:pPr>
            <a:r>
              <a:rPr b="1" i="0" lang="en" sz="3000" u="none" cap="none" strike="noStrike">
                <a:solidFill>
                  <a:srgbClr val="000000"/>
                </a:solidFill>
                <a:latin typeface="Times New Roman"/>
                <a:ea typeface="Times New Roman"/>
                <a:cs typeface="Times New Roman"/>
                <a:sym typeface="Times New Roman"/>
              </a:rPr>
              <a:t>References</a:t>
            </a:r>
            <a:endParaRPr b="1" i="0" sz="2000" u="none" cap="none" strike="noStrike">
              <a:solidFill>
                <a:srgbClr val="000000"/>
              </a:solidFill>
              <a:latin typeface="Calibri"/>
              <a:ea typeface="Calibri"/>
              <a:cs typeface="Calibri"/>
              <a:sym typeface="Calibri"/>
            </a:endParaRPr>
          </a:p>
          <a:p>
            <a:pPr indent="-469900" lvl="0" marL="812800" marR="0" rtl="0" algn="l">
              <a:lnSpc>
                <a:spcPct val="100000"/>
              </a:lnSpc>
              <a:spcBef>
                <a:spcPts val="120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Chang, Leifu, et al. “Structural Organization of an intact phycobilisome and its association with Photosystem II.” </a:t>
            </a:r>
            <a:r>
              <a:rPr b="0" i="1" lang="en" sz="1200" u="none" cap="none" strike="noStrike">
                <a:solidFill>
                  <a:schemeClr val="dk1"/>
                </a:solidFill>
                <a:latin typeface="Times New Roman"/>
                <a:ea typeface="Times New Roman"/>
                <a:cs typeface="Times New Roman"/>
                <a:sym typeface="Times New Roman"/>
              </a:rPr>
              <a:t>Cell Research</a:t>
            </a:r>
            <a:r>
              <a:rPr b="0" i="0" lang="en" sz="1200" u="none" cap="none" strike="noStrike">
                <a:solidFill>
                  <a:schemeClr val="dk1"/>
                </a:solidFill>
                <a:latin typeface="Times New Roman"/>
                <a:ea typeface="Times New Roman"/>
                <a:cs typeface="Times New Roman"/>
                <a:sym typeface="Times New Roman"/>
              </a:rPr>
              <a:t>, vol. 25, no. 6, 22 May 2015, pp. 726–737, </a:t>
            </a:r>
            <a:r>
              <a:rPr b="0" i="0" lang="en" sz="1200" u="sng" cap="none" strike="noStrike">
                <a:solidFill>
                  <a:schemeClr val="hlink"/>
                </a:solidFill>
                <a:latin typeface="Times New Roman"/>
                <a:ea typeface="Times New Roman"/>
                <a:cs typeface="Times New Roman"/>
                <a:sym typeface="Times New Roman"/>
                <a:hlinkClick r:id="rId4"/>
              </a:rPr>
              <a:t>https://doi.org/10.1038/cr.2015.59</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469900" lvl="0" marL="812800" marR="0" rtl="0" algn="l">
              <a:lnSpc>
                <a:spcPct val="100000"/>
              </a:lnSpc>
              <a:spcBef>
                <a:spcPts val="120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Luan, Guodong, et al. “Engineering cyanobacteria chassis cells toward more efficient photosynthesis.” </a:t>
            </a:r>
            <a:r>
              <a:rPr b="0" i="1" lang="en" sz="1200" u="none" cap="none" strike="noStrike">
                <a:solidFill>
                  <a:schemeClr val="dk1"/>
                </a:solidFill>
                <a:latin typeface="Times New Roman"/>
                <a:ea typeface="Times New Roman"/>
                <a:cs typeface="Times New Roman"/>
                <a:sym typeface="Times New Roman"/>
              </a:rPr>
              <a:t>Current Opinion in Biotechnology</a:t>
            </a:r>
            <a:r>
              <a:rPr b="0" i="0" lang="en" sz="1200" u="none" cap="none" strike="noStrike">
                <a:solidFill>
                  <a:schemeClr val="dk1"/>
                </a:solidFill>
                <a:latin typeface="Times New Roman"/>
                <a:ea typeface="Times New Roman"/>
                <a:cs typeface="Times New Roman"/>
                <a:sym typeface="Times New Roman"/>
              </a:rPr>
              <a:t>, vol. 62, Apr. 2020, pp. 1–6, </a:t>
            </a:r>
            <a:r>
              <a:rPr b="0" i="0" lang="en" sz="1200" u="sng" cap="none" strike="noStrike">
                <a:solidFill>
                  <a:schemeClr val="hlink"/>
                </a:solidFill>
                <a:latin typeface="Times New Roman"/>
                <a:ea typeface="Times New Roman"/>
                <a:cs typeface="Times New Roman"/>
                <a:sym typeface="Times New Roman"/>
                <a:hlinkClick r:id="rId5"/>
              </a:rPr>
              <a:t>https://doi.org/10.1016/j.copbio.2019.07.004</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457200" lvl="0" marL="800100" marR="0" rtl="0" algn="l">
              <a:lnSpc>
                <a:spcPct val="100000"/>
              </a:lnSpc>
              <a:spcBef>
                <a:spcPts val="120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Masuda, Shinji, et al. “Repression of photosynthesis gene expression by formation of a disulfide bond in CrtJ.” Edited by Jonathan Beckwith. </a:t>
            </a:r>
            <a:r>
              <a:rPr b="0" i="1" lang="en" sz="1200" u="none" cap="none" strike="noStrike">
                <a:solidFill>
                  <a:schemeClr val="dk1"/>
                </a:solidFill>
                <a:latin typeface="Times New Roman"/>
                <a:ea typeface="Times New Roman"/>
                <a:cs typeface="Times New Roman"/>
                <a:sym typeface="Times New Roman"/>
              </a:rPr>
              <a:t>Proceedings of the National Academy of Sciences</a:t>
            </a:r>
            <a:r>
              <a:rPr b="0" i="0" lang="en" sz="1200" u="none" cap="none" strike="noStrike">
                <a:solidFill>
                  <a:schemeClr val="dk1"/>
                </a:solidFill>
                <a:latin typeface="Times New Roman"/>
                <a:ea typeface="Times New Roman"/>
                <a:cs typeface="Times New Roman"/>
                <a:sym typeface="Times New Roman"/>
              </a:rPr>
              <a:t>, vol. 99, no. 10, 30 Apr. 2002, pp. 7078–7083, </a:t>
            </a:r>
            <a:r>
              <a:rPr b="0" i="0" lang="en" sz="1200" u="sng" cap="none" strike="noStrike">
                <a:solidFill>
                  <a:schemeClr val="hlink"/>
                </a:solidFill>
                <a:latin typeface="Times New Roman"/>
                <a:ea typeface="Times New Roman"/>
                <a:cs typeface="Times New Roman"/>
                <a:sym typeface="Times New Roman"/>
                <a:hlinkClick r:id="rId6"/>
              </a:rPr>
              <a:t>https://doi.org/10.1073/pnas.102013099</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469900" lvl="0" marL="812800" marR="0" rtl="0" algn="l">
              <a:lnSpc>
                <a:spcPct val="100000"/>
              </a:lnSpc>
              <a:spcBef>
                <a:spcPts val="120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Pancha, Imran, et al. “Target of rapamycin‐signaling modulates starch accumulation via glycogenin phosphorylation status in the unicellular red alga </a:t>
            </a:r>
            <a:r>
              <a:rPr b="0" i="1" lang="en" sz="1200" u="none" cap="none" strike="noStrike">
                <a:solidFill>
                  <a:schemeClr val="dk1"/>
                </a:solidFill>
                <a:latin typeface="Times New Roman"/>
                <a:ea typeface="Times New Roman"/>
                <a:cs typeface="Times New Roman"/>
                <a:sym typeface="Times New Roman"/>
              </a:rPr>
              <a:t>cyanidioschyzon merolae</a:t>
            </a:r>
            <a:r>
              <a:rPr b="0" i="0" lang="en" sz="1200" u="none" cap="none" strike="noStrike">
                <a:solidFill>
                  <a:schemeClr val="dk1"/>
                </a:solidFill>
                <a:latin typeface="Times New Roman"/>
                <a:ea typeface="Times New Roman"/>
                <a:cs typeface="Times New Roman"/>
                <a:sym typeface="Times New Roman"/>
              </a:rPr>
              <a:t>.” </a:t>
            </a:r>
            <a:r>
              <a:rPr b="0" i="1" lang="en" sz="1200" u="none" cap="none" strike="noStrike">
                <a:solidFill>
                  <a:schemeClr val="dk1"/>
                </a:solidFill>
                <a:latin typeface="Times New Roman"/>
                <a:ea typeface="Times New Roman"/>
                <a:cs typeface="Times New Roman"/>
                <a:sym typeface="Times New Roman"/>
              </a:rPr>
              <a:t>The Plant Journal</a:t>
            </a:r>
            <a:r>
              <a:rPr b="0" i="0" lang="en" sz="1200" u="none" cap="none" strike="noStrike">
                <a:solidFill>
                  <a:schemeClr val="dk1"/>
                </a:solidFill>
                <a:latin typeface="Times New Roman"/>
                <a:ea typeface="Times New Roman"/>
                <a:cs typeface="Times New Roman"/>
                <a:sym typeface="Times New Roman"/>
              </a:rPr>
              <a:t>, vol. 97, no. 3, 28 Nov. 2018, pp. 485–499, </a:t>
            </a:r>
            <a:r>
              <a:rPr b="0" i="0" lang="en" sz="1200" u="sng" cap="none" strike="noStrike">
                <a:solidFill>
                  <a:schemeClr val="hlink"/>
                </a:solidFill>
                <a:latin typeface="Times New Roman"/>
                <a:ea typeface="Times New Roman"/>
                <a:cs typeface="Times New Roman"/>
                <a:sym typeface="Times New Roman"/>
                <a:hlinkClick r:id="rId7"/>
              </a:rPr>
              <a:t>https://doi.org/10.1111/tpj.14136</a:t>
            </a:r>
            <a:r>
              <a:rPr b="0" i="0" lang="en" sz="1200" u="none" cap="none" strike="noStrike">
                <a:solidFill>
                  <a:schemeClr val="dk1"/>
                </a:solidFill>
                <a:latin typeface="Times New Roman"/>
                <a:ea typeface="Times New Roman"/>
                <a:cs typeface="Times New Roman"/>
                <a:sym typeface="Times New Roman"/>
              </a:rPr>
              <a:t>.</a:t>
            </a:r>
            <a:endParaRPr b="0" i="0" sz="1200" u="none" cap="none" strike="noStrike">
              <a:solidFill>
                <a:schemeClr val="dk1"/>
              </a:solidFill>
              <a:latin typeface="Times New Roman"/>
              <a:ea typeface="Times New Roman"/>
              <a:cs typeface="Times New Roman"/>
              <a:sym typeface="Times New Roman"/>
            </a:endParaRPr>
          </a:p>
          <a:p>
            <a:pPr indent="-469900" lvl="0" marL="812800" marR="0" rtl="0" algn="l">
              <a:lnSpc>
                <a:spcPct val="100000"/>
              </a:lnSpc>
              <a:spcBef>
                <a:spcPts val="1200"/>
              </a:spcBef>
              <a:spcAft>
                <a:spcPts val="0"/>
              </a:spcAft>
              <a:buClr>
                <a:schemeClr val="dk1"/>
              </a:buClr>
              <a:buSzPts val="1100"/>
              <a:buFont typeface="Arial"/>
              <a:buNone/>
            </a:pPr>
            <a:r>
              <a:rPr b="0" i="0" lang="en" sz="1200" u="none" cap="none" strike="noStrike">
                <a:solidFill>
                  <a:schemeClr val="dk1"/>
                </a:solidFill>
                <a:latin typeface="Times New Roman"/>
                <a:ea typeface="Times New Roman"/>
                <a:cs typeface="Times New Roman"/>
                <a:sym typeface="Times New Roman"/>
              </a:rPr>
              <a:t>Per, Siegbahn E. M. “Theoretical study of O2 reduction and Water Oxidation in multicopper oxidases.” </a:t>
            </a:r>
            <a:r>
              <a:rPr b="0" i="1" lang="en" sz="1200" u="none" cap="none" strike="noStrike">
                <a:solidFill>
                  <a:schemeClr val="dk1"/>
                </a:solidFill>
                <a:latin typeface="Times New Roman"/>
                <a:ea typeface="Times New Roman"/>
                <a:cs typeface="Times New Roman"/>
                <a:sym typeface="Times New Roman"/>
              </a:rPr>
              <a:t>ACS Publications</a:t>
            </a:r>
            <a:r>
              <a:rPr b="0" i="0" lang="en" sz="1200" u="none" cap="none" strike="noStrike">
                <a:solidFill>
                  <a:schemeClr val="dk1"/>
                </a:solidFill>
                <a:latin typeface="Times New Roman"/>
                <a:ea typeface="Times New Roman"/>
                <a:cs typeface="Times New Roman"/>
                <a:sym typeface="Times New Roman"/>
              </a:rPr>
              <a:t>, vol. 124, no. 28, 24 June 2020, pp. 5849–5855, </a:t>
            </a:r>
            <a:r>
              <a:rPr b="0" i="0" lang="en" sz="1200" u="sng" cap="none" strike="noStrike">
                <a:solidFill>
                  <a:schemeClr val="hlink"/>
                </a:solidFill>
                <a:latin typeface="Times New Roman"/>
                <a:ea typeface="Times New Roman"/>
                <a:cs typeface="Times New Roman"/>
                <a:sym typeface="Times New Roman"/>
                <a:hlinkClick r:id="rId8"/>
              </a:rPr>
              <a:t>https://doi.org/10.1021/acs.jpca.0c03385.s001.</a:t>
            </a:r>
            <a:r>
              <a:rPr b="0" i="0" lang="en" sz="1200" u="none" cap="none" strike="noStrike">
                <a:solidFill>
                  <a:schemeClr val="dk1"/>
                </a:solidFill>
                <a:latin typeface="Times New Roman"/>
                <a:ea typeface="Times New Roman"/>
                <a:cs typeface="Times New Roman"/>
                <a:sym typeface="Times New Roman"/>
              </a:rPr>
              <a:t> </a:t>
            </a:r>
            <a:endParaRPr b="1" i="0" sz="2800" u="none" cap="none" strike="noStrike">
              <a:solidFill>
                <a:srgbClr val="000000"/>
              </a:solidFill>
              <a:latin typeface="Calibri"/>
              <a:ea typeface="Calibri"/>
              <a:cs typeface="Calibri"/>
              <a:sym typeface="Calibri"/>
            </a:endParaRPr>
          </a:p>
          <a:p>
            <a:pPr indent="-469900" lvl="0" marL="812800" marR="0" rtl="0" algn="ctr">
              <a:lnSpc>
                <a:spcPct val="100000"/>
              </a:lnSpc>
              <a:spcBef>
                <a:spcPts val="1200"/>
              </a:spcBef>
              <a:spcAft>
                <a:spcPts val="0"/>
              </a:spcAft>
              <a:buClr>
                <a:schemeClr val="dk1"/>
              </a:buClr>
              <a:buSzPts val="1100"/>
              <a:buFont typeface="Arial"/>
              <a:buNone/>
            </a:pPr>
            <a:r>
              <a:rPr b="1" i="0" lang="en" sz="3000" u="none" cap="none" strike="noStrike">
                <a:solidFill>
                  <a:srgbClr val="000000"/>
                </a:solidFill>
                <a:latin typeface="Times New Roman"/>
                <a:ea typeface="Times New Roman"/>
                <a:cs typeface="Times New Roman"/>
                <a:sym typeface="Times New Roman"/>
              </a:rPr>
              <a:t>Acknowledgements</a:t>
            </a:r>
            <a:endParaRPr b="0" i="0" sz="1304" u="none" cap="none" strike="noStrike">
              <a:solidFill>
                <a:schemeClr val="dk1"/>
              </a:solidFill>
              <a:latin typeface="Calibri"/>
              <a:ea typeface="Calibri"/>
              <a:cs typeface="Calibri"/>
              <a:sym typeface="Calibri"/>
            </a:endParaRPr>
          </a:p>
          <a:p>
            <a:pPr indent="0" lvl="0" marL="0" marR="0" rtl="0" algn="l">
              <a:lnSpc>
                <a:spcPct val="100000"/>
              </a:lnSpc>
              <a:spcBef>
                <a:spcPts val="1200"/>
              </a:spcBef>
              <a:spcAft>
                <a:spcPts val="0"/>
              </a:spcAft>
              <a:buClr>
                <a:schemeClr val="dk1"/>
              </a:buClr>
              <a:buSzPts val="1100"/>
              <a:buFont typeface="Arial"/>
              <a:buNone/>
            </a:pPr>
            <a:r>
              <a:rPr b="0" i="0" lang="en" sz="2004" u="none" cap="none" strike="noStrike">
                <a:solidFill>
                  <a:schemeClr val="dk1"/>
                </a:solidFill>
                <a:latin typeface="Times New Roman"/>
                <a:ea typeface="Times New Roman"/>
                <a:cs typeface="Times New Roman"/>
                <a:sym typeface="Times New Roman"/>
              </a:rPr>
              <a:t>We’d like to thank Aaron Mathieu, our Advisor, and Prasanna Neti, our Mentor, for their insight and guidance. Additional thanks to Christopher Kuffner, who mentored us last year in the first stages of this project.</a:t>
            </a:r>
            <a:endParaRPr b="0" i="0" sz="2004" u="none" cap="none" strike="noStrike">
              <a:solidFill>
                <a:schemeClr val="dk1"/>
              </a:solidFill>
              <a:latin typeface="Times New Roman"/>
              <a:ea typeface="Times New Roman"/>
              <a:cs typeface="Times New Roman"/>
              <a:sym typeface="Times New Roman"/>
            </a:endParaRPr>
          </a:p>
        </p:txBody>
      </p:sp>
      <p:pic>
        <p:nvPicPr>
          <p:cNvPr id="61" name="Google Shape;61;g1efd191b55a_0_0"/>
          <p:cNvPicPr preferRelativeResize="0"/>
          <p:nvPr/>
        </p:nvPicPr>
        <p:blipFill rotWithShape="1">
          <a:blip r:embed="rId9">
            <a:alphaModFix/>
          </a:blip>
          <a:srcRect b="-9660" l="0" r="0" t="0"/>
          <a:stretch/>
        </p:blipFill>
        <p:spPr>
          <a:xfrm>
            <a:off x="-321099" y="-141800"/>
            <a:ext cx="5524450" cy="2789975"/>
          </a:xfrm>
          <a:prstGeom prst="rect">
            <a:avLst/>
          </a:prstGeom>
          <a:noFill/>
          <a:ln>
            <a:noFill/>
          </a:ln>
        </p:spPr>
      </p:pic>
      <p:pic>
        <p:nvPicPr>
          <p:cNvPr id="62" name="Google Shape;62;g1efd191b55a_0_0"/>
          <p:cNvPicPr preferRelativeResize="0"/>
          <p:nvPr/>
        </p:nvPicPr>
        <p:blipFill rotWithShape="1">
          <a:blip r:embed="rId10">
            <a:alphaModFix/>
          </a:blip>
          <a:srcRect b="0" l="0" r="0" t="0"/>
          <a:stretch/>
        </p:blipFill>
        <p:spPr>
          <a:xfrm>
            <a:off x="15983316" y="18756850"/>
            <a:ext cx="3678297" cy="1792600"/>
          </a:xfrm>
          <a:prstGeom prst="rect">
            <a:avLst/>
          </a:prstGeom>
          <a:noFill/>
          <a:ln>
            <a:noFill/>
          </a:ln>
        </p:spPr>
      </p:pic>
      <p:pic>
        <p:nvPicPr>
          <p:cNvPr id="63" name="Google Shape;63;g1efd191b55a_0_0"/>
          <p:cNvPicPr preferRelativeResize="0"/>
          <p:nvPr/>
        </p:nvPicPr>
        <p:blipFill rotWithShape="1">
          <a:blip r:embed="rId11">
            <a:alphaModFix/>
          </a:blip>
          <a:srcRect b="0" l="0" r="0" t="0"/>
          <a:stretch/>
        </p:blipFill>
        <p:spPr>
          <a:xfrm>
            <a:off x="21690171" y="18851801"/>
            <a:ext cx="4192620" cy="1653309"/>
          </a:xfrm>
          <a:prstGeom prst="rect">
            <a:avLst/>
          </a:prstGeom>
          <a:noFill/>
          <a:ln>
            <a:noFill/>
          </a:ln>
        </p:spPr>
      </p:pic>
      <p:pic>
        <p:nvPicPr>
          <p:cNvPr id="64" name="Google Shape;64;g1efd191b55a_0_0"/>
          <p:cNvPicPr preferRelativeResize="0"/>
          <p:nvPr/>
        </p:nvPicPr>
        <p:blipFill rotWithShape="1">
          <a:blip r:embed="rId12">
            <a:alphaModFix/>
          </a:blip>
          <a:srcRect b="0" l="0" r="0" t="0"/>
          <a:stretch/>
        </p:blipFill>
        <p:spPr>
          <a:xfrm>
            <a:off x="8974352" y="18992903"/>
            <a:ext cx="5524448" cy="1792600"/>
          </a:xfrm>
          <a:prstGeom prst="rect">
            <a:avLst/>
          </a:prstGeom>
          <a:noFill/>
          <a:ln>
            <a:noFill/>
          </a:ln>
        </p:spPr>
      </p:pic>
      <p:pic>
        <p:nvPicPr>
          <p:cNvPr id="65" name="Google Shape;65;g1efd191b55a_0_0"/>
          <p:cNvPicPr preferRelativeResize="0"/>
          <p:nvPr/>
        </p:nvPicPr>
        <p:blipFill rotWithShape="1">
          <a:blip r:embed="rId13">
            <a:alphaModFix/>
          </a:blip>
          <a:srcRect b="0" l="0" r="0" t="0"/>
          <a:stretch/>
        </p:blipFill>
        <p:spPr>
          <a:xfrm>
            <a:off x="32801876" y="549425"/>
            <a:ext cx="4661524" cy="950325"/>
          </a:xfrm>
          <a:prstGeom prst="rect">
            <a:avLst/>
          </a:prstGeom>
          <a:noFill/>
          <a:ln>
            <a:noFill/>
          </a:ln>
        </p:spPr>
      </p:pic>
      <p:pic>
        <p:nvPicPr>
          <p:cNvPr id="66" name="Google Shape;66;g1efd191b55a_0_0"/>
          <p:cNvPicPr preferRelativeResize="0"/>
          <p:nvPr/>
        </p:nvPicPr>
        <p:blipFill rotWithShape="1">
          <a:blip r:embed="rId14">
            <a:alphaModFix/>
          </a:blip>
          <a:srcRect b="0" l="0" r="0" t="0"/>
          <a:stretch/>
        </p:blipFill>
        <p:spPr>
          <a:xfrm>
            <a:off x="27812059" y="18756850"/>
            <a:ext cx="1836814" cy="1843210"/>
          </a:xfrm>
          <a:prstGeom prst="rect">
            <a:avLst/>
          </a:prstGeom>
          <a:noFill/>
          <a:ln>
            <a:noFill/>
          </a:ln>
        </p:spPr>
      </p:pic>
      <p:pic>
        <p:nvPicPr>
          <p:cNvPr descr="A close-up of a logo&#10;&#10;Description automatically generated" id="67" name="Google Shape;67;g1efd191b55a_0_0"/>
          <p:cNvPicPr preferRelativeResize="0"/>
          <p:nvPr/>
        </p:nvPicPr>
        <p:blipFill rotWithShape="1">
          <a:blip r:embed="rId15">
            <a:alphaModFix/>
          </a:blip>
          <a:srcRect b="0" l="0" r="0" t="0"/>
          <a:stretch/>
        </p:blipFill>
        <p:spPr>
          <a:xfrm>
            <a:off x="31578141" y="18826668"/>
            <a:ext cx="3925125" cy="1703574"/>
          </a:xfrm>
          <a:prstGeom prst="rect">
            <a:avLst/>
          </a:prstGeom>
          <a:noFill/>
          <a:ln>
            <a:noFill/>
          </a:ln>
        </p:spPr>
      </p:pic>
      <p:pic>
        <p:nvPicPr>
          <p:cNvPr id="68" name="Google Shape;68;g1efd191b55a_0_0"/>
          <p:cNvPicPr preferRelativeResize="0"/>
          <p:nvPr/>
        </p:nvPicPr>
        <p:blipFill rotWithShape="1">
          <a:blip r:embed="rId16">
            <a:alphaModFix/>
          </a:blip>
          <a:srcRect b="0" l="0" r="0" t="48558"/>
          <a:stretch/>
        </p:blipFill>
        <p:spPr>
          <a:xfrm>
            <a:off x="13949089" y="14307190"/>
            <a:ext cx="9565222" cy="3773797"/>
          </a:xfrm>
          <a:prstGeom prst="rect">
            <a:avLst/>
          </a:prstGeom>
          <a:noFill/>
          <a:ln>
            <a:noFill/>
          </a:ln>
        </p:spPr>
      </p:pic>
      <p:pic>
        <p:nvPicPr>
          <p:cNvPr id="69" name="Google Shape;69;g1efd191b55a_0_0"/>
          <p:cNvPicPr preferRelativeResize="0"/>
          <p:nvPr/>
        </p:nvPicPr>
        <p:blipFill rotWithShape="1">
          <a:blip r:embed="rId16">
            <a:alphaModFix/>
          </a:blip>
          <a:srcRect b="51439" l="62080" r="0" t="0"/>
          <a:stretch/>
        </p:blipFill>
        <p:spPr>
          <a:xfrm>
            <a:off x="19887315" y="10687050"/>
            <a:ext cx="3626986" cy="3562403"/>
          </a:xfrm>
          <a:prstGeom prst="rect">
            <a:avLst/>
          </a:prstGeom>
          <a:noFill/>
          <a:ln>
            <a:noFill/>
          </a:ln>
        </p:spPr>
      </p:pic>
      <p:pic>
        <p:nvPicPr>
          <p:cNvPr id="70" name="Google Shape;70;g1efd191b55a_0_0"/>
          <p:cNvPicPr preferRelativeResize="0"/>
          <p:nvPr/>
        </p:nvPicPr>
        <p:blipFill rotWithShape="1">
          <a:blip r:embed="rId17">
            <a:alphaModFix/>
          </a:blip>
          <a:srcRect b="53593" l="0" r="25317" t="0"/>
          <a:stretch/>
        </p:blipFill>
        <p:spPr>
          <a:xfrm>
            <a:off x="12001500" y="10534643"/>
            <a:ext cx="7474889" cy="356240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Chloe Weisberg</dc:creator>
</cp:coreProperties>
</file>