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
  </p:notesMasterIdLst>
  <p:sldIdLst>
    <p:sldId id="273" r:id="rId2"/>
    <p:sldId id="274" r:id="rId3"/>
  </p:sldIdLst>
  <p:sldSz cx="37463413" cy="21067713"/>
  <p:notesSz cx="6858000" cy="9144000"/>
  <p:embeddedFontLst>
    <p:embeddedFont>
      <p:font typeface="Arial Narrow" panose="020B0606020202030204" pitchFamily="34" charset="0"/>
      <p:regular r:id="rId5"/>
      <p:bold r:id="rId6"/>
      <p:italic r:id="rId7"/>
      <p:boldItalic r:id="rId8"/>
    </p:embeddedFont>
    <p:embeddedFont>
      <p:font typeface="Segoe UI" panose="020B0502040204020203"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EeArElbqYOjywEoM/EsACkCTh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ED6"/>
    <a:srgbClr val="8BC9FD"/>
    <a:srgbClr val="FBB581"/>
    <a:srgbClr val="FF8C53"/>
    <a:srgbClr val="B2600E"/>
    <a:srgbClr val="6303F1"/>
    <a:srgbClr val="A4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50192-BFF6-4789-9521-0874689B2952}" v="1" dt="2024-03-10T23:57:37.629"/>
    <p1510:client id="{DFBF5712-EFD3-2EE2-2E00-A0EC45BBE1B6}" v="72" dt="2024-03-10T23:49:37.985"/>
    <p1510:client id="{F9458968-05F8-1538-E476-36ACAF665F6D}" v="1" dt="2024-03-10T23:52:1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font" Target="fonts/font6.fntdata"/><Relationship Id="rId31"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Labels 32 B-  writing 26-28</a:t>
            </a:r>
          </a:p>
          <a:p>
            <a:pPr marL="0" lvl="0" indent="0" algn="l" rtl="0">
              <a:lnSpc>
                <a:spcPct val="100000"/>
              </a:lnSpc>
              <a:spcBef>
                <a:spcPts val="0"/>
              </a:spcBef>
              <a:spcAft>
                <a:spcPts val="0"/>
              </a:spcAft>
              <a:buSzPts val="1100"/>
              <a:buNone/>
            </a:pPr>
            <a:r>
              <a:rPr lang="en-US"/>
              <a:t>References ~15</a:t>
            </a:r>
            <a:endParaRPr/>
          </a:p>
        </p:txBody>
      </p:sp>
    </p:spTree>
    <p:extLst>
      <p:ext uri="{BB962C8B-B14F-4D97-AF65-F5344CB8AC3E}">
        <p14:creationId xmlns:p14="http://schemas.microsoft.com/office/powerpoint/2010/main" val="306823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Labels 32 B-  writing 26-28</a:t>
            </a:r>
          </a:p>
          <a:p>
            <a:pPr marL="0" lvl="0" indent="0" algn="l" rtl="0">
              <a:lnSpc>
                <a:spcPct val="100000"/>
              </a:lnSpc>
              <a:spcBef>
                <a:spcPts val="0"/>
              </a:spcBef>
              <a:spcAft>
                <a:spcPts val="0"/>
              </a:spcAft>
              <a:buSzPts val="1100"/>
              <a:buNone/>
            </a:pPr>
            <a:r>
              <a:rPr lang="en-US"/>
              <a:t>References ~15</a:t>
            </a:r>
            <a:endParaRPr/>
          </a:p>
        </p:txBody>
      </p:sp>
    </p:spTree>
    <p:extLst>
      <p:ext uri="{BB962C8B-B14F-4D97-AF65-F5344CB8AC3E}">
        <p14:creationId xmlns:p14="http://schemas.microsoft.com/office/powerpoint/2010/main" val="116622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85B0-2B89-2984-C28D-24E98FF5855D}"/>
              </a:ext>
            </a:extLst>
          </p:cNvPr>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p>
        </p:txBody>
      </p:sp>
      <p:sp>
        <p:nvSpPr>
          <p:cNvPr id="3" name="Subtitle 2">
            <a:extLst>
              <a:ext uri="{FF2B5EF4-FFF2-40B4-BE49-F238E27FC236}">
                <a16:creationId xmlns:a16="http://schemas.microsoft.com/office/drawing/2014/main" id="{AF869D75-5B13-1446-9003-4A1C7F615B4A}"/>
              </a:ext>
            </a:extLst>
          </p:cNvPr>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p>
        </p:txBody>
      </p:sp>
      <p:sp>
        <p:nvSpPr>
          <p:cNvPr id="4" name="Date Placeholder 3">
            <a:extLst>
              <a:ext uri="{FF2B5EF4-FFF2-40B4-BE49-F238E27FC236}">
                <a16:creationId xmlns:a16="http://schemas.microsoft.com/office/drawing/2014/main" id="{B1AD6263-62FB-AA3B-EF98-EB2815396BE0}"/>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8FFBA3BC-A15C-563A-567D-3CABD1D4F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28C5C-0470-4D3F-25E4-C2EF84983E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78813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8522-16DB-4AC5-A9D1-AA1FF50C0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2A37F9-BCB7-B7BB-EFE3-16FB5A33E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FCD48-7A37-A144-71CB-BE354BD4E0E2}"/>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CB297E37-A201-6AEA-DCF0-3BEEF8033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5F49A-AA96-66E8-0A7F-2845C89D77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38647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04D10-D29D-BEE8-3C0A-3AEECC135535}"/>
              </a:ext>
            </a:extLst>
          </p:cNvPr>
          <p:cNvSpPr>
            <a:spLocks noGrp="1"/>
          </p:cNvSpPr>
          <p:nvPr>
            <p:ph type="title" orient="vert"/>
          </p:nvPr>
        </p:nvSpPr>
        <p:spPr>
          <a:xfrm>
            <a:off x="26809755" y="1121661"/>
            <a:ext cx="8078048" cy="178539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BFE05-869C-F636-2F0A-4F3F58653F16}"/>
              </a:ext>
            </a:extLst>
          </p:cNvPr>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01411-3FA2-C53C-30AF-56325B9255BF}"/>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53B9FBE6-12B9-4FE4-08F0-C31D994B9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0DD3C-E780-2802-8AF8-5FFE7B84337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48570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8095-452B-A1E8-8401-9EDFF4FFE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BFA85-8585-3EA6-42C8-41D21D31A1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FC5E9-AB98-E0A3-CF1E-506E9354033F}"/>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112B79AB-1330-8D26-7FBA-64FCCE159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48D7C-89BC-9F0F-FC49-A4F34428F9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58311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8DE5-1EAC-499E-E84E-A63440454BDE}"/>
              </a:ext>
            </a:extLst>
          </p:cNvPr>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p>
        </p:txBody>
      </p:sp>
      <p:sp>
        <p:nvSpPr>
          <p:cNvPr id="3" name="Text Placeholder 2">
            <a:extLst>
              <a:ext uri="{FF2B5EF4-FFF2-40B4-BE49-F238E27FC236}">
                <a16:creationId xmlns:a16="http://schemas.microsoft.com/office/drawing/2014/main" id="{63989EFE-09D6-4B6A-A701-E60F3F1DF390}"/>
              </a:ext>
            </a:extLst>
          </p:cNvPr>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5BFC13-6FD5-6F0E-76E3-EEDE75FE1A5A}"/>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5310E9C8-9141-A04E-7CAB-A07587E51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C73C-24F5-E81A-043E-959EBB345B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42036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13BA-C43F-92CD-B186-4A5DCC732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568A6-9AED-4C11-6A02-BB49B99C9C24}"/>
              </a:ext>
            </a:extLst>
          </p:cNvPr>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D91142-300D-E421-35B3-8B6357408224}"/>
              </a:ext>
            </a:extLst>
          </p:cNvPr>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30197B-3BCE-2BAB-5763-BEED3441D2CC}"/>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6" name="Footer Placeholder 5">
            <a:extLst>
              <a:ext uri="{FF2B5EF4-FFF2-40B4-BE49-F238E27FC236}">
                <a16:creationId xmlns:a16="http://schemas.microsoft.com/office/drawing/2014/main" id="{3A752971-9ABA-CE8E-77D6-4A99E654C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43922-08E0-1142-D5E7-B91FDCEDFC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480983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D160-3987-8AD5-5DB4-47AD20F291C3}"/>
              </a:ext>
            </a:extLst>
          </p:cNvPr>
          <p:cNvSpPr>
            <a:spLocks noGrp="1"/>
          </p:cNvSpPr>
          <p:nvPr>
            <p:ph type="title"/>
          </p:nvPr>
        </p:nvSpPr>
        <p:spPr>
          <a:xfrm>
            <a:off x="2580489" y="1121662"/>
            <a:ext cx="32312194" cy="40721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50B4D-393E-49C8-012D-3C10F70B32DA}"/>
              </a:ext>
            </a:extLst>
          </p:cNvPr>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a:extLst>
              <a:ext uri="{FF2B5EF4-FFF2-40B4-BE49-F238E27FC236}">
                <a16:creationId xmlns:a16="http://schemas.microsoft.com/office/drawing/2014/main" id="{759D8227-1597-8C8D-99A1-3A0411DDDECD}"/>
              </a:ext>
            </a:extLst>
          </p:cNvPr>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52ECD-9305-D7CA-A2A7-C638BF270449}"/>
              </a:ext>
            </a:extLst>
          </p:cNvPr>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a:extLst>
              <a:ext uri="{FF2B5EF4-FFF2-40B4-BE49-F238E27FC236}">
                <a16:creationId xmlns:a16="http://schemas.microsoft.com/office/drawing/2014/main" id="{56B0EBA1-FDFC-D095-AB27-397095F1CFD2}"/>
              </a:ext>
            </a:extLst>
          </p:cNvPr>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99ADB-8DE2-EB34-ECF8-8C66FB0440BE}"/>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8" name="Footer Placeholder 7">
            <a:extLst>
              <a:ext uri="{FF2B5EF4-FFF2-40B4-BE49-F238E27FC236}">
                <a16:creationId xmlns:a16="http://schemas.microsoft.com/office/drawing/2014/main" id="{F02F3937-0804-7634-581E-31BBF353D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FA3914-5DF6-9494-5377-D944D25E1D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99059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E49A-DACA-F6B7-B1D6-2C91154CD9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B6ECD-C7C7-367B-C37F-829F7091D4DE}"/>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4" name="Footer Placeholder 3">
            <a:extLst>
              <a:ext uri="{FF2B5EF4-FFF2-40B4-BE49-F238E27FC236}">
                <a16:creationId xmlns:a16="http://schemas.microsoft.com/office/drawing/2014/main" id="{296F097F-ED57-7CE5-AEB2-6C13423C01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E3C2FF-1E66-0B82-A5A3-F3CE48D3CE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45966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11A70-912A-4180-FB53-A539487AB1A6}"/>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3" name="Footer Placeholder 2">
            <a:extLst>
              <a:ext uri="{FF2B5EF4-FFF2-40B4-BE49-F238E27FC236}">
                <a16:creationId xmlns:a16="http://schemas.microsoft.com/office/drawing/2014/main" id="{71D0911B-BE0D-6B46-3E2C-67419B5F42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454B6A-02C0-934C-5619-EE8914B392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368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25A9-10CE-F01D-BB62-B781B4686F2B}"/>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Content Placeholder 2">
            <a:extLst>
              <a:ext uri="{FF2B5EF4-FFF2-40B4-BE49-F238E27FC236}">
                <a16:creationId xmlns:a16="http://schemas.microsoft.com/office/drawing/2014/main" id="{DD5FC5E5-D5F8-7376-8A50-670022E95CBC}"/>
              </a:ext>
            </a:extLst>
          </p:cNvPr>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ED35B-C680-9433-7513-DA0C6B1612DE}"/>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F5B161E6-9559-0139-58A6-47F36553DE19}"/>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6" name="Footer Placeholder 5">
            <a:extLst>
              <a:ext uri="{FF2B5EF4-FFF2-40B4-BE49-F238E27FC236}">
                <a16:creationId xmlns:a16="http://schemas.microsoft.com/office/drawing/2014/main" id="{CD41A7CD-2E60-55DE-7AF8-1AFF96291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04667-48B2-815C-E2ED-328D7E1B58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540551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5D85-4F31-B7C5-049A-2996783B1988}"/>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Picture Placeholder 2">
            <a:extLst>
              <a:ext uri="{FF2B5EF4-FFF2-40B4-BE49-F238E27FC236}">
                <a16:creationId xmlns:a16="http://schemas.microsoft.com/office/drawing/2014/main" id="{542E513C-3DE1-5F50-BA3B-954F911416F2}"/>
              </a:ext>
            </a:extLst>
          </p:cNvPr>
          <p:cNvSpPr>
            <a:spLocks noGrp="1"/>
          </p:cNvSpPr>
          <p:nvPr>
            <p:ph type="pic" idx="1"/>
          </p:nvPr>
        </p:nvSpPr>
        <p:spPr>
          <a:xfrm>
            <a:off x="15926830" y="3033362"/>
            <a:ext cx="18965853" cy="14971731"/>
          </a:xfrm>
        </p:spPr>
        <p:txBody>
          <a:bodyPr/>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endParaRPr lang="en-US"/>
          </a:p>
        </p:txBody>
      </p:sp>
      <p:sp>
        <p:nvSpPr>
          <p:cNvPr id="4" name="Text Placeholder 3">
            <a:extLst>
              <a:ext uri="{FF2B5EF4-FFF2-40B4-BE49-F238E27FC236}">
                <a16:creationId xmlns:a16="http://schemas.microsoft.com/office/drawing/2014/main" id="{A0A3A516-F0FA-1737-2693-ECC7B274159C}"/>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E688DF79-E31D-DABC-7A47-88741C1BEB27}"/>
              </a:ext>
            </a:extLst>
          </p:cNvPr>
          <p:cNvSpPr>
            <a:spLocks noGrp="1"/>
          </p:cNvSpPr>
          <p:nvPr>
            <p:ph type="dt" sz="half" idx="10"/>
          </p:nvPr>
        </p:nvSpPr>
        <p:spPr/>
        <p:txBody>
          <a:bodyPr/>
          <a:lstStyle/>
          <a:p>
            <a:fld id="{683BF112-7680-4930-B27F-E86235B8D931}" type="datetimeFigureOut">
              <a:rPr lang="en-US" smtClean="0"/>
              <a:t>3/10/2024</a:t>
            </a:fld>
            <a:endParaRPr lang="en-US"/>
          </a:p>
        </p:txBody>
      </p:sp>
      <p:sp>
        <p:nvSpPr>
          <p:cNvPr id="6" name="Footer Placeholder 5">
            <a:extLst>
              <a:ext uri="{FF2B5EF4-FFF2-40B4-BE49-F238E27FC236}">
                <a16:creationId xmlns:a16="http://schemas.microsoft.com/office/drawing/2014/main" id="{9669A534-C2D6-931A-F7FB-29BE84D7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99A4B-0BB8-33DB-669E-B04DB04BA4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27977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culturacientifica.com/2016/07/19/la-existencia-ondas-electromagnetica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extLst>
              <a:ext uri="{837473B0-CC2E-450A-ABE3-18F120FF3D39}">
                <a1611:picAttrSrcUrl xmlns:a1611="http://schemas.microsoft.com/office/drawing/2016/11/main" r:id="rId1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70683-F27C-9662-1831-32FF4EC9A4AC}"/>
              </a:ext>
            </a:extLst>
          </p:cNvPr>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068B2-246B-E133-D9AE-57A6128B59E6}"/>
              </a:ext>
            </a:extLst>
          </p:cNvPr>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21837-809F-E6BD-16B0-ACD22CF8A8C2}"/>
              </a:ext>
            </a:extLst>
          </p:cNvPr>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683BF112-7680-4930-B27F-E86235B8D931}" type="datetimeFigureOut">
              <a:rPr lang="en-US" smtClean="0"/>
              <a:t>3/10/2024</a:t>
            </a:fld>
            <a:endParaRPr lang="en-US"/>
          </a:p>
        </p:txBody>
      </p:sp>
      <p:sp>
        <p:nvSpPr>
          <p:cNvPr id="5" name="Footer Placeholder 4">
            <a:extLst>
              <a:ext uri="{FF2B5EF4-FFF2-40B4-BE49-F238E27FC236}">
                <a16:creationId xmlns:a16="http://schemas.microsoft.com/office/drawing/2014/main" id="{AA2634CB-2308-D7A9-FB8C-A745F99D129F}"/>
              </a:ext>
            </a:extLst>
          </p:cNvPr>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E25198-69F6-485F-2BD0-2A6EC3300145}"/>
              </a:ext>
            </a:extLst>
          </p:cNvPr>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99869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1.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
          <p:cNvSpPr txBox="1"/>
          <p:nvPr/>
        </p:nvSpPr>
        <p:spPr>
          <a:xfrm>
            <a:off x="318300" y="2667060"/>
            <a:ext cx="10945204" cy="4796346"/>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 sz="3200" b="1" i="0" u="none" strike="noStrike" cap="none">
                <a:solidFill>
                  <a:srgbClr val="000000"/>
                </a:solidFill>
                <a:latin typeface="Arial"/>
                <a:ea typeface="Arial"/>
                <a:cs typeface="Arial"/>
                <a:sym typeface="Arial"/>
              </a:rPr>
              <a:t>Abstract</a:t>
            </a:r>
          </a:p>
          <a:p>
            <a:pPr marL="0" marR="0" lvl="0" indent="0" algn="ctr" rtl="0">
              <a:lnSpc>
                <a:spcPct val="100000"/>
              </a:lnSpc>
              <a:spcBef>
                <a:spcPts val="0"/>
              </a:spcBef>
              <a:spcAft>
                <a:spcPts val="0"/>
              </a:spcAft>
              <a:buNone/>
            </a:pPr>
            <a:endParaRPr lang="en" sz="32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32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 sz="3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3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2800" i="0" u="none" strike="noStrike" cap="none">
              <a:solidFill>
                <a:srgbClr val="000000"/>
              </a:solidFill>
            </a:endParaRPr>
          </a:p>
          <a:p>
            <a:pPr marL="0" marR="0" lvl="0" indent="0" algn="l" rtl="0">
              <a:lnSpc>
                <a:spcPct val="100000"/>
              </a:lnSpc>
              <a:spcBef>
                <a:spcPts val="0"/>
              </a:spcBef>
              <a:spcAft>
                <a:spcPts val="0"/>
              </a:spcAft>
              <a:buNone/>
            </a:pPr>
            <a:endParaRPr lang="en-US" sz="2800">
              <a:solidFill>
                <a:srgbClr val="000000"/>
              </a:solidFill>
            </a:endParaRPr>
          </a:p>
          <a:p>
            <a:pPr marL="0" marR="0" lvl="0" indent="0" algn="l" rtl="0">
              <a:lnSpc>
                <a:spcPct val="100000"/>
              </a:lnSpc>
              <a:spcBef>
                <a:spcPts val="0"/>
              </a:spcBef>
              <a:spcAft>
                <a:spcPts val="0"/>
              </a:spcAft>
              <a:buNone/>
            </a:pPr>
            <a:endParaRPr lang="en-US" sz="2800" i="0" u="none" strike="noStrike" cap="none">
              <a:solidFill>
                <a:srgbClr val="000000"/>
              </a:solidFill>
            </a:endParaRPr>
          </a:p>
          <a:p>
            <a:pPr marL="0" marR="0" lvl="0" indent="0" algn="l" rtl="0">
              <a:lnSpc>
                <a:spcPct val="100000"/>
              </a:lnSpc>
              <a:spcBef>
                <a:spcPts val="0"/>
              </a:spcBef>
              <a:spcAft>
                <a:spcPts val="0"/>
              </a:spcAft>
              <a:buNone/>
            </a:pPr>
            <a:endParaRPr lang="en-US" sz="2800">
              <a:solidFill>
                <a:srgbClr val="000000"/>
              </a:solidFill>
            </a:endParaRPr>
          </a:p>
        </p:txBody>
      </p:sp>
      <p:sp>
        <p:nvSpPr>
          <p:cNvPr id="57" name="Google Shape;57;p1"/>
          <p:cNvSpPr txBox="1"/>
          <p:nvPr/>
        </p:nvSpPr>
        <p:spPr>
          <a:xfrm>
            <a:off x="635313" y="274290"/>
            <a:ext cx="36346649" cy="2277022"/>
          </a:xfrm>
          <a:prstGeom prst="rect">
            <a:avLst/>
          </a:prstGeom>
          <a:solidFill>
            <a:schemeClr val="accent5">
              <a:lumMod val="20000"/>
              <a:lumOff val="80000"/>
            </a:schemeClr>
          </a:solidFill>
          <a:ln>
            <a:solidFill>
              <a:schemeClr val="accent1"/>
            </a:solidFill>
          </a:ln>
        </p:spPr>
        <p:txBody>
          <a:bodyPr spcFirstLastPara="1" wrap="square" lIns="58500" tIns="58500" rIns="58500" bIns="58500" anchor="ctr" anchorCtr="0">
            <a:noAutofit/>
          </a:bodyPr>
          <a:lstStyle/>
          <a:p>
            <a:pPr algn="ctr"/>
            <a:r>
              <a:rPr lang="en-US" sz="5400" b="1"/>
              <a:t>Water Treatment Degradation of Pfas </a:t>
            </a:r>
            <a:endParaRPr lang="en-US" sz="3700" b="1">
              <a:latin typeface="Arial"/>
              <a:cs typeface="Arial"/>
            </a:endParaRPr>
          </a:p>
          <a:p>
            <a:pPr algn="ctr"/>
            <a:r>
              <a:rPr lang="en-US" sz="3200" err="1"/>
              <a:t>Exahel</a:t>
            </a:r>
            <a:r>
              <a:rPr lang="en-US" sz="3200"/>
              <a:t> Castaneda, </a:t>
            </a:r>
            <a:r>
              <a:rPr lang="en-US" sz="3200" err="1"/>
              <a:t>JoAnna</a:t>
            </a:r>
            <a:r>
              <a:rPr lang="en-US" sz="3200"/>
              <a:t> Chaclan, </a:t>
            </a:r>
            <a:r>
              <a:rPr lang="en-US" sz="3200" err="1"/>
              <a:t>Floricela</a:t>
            </a:r>
            <a:r>
              <a:rPr lang="en-US" sz="3200"/>
              <a:t> Bravo, Juan Mendoza, Carolina Torres, Camillo Samano, Brandon Gonzalez, Kevin Cruz, Ana White, and </a:t>
            </a:r>
            <a:r>
              <a:rPr lang="en-US" sz="3000"/>
              <a:t>(Sunflower Therapeutics)</a:t>
            </a:r>
            <a:r>
              <a:rPr lang="en-US" sz="3200"/>
              <a:t>.</a:t>
            </a:r>
            <a:endParaRPr lang="en-US" sz="32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r>
              <a:rPr lang="en-US" sz="3200"/>
              <a:t>Cross Keys High School</a:t>
            </a:r>
            <a:r>
              <a:rPr lang="en-US" sz="3200" b="0" i="0" u="none" strike="noStrike" cap="none">
                <a:solidFill>
                  <a:srgbClr val="000000"/>
                </a:solidFill>
                <a:latin typeface="Arial"/>
                <a:ea typeface="Arial"/>
                <a:cs typeface="Arial"/>
                <a:sym typeface="Arial"/>
              </a:rPr>
              <a:t>, </a:t>
            </a:r>
            <a:r>
              <a:rPr lang="en-US" sz="3200"/>
              <a:t>Atlanta</a:t>
            </a:r>
            <a:r>
              <a:rPr lang="en-US" sz="3200" b="0" i="0" u="none" strike="noStrike" cap="none">
                <a:solidFill>
                  <a:srgbClr val="000000"/>
                </a:solidFill>
                <a:latin typeface="Arial"/>
                <a:ea typeface="Arial"/>
                <a:cs typeface="Arial"/>
                <a:sym typeface="Arial"/>
              </a:rPr>
              <a:t>, </a:t>
            </a:r>
            <a:r>
              <a:rPr lang="en-US" sz="3200"/>
              <a:t>Georgia</a:t>
            </a:r>
            <a:r>
              <a:rPr lang="en-US" sz="3200" b="0" i="0" u="none" strike="noStrike" cap="none">
                <a:solidFill>
                  <a:srgbClr val="000000"/>
                </a:solidFill>
                <a:latin typeface="Arial"/>
                <a:ea typeface="Arial"/>
                <a:cs typeface="Arial"/>
                <a:sym typeface="Arial"/>
              </a:rPr>
              <a:t>, </a:t>
            </a:r>
            <a:r>
              <a:rPr lang="en-US" sz="3200"/>
              <a:t>United States of America</a:t>
            </a:r>
            <a:endParaRPr lang="en-US" sz="5400" b="0" i="0" u="none" strike="noStrike" cap="none">
              <a:solidFill>
                <a:srgbClr val="000000"/>
              </a:solidFill>
              <a:latin typeface="Arial"/>
              <a:ea typeface="Arial"/>
              <a:cs typeface="Arial"/>
              <a:sym typeface="Arial"/>
            </a:endParaRPr>
          </a:p>
        </p:txBody>
      </p:sp>
      <p:sp>
        <p:nvSpPr>
          <p:cNvPr id="58" name="Google Shape;58;p1"/>
          <p:cNvSpPr txBox="1"/>
          <p:nvPr/>
        </p:nvSpPr>
        <p:spPr>
          <a:xfrm>
            <a:off x="258202" y="7572820"/>
            <a:ext cx="11032162" cy="10813378"/>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lvl="0" indent="0" algn="ctr" rtl="0">
              <a:spcBef>
                <a:spcPts val="0"/>
              </a:spcBef>
              <a:spcAft>
                <a:spcPts val="0"/>
              </a:spcAft>
              <a:buNone/>
            </a:pPr>
            <a:r>
              <a:rPr lang="en" sz="3200" b="1">
                <a:solidFill>
                  <a:schemeClr val="dk1"/>
                </a:solidFill>
                <a:latin typeface="Times New Roman" panose="02020603050405020304" pitchFamily="18" charset="0"/>
                <a:cs typeface="Times New Roman" panose="02020603050405020304" pitchFamily="18" charset="0"/>
              </a:rPr>
              <a:t>Introduction/Background</a:t>
            </a: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2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4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54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4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lang="en-US" sz="2800">
              <a:latin typeface="Times New Roman" panose="02020603050405020304" pitchFamily="18" charset="0"/>
              <a:ea typeface="Calibri"/>
              <a:cs typeface="Times New Roman" panose="02020603050405020304" pitchFamily="18" charset="0"/>
            </a:endParaRPr>
          </a:p>
          <a:p>
            <a:endParaRPr sz="900" b="0" i="0" u="none" strike="noStrike" cap="none">
              <a:solidFill>
                <a:schemeClr val="dk1"/>
              </a:solidFill>
              <a:latin typeface="Times New Roman" panose="02020603050405020304" pitchFamily="18" charset="0"/>
              <a:ea typeface="Arial"/>
              <a:cs typeface="Times New Roman" panose="02020603050405020304" pitchFamily="18" charset="0"/>
            </a:endParaRPr>
          </a:p>
        </p:txBody>
      </p:sp>
      <p:sp>
        <p:nvSpPr>
          <p:cNvPr id="59" name="Google Shape;59;p1"/>
          <p:cNvSpPr txBox="1"/>
          <p:nvPr/>
        </p:nvSpPr>
        <p:spPr>
          <a:xfrm>
            <a:off x="11324594" y="2474078"/>
            <a:ext cx="25918516" cy="16337967"/>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US" sz="3200" b="1">
                <a:solidFill>
                  <a:srgbClr val="000000"/>
                </a:solidFill>
                <a:latin typeface="Arial"/>
                <a:ea typeface="Arial"/>
                <a:cs typeface="Arial"/>
                <a:sym typeface="Arial"/>
              </a:rPr>
              <a:t>				</a:t>
            </a:r>
            <a:r>
              <a:rPr lang="en-US" sz="3200" b="1" i="0" u="none" strike="noStrike" cap="none">
                <a:solidFill>
                  <a:srgbClr val="000000"/>
                </a:solidFill>
                <a:latin typeface="Arial"/>
                <a:ea typeface="Arial"/>
                <a:cs typeface="Arial"/>
                <a:sym typeface="Arial"/>
              </a:rPr>
              <a:t>Science Content/ Project Design</a:t>
            </a:r>
          </a:p>
          <a:p>
            <a:pPr marL="0" marR="0" lvl="0" indent="0" rtl="0">
              <a:lnSpc>
                <a:spcPct val="100000"/>
              </a:lnSpc>
              <a:spcBef>
                <a:spcPts val="0"/>
              </a:spcBef>
              <a:spcAft>
                <a:spcPts val="0"/>
              </a:spcAft>
              <a:buNone/>
            </a:pPr>
            <a:endParaRPr lang="en-US" b="1">
              <a:solidFill>
                <a:srgbClr val="000000"/>
              </a:solidFill>
              <a:latin typeface="Arial"/>
              <a:ea typeface="Calibri"/>
              <a:cs typeface="Arial"/>
              <a:sym typeface="Arial"/>
            </a:endParaRPr>
          </a:p>
          <a:p>
            <a:pPr marL="0" marR="0" lvl="0" indent="0" rtl="0">
              <a:lnSpc>
                <a:spcPct val="100000"/>
              </a:lnSpc>
              <a:spcBef>
                <a:spcPts val="0"/>
              </a:spcBef>
              <a:spcAft>
                <a:spcPts val="0"/>
              </a:spcAft>
              <a:buNone/>
            </a:pPr>
            <a:endParaRPr lang="en-US" sz="2000" i="0" u="none" strike="noStrike" cap="none">
              <a:solidFill>
                <a:schemeClr val="dk1"/>
              </a:solidFill>
              <a:latin typeface="Calibri"/>
              <a:ea typeface="Calibri"/>
              <a:cs typeface="Calibri"/>
              <a:sym typeface="Calibri"/>
            </a:endParaRPr>
          </a:p>
          <a:p>
            <a:pPr marL="0" marR="0" lvl="0" indent="0" rtl="0">
              <a:lnSpc>
                <a:spcPct val="100000"/>
              </a:lnSpc>
              <a:spcBef>
                <a:spcPts val="0"/>
              </a:spcBef>
              <a:spcAft>
                <a:spcPts val="0"/>
              </a:spcAft>
              <a:buNone/>
            </a:pPr>
            <a:endParaRPr lang="en-US" sz="1600" b="1"/>
          </a:p>
          <a:p>
            <a:endParaRPr lang="en-US" sz="4400"/>
          </a:p>
          <a:p>
            <a:endParaRPr lang="en-US" sz="4400"/>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3200">
              <a:solidFill>
                <a:schemeClr val="dk1"/>
              </a:solidFill>
            </a:endParaRPr>
          </a:p>
          <a:p>
            <a:pPr marL="0" marR="0" lvl="0" indent="0" algn="l" rtl="0">
              <a:lnSpc>
                <a:spcPct val="100000"/>
              </a:lnSpc>
              <a:spcBef>
                <a:spcPts val="0"/>
              </a:spcBef>
              <a:spcAft>
                <a:spcPts val="0"/>
              </a:spcAft>
              <a:buNone/>
            </a:pPr>
            <a:endParaRPr lang="en"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a:p>
            <a:pPr marL="0" marR="0" lvl="0" indent="0" algn="l" rtl="0">
              <a:lnSpc>
                <a:spcPct val="100000"/>
              </a:lnSpc>
              <a:spcBef>
                <a:spcPts val="0"/>
              </a:spcBef>
              <a:spcAft>
                <a:spcPts val="0"/>
              </a:spcAft>
              <a:buNone/>
            </a:pPr>
            <a:endParaRPr lang="en-US" sz="2400">
              <a:solidFill>
                <a:schemeClr val="dk1"/>
              </a:solidFill>
            </a:endParaRPr>
          </a:p>
        </p:txBody>
      </p:sp>
      <p:pic>
        <p:nvPicPr>
          <p:cNvPr id="63" name="Google Shape;63;p1"/>
          <p:cNvPicPr preferRelativeResize="0"/>
          <p:nvPr/>
        </p:nvPicPr>
        <p:blipFill rotWithShape="1">
          <a:blip r:embed="rId3">
            <a:alphaModFix/>
          </a:blip>
          <a:srcRect/>
          <a:stretch/>
        </p:blipFill>
        <p:spPr>
          <a:xfrm>
            <a:off x="481450" y="58813"/>
            <a:ext cx="4874303" cy="1672016"/>
          </a:xfrm>
          <a:prstGeom prst="rect">
            <a:avLst/>
          </a:prstGeom>
          <a:noFill/>
          <a:ln>
            <a:noFill/>
          </a:ln>
        </p:spPr>
      </p:pic>
      <p:sp>
        <p:nvSpPr>
          <p:cNvPr id="87" name="TextBox 86">
            <a:extLst>
              <a:ext uri="{FF2B5EF4-FFF2-40B4-BE49-F238E27FC236}">
                <a16:creationId xmlns:a16="http://schemas.microsoft.com/office/drawing/2014/main" id="{C3299EC3-7E22-38F3-C810-18DC638107DB}"/>
              </a:ext>
            </a:extLst>
          </p:cNvPr>
          <p:cNvSpPr txBox="1"/>
          <p:nvPr/>
        </p:nvSpPr>
        <p:spPr>
          <a:xfrm>
            <a:off x="18756196" y="10313999"/>
            <a:ext cx="18298329" cy="2123658"/>
          </a:xfrm>
          <a:prstGeom prst="rect">
            <a:avLst/>
          </a:prstGeom>
          <a:solidFill>
            <a:schemeClr val="bg1">
              <a:lumMod val="95000"/>
            </a:schemeClr>
          </a:solidFill>
        </p:spPr>
        <p:txBody>
          <a:bodyPr wrap="square" lIns="91440" tIns="45720" rIns="91440" bIns="45720" rtlCol="0" anchor="t">
            <a:spAutoFit/>
          </a:bodyPr>
          <a:lstStyle/>
          <a:p>
            <a:r>
              <a:rPr lang="en-US" sz="3600" b="1"/>
              <a:t>Step 2: Testing Pfas Degradation Enzymes</a:t>
            </a:r>
          </a:p>
          <a:p>
            <a:r>
              <a:rPr lang="en" sz="3200" b="1"/>
              <a:t>Experiment Description:</a:t>
            </a:r>
            <a:r>
              <a:rPr lang="en" sz="3200"/>
              <a:t> To test our enzymes DeHa 1 and DeHa 2 [5], our experimental enzymes will be inserted into our plasmids(Figure 3). The purpose of this assay will be to test the ability of our enzymes to breakdown PFAS. The expected results will help us determine which of the three is most  effective.</a:t>
            </a:r>
            <a:endParaRPr lang="en" sz="3200">
              <a:ea typeface="Calibri"/>
              <a:cs typeface="Calibri"/>
            </a:endParaRPr>
          </a:p>
        </p:txBody>
      </p:sp>
      <p:sp>
        <p:nvSpPr>
          <p:cNvPr id="15" name="Google Shape;111;p21">
            <a:extLst>
              <a:ext uri="{FF2B5EF4-FFF2-40B4-BE49-F238E27FC236}">
                <a16:creationId xmlns:a16="http://schemas.microsoft.com/office/drawing/2014/main" id="{69634E19-F4C4-21E9-3FCB-538A8D0CD1F3}"/>
              </a:ext>
            </a:extLst>
          </p:cNvPr>
          <p:cNvSpPr txBox="1"/>
          <p:nvPr/>
        </p:nvSpPr>
        <p:spPr>
          <a:xfrm>
            <a:off x="19164866" y="5435226"/>
            <a:ext cx="3314759" cy="971710"/>
          </a:xfrm>
          <a:prstGeom prst="rect">
            <a:avLst/>
          </a:prstGeom>
          <a:noFill/>
          <a:ln>
            <a:noFill/>
          </a:ln>
        </p:spPr>
        <p:txBody>
          <a:bodyPr spcFirstLastPara="1" wrap="square" lIns="374476" tIns="374476" rIns="374476" bIns="374476"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endParaRPr lang="en" sz="1400">
              <a:solidFill>
                <a:schemeClr val="tx1"/>
              </a:solidFill>
            </a:endParaRPr>
          </a:p>
        </p:txBody>
      </p:sp>
      <p:sp>
        <p:nvSpPr>
          <p:cNvPr id="106" name="TextBox 105">
            <a:extLst>
              <a:ext uri="{FF2B5EF4-FFF2-40B4-BE49-F238E27FC236}">
                <a16:creationId xmlns:a16="http://schemas.microsoft.com/office/drawing/2014/main" id="{2DE477B0-2B26-2FDE-257A-D4705481B216}"/>
              </a:ext>
            </a:extLst>
          </p:cNvPr>
          <p:cNvSpPr txBox="1"/>
          <p:nvPr/>
        </p:nvSpPr>
        <p:spPr>
          <a:xfrm>
            <a:off x="11566040" y="3202275"/>
            <a:ext cx="18885353" cy="2123658"/>
          </a:xfrm>
          <a:prstGeom prst="rect">
            <a:avLst/>
          </a:prstGeom>
          <a:solidFill>
            <a:schemeClr val="bg1">
              <a:lumMod val="95000"/>
            </a:schemeClr>
          </a:solidFill>
        </p:spPr>
        <p:txBody>
          <a:bodyPr wrap="square" lIns="91440" tIns="45720" rIns="91440" bIns="45720" rtlCol="0" anchor="t">
            <a:spAutoFit/>
          </a:bodyPr>
          <a:lstStyle/>
          <a:p>
            <a:pPr marL="0" marR="0" lvl="0" indent="0" rtl="0">
              <a:lnSpc>
                <a:spcPct val="100000"/>
              </a:lnSpc>
              <a:spcBef>
                <a:spcPts val="0"/>
              </a:spcBef>
              <a:spcAft>
                <a:spcPts val="0"/>
              </a:spcAft>
              <a:buNone/>
            </a:pPr>
            <a:r>
              <a:rPr lang="en-US" sz="3600" b="1">
                <a:latin typeface="Times New Roman" panose="02020603050405020304" pitchFamily="18" charset="0"/>
                <a:cs typeface="Times New Roman" panose="02020603050405020304" pitchFamily="18" charset="0"/>
              </a:rPr>
              <a:t>Step 1: Proof Of Concept-Testing the Pfas Promoter</a:t>
            </a:r>
          </a:p>
          <a:p>
            <a:r>
              <a:rPr lang="en" sz="3200" b="1">
                <a:latin typeface="Times New Roman" panose="02020603050405020304" pitchFamily="18" charset="0"/>
                <a:cs typeface="Times New Roman" panose="02020603050405020304" pitchFamily="18" charset="0"/>
              </a:rPr>
              <a:t>Experiment Description:</a:t>
            </a:r>
            <a:r>
              <a:rPr lang="en" sz="3200">
                <a:latin typeface="Times New Roman" panose="02020603050405020304" pitchFamily="18" charset="0"/>
                <a:cs typeface="Times New Roman" panose="02020603050405020304" pitchFamily="18" charset="0"/>
              </a:rPr>
              <a:t> Our plasmid design for proof of concept will contain the prmA promoter [9] with eGFP which will be transformed into </a:t>
            </a:r>
            <a:r>
              <a:rPr lang="en" sz="3200" i="1">
                <a:latin typeface="Times New Roman" panose="02020603050405020304" pitchFamily="18" charset="0"/>
                <a:cs typeface="Times New Roman" panose="02020603050405020304" pitchFamily="18" charset="0"/>
              </a:rPr>
              <a:t>E. coli</a:t>
            </a:r>
            <a:r>
              <a:rPr lang="en" sz="3200">
                <a:latin typeface="Times New Roman" panose="02020603050405020304" pitchFamily="18" charset="0"/>
                <a:cs typeface="Times New Roman" panose="02020603050405020304" pitchFamily="18" charset="0"/>
              </a:rPr>
              <a:t>, DH5</a:t>
            </a:r>
            <a:r>
              <a:rPr lang="el-GR" sz="3200">
                <a:latin typeface="Times New Roman" panose="02020603050405020304" pitchFamily="18" charset="0"/>
                <a:cs typeface="Times New Roman" panose="02020603050405020304" pitchFamily="18" charset="0"/>
              </a:rPr>
              <a:t>α</a:t>
            </a:r>
            <a:r>
              <a:rPr lang="en-US" sz="3200">
                <a:latin typeface="Times New Roman" panose="02020603050405020304" pitchFamily="18" charset="0"/>
                <a:cs typeface="Times New Roman" panose="02020603050405020304" pitchFamily="18" charset="0"/>
              </a:rPr>
              <a:t> (Figure 2, Table 1).</a:t>
            </a:r>
            <a:r>
              <a:rPr lang="en" sz="3200">
                <a:latin typeface="Times New Roman" panose="02020603050405020304" pitchFamily="18" charset="0"/>
                <a:cs typeface="Times New Roman" panose="02020603050405020304" pitchFamily="18" charset="0"/>
              </a:rPr>
              <a:t> Our expected results would be the expression of  eGFP from the bacteria containing  our plasmid in the presence of ampicilllin and PFAS (Figure 1). </a:t>
            </a:r>
            <a:endParaRPr lang="en-US" sz="3600">
              <a:latin typeface="Times New Roman" panose="02020603050405020304" pitchFamily="18" charset="0"/>
              <a:cs typeface="Times New Roman" panose="02020603050405020304" pitchFamily="18" charset="0"/>
            </a:endParaRPr>
          </a:p>
        </p:txBody>
      </p:sp>
      <p:grpSp>
        <p:nvGrpSpPr>
          <p:cNvPr id="140" name="Group 139">
            <a:extLst>
              <a:ext uri="{FF2B5EF4-FFF2-40B4-BE49-F238E27FC236}">
                <a16:creationId xmlns:a16="http://schemas.microsoft.com/office/drawing/2014/main" id="{BB41B344-79A1-51CE-033F-895C61FAD39B}"/>
              </a:ext>
            </a:extLst>
          </p:cNvPr>
          <p:cNvGrpSpPr/>
          <p:nvPr/>
        </p:nvGrpSpPr>
        <p:grpSpPr>
          <a:xfrm>
            <a:off x="29262922" y="13486851"/>
            <a:ext cx="7780766" cy="5154353"/>
            <a:chOff x="21546262" y="17185180"/>
            <a:chExt cx="7486171" cy="3060555"/>
          </a:xfrm>
        </p:grpSpPr>
        <p:sp>
          <p:nvSpPr>
            <p:cNvPr id="88" name="TextBox 87">
              <a:extLst>
                <a:ext uri="{FF2B5EF4-FFF2-40B4-BE49-F238E27FC236}">
                  <a16:creationId xmlns:a16="http://schemas.microsoft.com/office/drawing/2014/main" id="{C5C1B052-B4D0-E1F5-FEB8-34892F1939A9}"/>
                </a:ext>
              </a:extLst>
            </p:cNvPr>
            <p:cNvSpPr txBox="1"/>
            <p:nvPr/>
          </p:nvSpPr>
          <p:spPr>
            <a:xfrm>
              <a:off x="21546262" y="19167500"/>
              <a:ext cx="7486171" cy="1078235"/>
            </a:xfrm>
            <a:prstGeom prst="rect">
              <a:avLst/>
            </a:prstGeom>
            <a:noFill/>
          </p:spPr>
          <p:txBody>
            <a:bodyPr wrap="square" rtlCol="0">
              <a:spAutoFit/>
            </a:bodyPr>
            <a:lstStyle/>
            <a:p>
              <a:r>
                <a:rPr lang="en-US" sz="2800" b="1"/>
                <a:t>Figure 6: </a:t>
              </a:r>
              <a:r>
                <a:rPr lang="en-US" sz="2800"/>
                <a:t>A schematic of  the reporter gene. </a:t>
              </a:r>
              <a:r>
                <a:rPr lang="en-US" sz="2800" err="1"/>
                <a:t>eGFP</a:t>
              </a:r>
              <a:r>
                <a:rPr lang="en-US" sz="2800"/>
                <a:t> and the enzymes </a:t>
              </a:r>
              <a:r>
                <a:rPr lang="en-US" sz="2800" err="1"/>
                <a:t>DeHa</a:t>
              </a:r>
              <a:r>
                <a:rPr lang="en-US" sz="2800"/>
                <a:t> 1/2, which are enzymes that </a:t>
              </a:r>
              <a:r>
                <a:rPr lang="en-US" sz="2800">
                  <a:latin typeface="Arial Narrow" panose="020B0606020202030204" pitchFamily="34" charset="0"/>
                </a:rPr>
                <a:t>degrade</a:t>
              </a:r>
              <a:r>
                <a:rPr lang="en-US" sz="2800"/>
                <a:t> Pfas into harmless materials both under the </a:t>
              </a:r>
              <a:r>
                <a:rPr lang="en-US" sz="2800" err="1"/>
                <a:t>pmrA</a:t>
              </a:r>
              <a:r>
                <a:rPr lang="en-US" sz="2800"/>
                <a:t> promoter with is activated by Pfas</a:t>
              </a:r>
            </a:p>
          </p:txBody>
        </p:sp>
        <p:grpSp>
          <p:nvGrpSpPr>
            <p:cNvPr id="113" name="Group 112">
              <a:extLst>
                <a:ext uri="{FF2B5EF4-FFF2-40B4-BE49-F238E27FC236}">
                  <a16:creationId xmlns:a16="http://schemas.microsoft.com/office/drawing/2014/main" id="{8B83A23C-15F3-A83B-1C3F-EC1013DACEDC}"/>
                </a:ext>
              </a:extLst>
            </p:cNvPr>
            <p:cNvGrpSpPr/>
            <p:nvPr/>
          </p:nvGrpSpPr>
          <p:grpSpPr>
            <a:xfrm>
              <a:off x="21889250" y="17185180"/>
              <a:ext cx="6945162" cy="1871637"/>
              <a:chOff x="2799832" y="5285640"/>
              <a:chExt cx="7479151" cy="1667077"/>
            </a:xfrm>
          </p:grpSpPr>
          <p:grpSp>
            <p:nvGrpSpPr>
              <p:cNvPr id="115" name="Group 114">
                <a:extLst>
                  <a:ext uri="{FF2B5EF4-FFF2-40B4-BE49-F238E27FC236}">
                    <a16:creationId xmlns:a16="http://schemas.microsoft.com/office/drawing/2014/main" id="{33B67531-6F2E-7A3E-5CC8-04E3589C422B}"/>
                  </a:ext>
                </a:extLst>
              </p:cNvPr>
              <p:cNvGrpSpPr/>
              <p:nvPr/>
            </p:nvGrpSpPr>
            <p:grpSpPr>
              <a:xfrm>
                <a:off x="3695303" y="5950071"/>
                <a:ext cx="6583680" cy="1002646"/>
                <a:chOff x="651376" y="3647238"/>
                <a:chExt cx="6583680" cy="1002646"/>
              </a:xfrm>
            </p:grpSpPr>
            <p:cxnSp>
              <p:nvCxnSpPr>
                <p:cNvPr id="122" name="Straight Connector 121">
                  <a:extLst>
                    <a:ext uri="{FF2B5EF4-FFF2-40B4-BE49-F238E27FC236}">
                      <a16:creationId xmlns:a16="http://schemas.microsoft.com/office/drawing/2014/main" id="{0052CEB8-5034-166C-1C35-4D844936FFB1}"/>
                    </a:ext>
                  </a:extLst>
                </p:cNvPr>
                <p:cNvCxnSpPr/>
                <p:nvPr/>
              </p:nvCxnSpPr>
              <p:spPr>
                <a:xfrm>
                  <a:off x="651376" y="4407568"/>
                  <a:ext cx="658368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3" name="Connector: Elbow 122">
                  <a:extLst>
                    <a:ext uri="{FF2B5EF4-FFF2-40B4-BE49-F238E27FC236}">
                      <a16:creationId xmlns:a16="http://schemas.microsoft.com/office/drawing/2014/main" id="{D64D4E71-81D3-E68E-6E91-A6C241424664}"/>
                    </a:ext>
                  </a:extLst>
                </p:cNvPr>
                <p:cNvCxnSpPr>
                  <a:cxnSpLocks/>
                </p:cNvCxnSpPr>
                <p:nvPr/>
              </p:nvCxnSpPr>
              <p:spPr>
                <a:xfrm flipV="1">
                  <a:off x="724400" y="3647239"/>
                  <a:ext cx="1434097" cy="76032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124" name="Arrow: Right 123">
                  <a:extLst>
                    <a:ext uri="{FF2B5EF4-FFF2-40B4-BE49-F238E27FC236}">
                      <a16:creationId xmlns:a16="http://schemas.microsoft.com/office/drawing/2014/main" id="{6C0BD957-C072-82F8-CAD5-D3B2AB3C6FDC}"/>
                    </a:ext>
                  </a:extLst>
                </p:cNvPr>
                <p:cNvSpPr/>
                <p:nvPr/>
              </p:nvSpPr>
              <p:spPr>
                <a:xfrm>
                  <a:off x="1828801" y="4165252"/>
                  <a:ext cx="2104202" cy="4846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err="1"/>
                    <a:t>eGFP</a:t>
                  </a:r>
                  <a:endParaRPr lang="en-US" sz="2800" b="1"/>
                </a:p>
              </p:txBody>
            </p:sp>
            <p:cxnSp>
              <p:nvCxnSpPr>
                <p:cNvPr id="125" name="Connector: Elbow 124">
                  <a:extLst>
                    <a:ext uri="{FF2B5EF4-FFF2-40B4-BE49-F238E27FC236}">
                      <a16:creationId xmlns:a16="http://schemas.microsoft.com/office/drawing/2014/main" id="{A4A47A39-698C-3314-9D9B-DBE6C9198AFB}"/>
                    </a:ext>
                  </a:extLst>
                </p:cNvPr>
                <p:cNvCxnSpPr>
                  <a:cxnSpLocks/>
                </p:cNvCxnSpPr>
                <p:nvPr/>
              </p:nvCxnSpPr>
              <p:spPr>
                <a:xfrm flipV="1">
                  <a:off x="3602666" y="3647238"/>
                  <a:ext cx="1434097" cy="76032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126" name="Arrow: Right 125">
                  <a:extLst>
                    <a:ext uri="{FF2B5EF4-FFF2-40B4-BE49-F238E27FC236}">
                      <a16:creationId xmlns:a16="http://schemas.microsoft.com/office/drawing/2014/main" id="{EFAFE3BB-F768-7632-598E-736765F9BD5D}"/>
                    </a:ext>
                  </a:extLst>
                </p:cNvPr>
                <p:cNvSpPr/>
                <p:nvPr/>
              </p:nvSpPr>
              <p:spPr>
                <a:xfrm>
                  <a:off x="4514091" y="4165250"/>
                  <a:ext cx="2589271" cy="484632"/>
                </a:xfrm>
                <a:prstGeom prst="rightArrow">
                  <a:avLst/>
                </a:prstGeom>
                <a:solidFill>
                  <a:srgbClr val="6303F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err="1"/>
                    <a:t>DeHa</a:t>
                  </a:r>
                  <a:r>
                    <a:rPr lang="en-US" sz="2800" b="1"/>
                    <a:t> 1/2</a:t>
                  </a:r>
                </a:p>
              </p:txBody>
            </p:sp>
          </p:grpSp>
          <p:grpSp>
            <p:nvGrpSpPr>
              <p:cNvPr id="116" name="Group 115">
                <a:extLst>
                  <a:ext uri="{FF2B5EF4-FFF2-40B4-BE49-F238E27FC236}">
                    <a16:creationId xmlns:a16="http://schemas.microsoft.com/office/drawing/2014/main" id="{2B43F96A-3357-F464-6574-C0092A55CC47}"/>
                  </a:ext>
                </a:extLst>
              </p:cNvPr>
              <p:cNvGrpSpPr/>
              <p:nvPr/>
            </p:nvGrpSpPr>
            <p:grpSpPr>
              <a:xfrm>
                <a:off x="2799832" y="5285640"/>
                <a:ext cx="3416405" cy="952834"/>
                <a:chOff x="2799832" y="5285640"/>
                <a:chExt cx="3416405" cy="952834"/>
              </a:xfrm>
            </p:grpSpPr>
            <p:sp>
              <p:nvSpPr>
                <p:cNvPr id="117" name="Lightning Bolt 116">
                  <a:extLst>
                    <a:ext uri="{FF2B5EF4-FFF2-40B4-BE49-F238E27FC236}">
                      <a16:creationId xmlns:a16="http://schemas.microsoft.com/office/drawing/2014/main" id="{065EFBC9-47E1-3076-D8B2-FE0219CD60F2}"/>
                    </a:ext>
                  </a:extLst>
                </p:cNvPr>
                <p:cNvSpPr/>
                <p:nvPr/>
              </p:nvSpPr>
              <p:spPr>
                <a:xfrm>
                  <a:off x="2799832" y="5478144"/>
                  <a:ext cx="1434095" cy="760330"/>
                </a:xfrm>
                <a:prstGeom prst="lightningBolt">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8" name="TextBox 117">
                  <a:extLst>
                    <a:ext uri="{FF2B5EF4-FFF2-40B4-BE49-F238E27FC236}">
                      <a16:creationId xmlns:a16="http://schemas.microsoft.com/office/drawing/2014/main" id="{45CF6E68-75EB-9FDD-7E0B-1480672D6BD6}"/>
                    </a:ext>
                  </a:extLst>
                </p:cNvPr>
                <p:cNvSpPr txBox="1"/>
                <p:nvPr/>
              </p:nvSpPr>
              <p:spPr>
                <a:xfrm>
                  <a:off x="5053515" y="5285640"/>
                  <a:ext cx="1162722" cy="411208"/>
                </a:xfrm>
                <a:prstGeom prst="rect">
                  <a:avLst/>
                </a:prstGeom>
                <a:noFill/>
              </p:spPr>
              <p:txBody>
                <a:bodyPr wrap="none" rtlCol="0">
                  <a:spAutoFit/>
                </a:bodyPr>
                <a:lstStyle/>
                <a:p>
                  <a:r>
                    <a:rPr lang="en-US" sz="2400" b="1" u="sng"/>
                    <a:t>PFAS</a:t>
                  </a:r>
                </a:p>
              </p:txBody>
            </p:sp>
            <p:sp>
              <p:nvSpPr>
                <p:cNvPr id="119" name="Explosion: 8 Points 118">
                  <a:extLst>
                    <a:ext uri="{FF2B5EF4-FFF2-40B4-BE49-F238E27FC236}">
                      <a16:creationId xmlns:a16="http://schemas.microsoft.com/office/drawing/2014/main" id="{A6A383F0-FC21-38A9-0445-458D3E9A7348}"/>
                    </a:ext>
                  </a:extLst>
                </p:cNvPr>
                <p:cNvSpPr/>
                <p:nvPr/>
              </p:nvSpPr>
              <p:spPr>
                <a:xfrm>
                  <a:off x="4778791" y="5631243"/>
                  <a:ext cx="274724" cy="212436"/>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Explosion: 8 Points 119">
                  <a:extLst>
                    <a:ext uri="{FF2B5EF4-FFF2-40B4-BE49-F238E27FC236}">
                      <a16:creationId xmlns:a16="http://schemas.microsoft.com/office/drawing/2014/main" id="{4F6BD401-B10D-D4F4-D12B-825E4BCB21E7}"/>
                    </a:ext>
                  </a:extLst>
                </p:cNvPr>
                <p:cNvSpPr/>
                <p:nvPr/>
              </p:nvSpPr>
              <p:spPr>
                <a:xfrm>
                  <a:off x="4233927" y="5488909"/>
                  <a:ext cx="342887" cy="217181"/>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1" name="Explosion: 8 Points 120">
                  <a:extLst>
                    <a:ext uri="{FF2B5EF4-FFF2-40B4-BE49-F238E27FC236}">
                      <a16:creationId xmlns:a16="http://schemas.microsoft.com/office/drawing/2014/main" id="{51A53740-9014-AE63-4780-E0AA8B510CDE}"/>
                    </a:ext>
                  </a:extLst>
                </p:cNvPr>
                <p:cNvSpPr/>
                <p:nvPr/>
              </p:nvSpPr>
              <p:spPr>
                <a:xfrm>
                  <a:off x="3739618" y="5320526"/>
                  <a:ext cx="274320" cy="27432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3" name="Group 22">
            <a:extLst>
              <a:ext uri="{FF2B5EF4-FFF2-40B4-BE49-F238E27FC236}">
                <a16:creationId xmlns:a16="http://schemas.microsoft.com/office/drawing/2014/main" id="{A5DDF6EE-03C6-EF46-7D05-138088977F86}"/>
              </a:ext>
            </a:extLst>
          </p:cNvPr>
          <p:cNvGrpSpPr/>
          <p:nvPr/>
        </p:nvGrpSpPr>
        <p:grpSpPr>
          <a:xfrm>
            <a:off x="11893979" y="5339964"/>
            <a:ext cx="7207054" cy="4754006"/>
            <a:chOff x="16525080" y="4246430"/>
            <a:chExt cx="7207054" cy="4754006"/>
          </a:xfrm>
        </p:grpSpPr>
        <p:sp>
          <p:nvSpPr>
            <p:cNvPr id="143" name="Google Shape;111;p21">
              <a:extLst>
                <a:ext uri="{FF2B5EF4-FFF2-40B4-BE49-F238E27FC236}">
                  <a16:creationId xmlns:a16="http://schemas.microsoft.com/office/drawing/2014/main" id="{E98ECF64-BA09-2FC4-F535-EDE296125E14}"/>
                </a:ext>
              </a:extLst>
            </p:cNvPr>
            <p:cNvSpPr txBox="1"/>
            <p:nvPr/>
          </p:nvSpPr>
          <p:spPr>
            <a:xfrm>
              <a:off x="16525080" y="6753667"/>
              <a:ext cx="7207054" cy="2246769"/>
            </a:xfrm>
            <a:prstGeom prst="rect">
              <a:avLst/>
            </a:prstGeom>
            <a:noFill/>
            <a:ln>
              <a:noFill/>
            </a:ln>
          </p:spPr>
          <p:txBody>
            <a:bodyPr spcFirstLastPara="1" wrap="square" lIns="45720" tIns="45720" rIns="45720" bIns="4572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b="1" u="sng">
                  <a:solidFill>
                    <a:schemeClr val="tx1"/>
                  </a:solidFill>
                  <a:latin typeface="Arial Narrow" panose="020B0606020202030204" pitchFamily="34" charset="0"/>
                </a:rPr>
                <a:t>Figure 1: Expected Results</a:t>
              </a:r>
              <a:r>
                <a:rPr lang="en" sz="2800">
                  <a:solidFill>
                    <a:schemeClr val="tx1"/>
                  </a:solidFill>
                  <a:latin typeface="Arial Narrow" panose="020B0606020202030204" pitchFamily="34" charset="0"/>
                </a:rPr>
                <a:t>: Would be the expression of eGFP in the presents of PFAS.These results are from our pGLO lab.  On the left is the pGLO in LB ampicillim plates with arabinose added.  On right is bacteria without the plasmid for pGLO.</a:t>
              </a:r>
            </a:p>
          </p:txBody>
        </p:sp>
        <p:grpSp>
          <p:nvGrpSpPr>
            <p:cNvPr id="148" name="Group 147">
              <a:extLst>
                <a:ext uri="{FF2B5EF4-FFF2-40B4-BE49-F238E27FC236}">
                  <a16:creationId xmlns:a16="http://schemas.microsoft.com/office/drawing/2014/main" id="{761F7BCF-36BB-2D30-16CF-07E2767790F3}"/>
                </a:ext>
              </a:extLst>
            </p:cNvPr>
            <p:cNvGrpSpPr/>
            <p:nvPr/>
          </p:nvGrpSpPr>
          <p:grpSpPr>
            <a:xfrm>
              <a:off x="16995990" y="4246430"/>
              <a:ext cx="5860932" cy="2475761"/>
              <a:chOff x="25081357" y="4017770"/>
              <a:chExt cx="5860932" cy="2475761"/>
            </a:xfrm>
          </p:grpSpPr>
          <p:pic>
            <p:nvPicPr>
              <p:cNvPr id="145" name="Picture 144">
                <a:extLst>
                  <a:ext uri="{FF2B5EF4-FFF2-40B4-BE49-F238E27FC236}">
                    <a16:creationId xmlns:a16="http://schemas.microsoft.com/office/drawing/2014/main" id="{2930A44A-C005-FC77-DE63-41FF3D4580EE}"/>
                  </a:ext>
                </a:extLst>
              </p:cNvPr>
              <p:cNvPicPr>
                <a:picLocks noChangeAspect="1"/>
              </p:cNvPicPr>
              <p:nvPr/>
            </p:nvPicPr>
            <p:blipFill>
              <a:blip r:embed="rId4">
                <a:duotone>
                  <a:schemeClr val="accent3">
                    <a:shade val="45000"/>
                    <a:satMod val="135000"/>
                  </a:schemeClr>
                  <a:prstClr val="white"/>
                </a:duotone>
                <a:alphaModFix amt="70000"/>
              </a:blip>
              <a:stretch>
                <a:fillRect/>
              </a:stretch>
            </p:blipFill>
            <p:spPr>
              <a:xfrm>
                <a:off x="28344743" y="4017770"/>
                <a:ext cx="2597546" cy="2475761"/>
              </a:xfrm>
              <a:prstGeom prst="rect">
                <a:avLst/>
              </a:prstGeom>
            </p:spPr>
          </p:pic>
          <p:pic>
            <p:nvPicPr>
              <p:cNvPr id="147" name="Picture 146">
                <a:extLst>
                  <a:ext uri="{FF2B5EF4-FFF2-40B4-BE49-F238E27FC236}">
                    <a16:creationId xmlns:a16="http://schemas.microsoft.com/office/drawing/2014/main" id="{A61694C7-86DD-4E2A-C651-328AFED7BCDC}"/>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25081357" y="4017770"/>
                <a:ext cx="2907325" cy="2442057"/>
              </a:xfrm>
              <a:prstGeom prst="rect">
                <a:avLst/>
              </a:prstGeom>
            </p:spPr>
          </p:pic>
        </p:grpSp>
      </p:grpSp>
      <p:grpSp>
        <p:nvGrpSpPr>
          <p:cNvPr id="47" name="Group 46">
            <a:extLst>
              <a:ext uri="{FF2B5EF4-FFF2-40B4-BE49-F238E27FC236}">
                <a16:creationId xmlns:a16="http://schemas.microsoft.com/office/drawing/2014/main" id="{3A5136E4-F583-9BE7-BBAF-0539230DFE90}"/>
              </a:ext>
            </a:extLst>
          </p:cNvPr>
          <p:cNvGrpSpPr/>
          <p:nvPr/>
        </p:nvGrpSpPr>
        <p:grpSpPr>
          <a:xfrm>
            <a:off x="5667718" y="8494706"/>
            <a:ext cx="5330253" cy="5267756"/>
            <a:chOff x="3491402" y="10602040"/>
            <a:chExt cx="4075926" cy="4281969"/>
          </a:xfrm>
        </p:grpSpPr>
        <p:pic>
          <p:nvPicPr>
            <p:cNvPr id="42" name="Picture 41" descr="A diagram of different types of objects&#10;&#10;Description automatically generated">
              <a:extLst>
                <a:ext uri="{FF2B5EF4-FFF2-40B4-BE49-F238E27FC236}">
                  <a16:creationId xmlns:a16="http://schemas.microsoft.com/office/drawing/2014/main" id="{46E58CC6-A916-41A2-D536-D575FBCDAC62}"/>
                </a:ext>
              </a:extLst>
            </p:cNvPr>
            <p:cNvPicPr>
              <a:picLocks noChangeAspect="1"/>
            </p:cNvPicPr>
            <p:nvPr/>
          </p:nvPicPr>
          <p:blipFill>
            <a:blip r:embed="rId7"/>
            <a:stretch>
              <a:fillRect/>
            </a:stretch>
          </p:blipFill>
          <p:spPr>
            <a:xfrm rot="10800000" flipH="1" flipV="1">
              <a:off x="3491402" y="10602040"/>
              <a:ext cx="4075926" cy="3243360"/>
            </a:xfrm>
            <a:prstGeom prst="rect">
              <a:avLst/>
            </a:prstGeom>
          </p:spPr>
        </p:pic>
        <p:sp>
          <p:nvSpPr>
            <p:cNvPr id="46" name="TextBox 45">
              <a:extLst>
                <a:ext uri="{FF2B5EF4-FFF2-40B4-BE49-F238E27FC236}">
                  <a16:creationId xmlns:a16="http://schemas.microsoft.com/office/drawing/2014/main" id="{E738465B-8E58-FD4D-1A67-70CDF528CF4E}"/>
                </a:ext>
              </a:extLst>
            </p:cNvPr>
            <p:cNvSpPr txBox="1"/>
            <p:nvPr/>
          </p:nvSpPr>
          <p:spPr>
            <a:xfrm>
              <a:off x="3731715" y="13758196"/>
              <a:ext cx="3609360" cy="1125813"/>
            </a:xfrm>
            <a:prstGeom prst="rect">
              <a:avLst/>
            </a:prstGeom>
            <a:noFill/>
          </p:spPr>
          <p:txBody>
            <a:bodyPr wrap="square" rtlCol="0">
              <a:spAutoFit/>
            </a:bodyPr>
            <a:lstStyle/>
            <a:p>
              <a:r>
                <a:rPr lang="en-US" sz="2800">
                  <a:latin typeface="Arial Narrow" panose="020B0606020202030204" pitchFamily="34" charset="0"/>
                  <a:cs typeface="Arial" panose="020B0604020202020204" pitchFamily="34" charset="0"/>
                </a:rPr>
                <a:t>PFAS exposure can be found in the environment and in various consumer products.</a:t>
              </a:r>
            </a:p>
          </p:txBody>
        </p:sp>
      </p:grpSp>
      <p:graphicFrame>
        <p:nvGraphicFramePr>
          <p:cNvPr id="3" name="Table 2">
            <a:extLst>
              <a:ext uri="{FF2B5EF4-FFF2-40B4-BE49-F238E27FC236}">
                <a16:creationId xmlns:a16="http://schemas.microsoft.com/office/drawing/2014/main" id="{CB4EBD9D-6C46-8603-D98F-F88632A58F65}"/>
              </a:ext>
            </a:extLst>
          </p:cNvPr>
          <p:cNvGraphicFramePr>
            <a:graphicFrameLocks noGrp="1"/>
          </p:cNvGraphicFramePr>
          <p:nvPr>
            <p:extLst>
              <p:ext uri="{D42A27DB-BD31-4B8C-83A1-F6EECF244321}">
                <p14:modId xmlns:p14="http://schemas.microsoft.com/office/powerpoint/2010/main" val="2300089564"/>
              </p:ext>
            </p:extLst>
          </p:nvPr>
        </p:nvGraphicFramePr>
        <p:xfrm>
          <a:off x="20822245" y="5558704"/>
          <a:ext cx="8198442" cy="2499360"/>
        </p:xfrm>
        <a:graphic>
          <a:graphicData uri="http://schemas.openxmlformats.org/drawingml/2006/table">
            <a:tbl>
              <a:tblPr firstRow="1" firstCol="1" bandRow="1">
                <a:tableStyleId>{5940675A-B579-460E-94D1-54222C63F5DA}</a:tableStyleId>
              </a:tblPr>
              <a:tblGrid>
                <a:gridCol w="4480560">
                  <a:extLst>
                    <a:ext uri="{9D8B030D-6E8A-4147-A177-3AD203B41FA5}">
                      <a16:colId xmlns:a16="http://schemas.microsoft.com/office/drawing/2014/main" val="1587975234"/>
                    </a:ext>
                  </a:extLst>
                </a:gridCol>
                <a:gridCol w="1199317">
                  <a:extLst>
                    <a:ext uri="{9D8B030D-6E8A-4147-A177-3AD203B41FA5}">
                      <a16:colId xmlns:a16="http://schemas.microsoft.com/office/drawing/2014/main" val="3606360383"/>
                    </a:ext>
                  </a:extLst>
                </a:gridCol>
                <a:gridCol w="1199317">
                  <a:extLst>
                    <a:ext uri="{9D8B030D-6E8A-4147-A177-3AD203B41FA5}">
                      <a16:colId xmlns:a16="http://schemas.microsoft.com/office/drawing/2014/main" val="2027369985"/>
                    </a:ext>
                  </a:extLst>
                </a:gridCol>
                <a:gridCol w="1319248">
                  <a:extLst>
                    <a:ext uri="{9D8B030D-6E8A-4147-A177-3AD203B41FA5}">
                      <a16:colId xmlns:a16="http://schemas.microsoft.com/office/drawing/2014/main" val="2461952163"/>
                    </a:ext>
                  </a:extLst>
                </a:gridCol>
              </a:tblGrid>
              <a:tr h="664477">
                <a:tc>
                  <a:txBody>
                    <a:bodyPr/>
                    <a:lstStyle/>
                    <a:p>
                      <a:r>
                        <a:rPr lang="en-US" sz="2800" b="1">
                          <a:solidFill>
                            <a:sysClr val="windowText" lastClr="000000"/>
                          </a:solidFill>
                        </a:rPr>
                        <a:t>Testing activity of the </a:t>
                      </a:r>
                      <a:r>
                        <a:rPr lang="en-US" sz="2800" b="1" err="1">
                          <a:solidFill>
                            <a:sysClr val="windowText" lastClr="000000"/>
                          </a:solidFill>
                        </a:rPr>
                        <a:t>prmA</a:t>
                      </a:r>
                      <a:r>
                        <a:rPr lang="en-US" sz="2800" b="1">
                          <a:solidFill>
                            <a:sysClr val="windowText" lastClr="000000"/>
                          </a:solidFill>
                        </a:rPr>
                        <a:t> promoter</a:t>
                      </a:r>
                    </a:p>
                  </a:txBody>
                  <a:tcPr>
                    <a:solidFill>
                      <a:srgbClr val="CEFED6"/>
                    </a:solidFill>
                  </a:tcPr>
                </a:tc>
                <a:tc>
                  <a:txBody>
                    <a:bodyPr/>
                    <a:lstStyle/>
                    <a:p>
                      <a:pPr algn="ctr"/>
                      <a:r>
                        <a:rPr lang="en-US" sz="2800" b="1" err="1">
                          <a:solidFill>
                            <a:sysClr val="windowText" lastClr="000000"/>
                          </a:solidFill>
                        </a:rPr>
                        <a:t>prmA</a:t>
                      </a:r>
                      <a:r>
                        <a:rPr lang="en-US" sz="2800" b="1">
                          <a:solidFill>
                            <a:sysClr val="windowText" lastClr="000000"/>
                          </a:solidFill>
                        </a:rPr>
                        <a:t> </a:t>
                      </a:r>
                    </a:p>
                  </a:txBody>
                  <a:tcPr>
                    <a:solidFill>
                      <a:srgbClr val="CEFED6"/>
                    </a:solidFill>
                  </a:tcPr>
                </a:tc>
                <a:tc>
                  <a:txBody>
                    <a:bodyPr/>
                    <a:lstStyle/>
                    <a:p>
                      <a:pPr lvl="0" algn="ctr">
                        <a:buNone/>
                      </a:pPr>
                      <a:r>
                        <a:rPr lang="en-US" sz="2800" b="1" u="none" strike="noStrike" noProof="0" err="1">
                          <a:solidFill>
                            <a:sysClr val="windowText" lastClr="000000"/>
                          </a:solidFill>
                        </a:rPr>
                        <a:t>eGFP</a:t>
                      </a:r>
                      <a:endParaRPr lang="en-US" sz="2800" b="1" i="0" u="none" strike="noStrike" noProof="0">
                        <a:solidFill>
                          <a:sysClr val="windowText" lastClr="000000"/>
                        </a:solidFill>
                        <a:latin typeface="Calibri"/>
                      </a:endParaRPr>
                    </a:p>
                  </a:txBody>
                  <a:tcPr>
                    <a:solidFill>
                      <a:srgbClr val="CEFED6"/>
                    </a:solidFill>
                  </a:tcPr>
                </a:tc>
                <a:tc>
                  <a:txBody>
                    <a:bodyPr/>
                    <a:lstStyle/>
                    <a:p>
                      <a:pPr algn="ctr"/>
                      <a:r>
                        <a:rPr lang="en-US" sz="2800" b="1" err="1">
                          <a:solidFill>
                            <a:sysClr val="windowText" lastClr="000000"/>
                          </a:solidFill>
                        </a:rPr>
                        <a:t>AraBAD</a:t>
                      </a:r>
                      <a:endParaRPr lang="en-US" sz="2800" b="1">
                        <a:solidFill>
                          <a:sysClr val="windowText" lastClr="000000"/>
                        </a:solidFill>
                        <a:latin typeface="Segoe UI"/>
                      </a:endParaRPr>
                    </a:p>
                  </a:txBody>
                  <a:tcPr>
                    <a:solidFill>
                      <a:srgbClr val="CEFED6"/>
                    </a:solidFill>
                  </a:tcPr>
                </a:tc>
                <a:extLst>
                  <a:ext uri="{0D108BD9-81ED-4DB2-BD59-A6C34878D82A}">
                    <a16:rowId xmlns:a16="http://schemas.microsoft.com/office/drawing/2014/main" val="4025800920"/>
                  </a:ext>
                </a:extLst>
              </a:tr>
              <a:tr h="411480">
                <a:tc>
                  <a:txBody>
                    <a:bodyPr/>
                    <a:lstStyle/>
                    <a:p>
                      <a:r>
                        <a:rPr lang="en-US" sz="2800" b="1">
                          <a:solidFill>
                            <a:sysClr val="windowText" lastClr="000000"/>
                          </a:solidFill>
                        </a:rPr>
                        <a:t>Plasmid 1: Negative Control</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extLst>
                  <a:ext uri="{0D108BD9-81ED-4DB2-BD59-A6C34878D82A}">
                    <a16:rowId xmlns:a16="http://schemas.microsoft.com/office/drawing/2014/main" val="218134911"/>
                  </a:ext>
                </a:extLst>
              </a:tr>
              <a:tr h="411480">
                <a:tc>
                  <a:txBody>
                    <a:bodyPr/>
                    <a:lstStyle/>
                    <a:p>
                      <a:r>
                        <a:rPr lang="en-US" sz="2800" b="1">
                          <a:solidFill>
                            <a:sysClr val="windowText" lastClr="000000"/>
                          </a:solidFill>
                        </a:rPr>
                        <a:t>Plasmid 2: Positive Control</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extLst>
                  <a:ext uri="{0D108BD9-81ED-4DB2-BD59-A6C34878D82A}">
                    <a16:rowId xmlns:a16="http://schemas.microsoft.com/office/drawing/2014/main" val="3329781170"/>
                  </a:ext>
                </a:extLst>
              </a:tr>
              <a:tr h="411480">
                <a:tc>
                  <a:txBody>
                    <a:bodyPr/>
                    <a:lstStyle/>
                    <a:p>
                      <a:pPr marL="0" marR="0" lvl="0" indent="0" algn="l" defTabSz="2809037" rtl="0" eaLnBrk="1" fontAlgn="auto" latinLnBrk="0" hangingPunct="1">
                        <a:lnSpc>
                          <a:spcPct val="100000"/>
                        </a:lnSpc>
                        <a:spcBef>
                          <a:spcPts val="0"/>
                        </a:spcBef>
                        <a:spcAft>
                          <a:spcPts val="0"/>
                        </a:spcAft>
                        <a:buClrTx/>
                        <a:buSzTx/>
                        <a:buFontTx/>
                        <a:buNone/>
                        <a:tabLst/>
                        <a:defRPr/>
                      </a:pPr>
                      <a:r>
                        <a:rPr lang="en-US" sz="2800" b="1">
                          <a:solidFill>
                            <a:sysClr val="windowText" lastClr="000000"/>
                          </a:solidFill>
                        </a:rPr>
                        <a:t>Plasmid 3: Experimental</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tc>
                  <a:txBody>
                    <a:bodyPr/>
                    <a:lstStyle/>
                    <a:p>
                      <a:pPr algn="ctr"/>
                      <a:r>
                        <a:rPr lang="en-US" sz="2800" b="1">
                          <a:solidFill>
                            <a:sysClr val="windowText" lastClr="000000"/>
                          </a:solidFill>
                        </a:rPr>
                        <a:t>-</a:t>
                      </a:r>
                    </a:p>
                  </a:txBody>
                  <a:tcPr>
                    <a:solidFill>
                      <a:srgbClr val="CEFED6"/>
                    </a:solidFill>
                  </a:tcPr>
                </a:tc>
                <a:extLst>
                  <a:ext uri="{0D108BD9-81ED-4DB2-BD59-A6C34878D82A}">
                    <a16:rowId xmlns:a16="http://schemas.microsoft.com/office/drawing/2014/main" val="1533269945"/>
                  </a:ext>
                </a:extLst>
              </a:tr>
            </a:tbl>
          </a:graphicData>
        </a:graphic>
      </p:graphicFrame>
      <p:grpSp>
        <p:nvGrpSpPr>
          <p:cNvPr id="61" name="Group 60">
            <a:extLst>
              <a:ext uri="{FF2B5EF4-FFF2-40B4-BE49-F238E27FC236}">
                <a16:creationId xmlns:a16="http://schemas.microsoft.com/office/drawing/2014/main" id="{8FB20EE2-B82C-3DCC-850D-F8764F1F60C4}"/>
              </a:ext>
            </a:extLst>
          </p:cNvPr>
          <p:cNvGrpSpPr/>
          <p:nvPr/>
        </p:nvGrpSpPr>
        <p:grpSpPr>
          <a:xfrm>
            <a:off x="30085535" y="2694503"/>
            <a:ext cx="6753539" cy="6692598"/>
            <a:chOff x="20434386" y="2635690"/>
            <a:chExt cx="6035040" cy="5893500"/>
          </a:xfrm>
        </p:grpSpPr>
        <p:pic>
          <p:nvPicPr>
            <p:cNvPr id="2" name="Google Shape;109;p21">
              <a:extLst>
                <a:ext uri="{FF2B5EF4-FFF2-40B4-BE49-F238E27FC236}">
                  <a16:creationId xmlns:a16="http://schemas.microsoft.com/office/drawing/2014/main" id="{78204CA1-A83D-6B9D-B568-8FFD9A578A58}"/>
                </a:ext>
              </a:extLst>
            </p:cNvPr>
            <p:cNvPicPr preferRelativeResize="0"/>
            <p:nvPr/>
          </p:nvPicPr>
          <p:blipFill rotWithShape="1">
            <a:blip r:embed="rId8">
              <a:alphaModFix/>
            </a:blip>
            <a:srcRect l="487" t="3202" r="-487" b="416"/>
            <a:stretch/>
          </p:blipFill>
          <p:spPr>
            <a:xfrm>
              <a:off x="20434386" y="2635690"/>
              <a:ext cx="6035040" cy="5283650"/>
            </a:xfrm>
            <a:prstGeom prst="rect">
              <a:avLst/>
            </a:prstGeom>
            <a:noFill/>
            <a:ln>
              <a:noFill/>
            </a:ln>
          </p:spPr>
        </p:pic>
        <p:sp>
          <p:nvSpPr>
            <p:cNvPr id="14" name="Google Shape;111;p21">
              <a:extLst>
                <a:ext uri="{FF2B5EF4-FFF2-40B4-BE49-F238E27FC236}">
                  <a16:creationId xmlns:a16="http://schemas.microsoft.com/office/drawing/2014/main" id="{5FADD0ED-2D06-4EC3-0499-D72B299BE2AA}"/>
                </a:ext>
              </a:extLst>
            </p:cNvPr>
            <p:cNvSpPr txBox="1"/>
            <p:nvPr/>
          </p:nvSpPr>
          <p:spPr>
            <a:xfrm>
              <a:off x="20887756" y="7607695"/>
              <a:ext cx="5386594" cy="921495"/>
            </a:xfrm>
            <a:prstGeom prst="rect">
              <a:avLst/>
            </a:prstGeom>
            <a:noFill/>
            <a:ln>
              <a:noFill/>
            </a:ln>
          </p:spPr>
          <p:txBody>
            <a:bodyPr spcFirstLastPara="1" wrap="square" lIns="91440" tIns="91440" rIns="91440" bIns="91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b="1">
                  <a:solidFill>
                    <a:schemeClr val="tx1"/>
                  </a:solidFill>
                  <a:latin typeface="Arial Narrow" panose="020B0606020202030204" pitchFamily="34" charset="0"/>
                </a:rPr>
                <a:t>Figure 2: Testing Promoter</a:t>
              </a:r>
              <a:r>
                <a:rPr lang="en" sz="2800">
                  <a:solidFill>
                    <a:schemeClr val="tx1"/>
                  </a:solidFill>
                  <a:latin typeface="Arial Narrow" panose="020B0606020202030204" pitchFamily="34" charset="0"/>
                </a:rPr>
                <a:t>: The plasmid contains  promoter (prmA) and a GFP. </a:t>
              </a:r>
              <a:endParaRPr lang="en" sz="2800">
                <a:solidFill>
                  <a:schemeClr val="tx1"/>
                </a:solidFill>
                <a:latin typeface="Arial Narrow" panose="020B0606020202030204" pitchFamily="34" charset="0"/>
                <a:cs typeface="Arial" panose="020B0604020202020204" pitchFamily="34" charset="0"/>
              </a:endParaRPr>
            </a:p>
          </p:txBody>
        </p:sp>
      </p:grpSp>
      <p:graphicFrame>
        <p:nvGraphicFramePr>
          <p:cNvPr id="25" name="Table 24">
            <a:extLst>
              <a:ext uri="{FF2B5EF4-FFF2-40B4-BE49-F238E27FC236}">
                <a16:creationId xmlns:a16="http://schemas.microsoft.com/office/drawing/2014/main" id="{AE533CEA-621F-AE89-6C2A-ED755F26BEFD}"/>
              </a:ext>
            </a:extLst>
          </p:cNvPr>
          <p:cNvGraphicFramePr>
            <a:graphicFrameLocks noGrp="1"/>
          </p:cNvGraphicFramePr>
          <p:nvPr>
            <p:extLst>
              <p:ext uri="{D42A27DB-BD31-4B8C-83A1-F6EECF244321}">
                <p14:modId xmlns:p14="http://schemas.microsoft.com/office/powerpoint/2010/main" val="1855324271"/>
              </p:ext>
            </p:extLst>
          </p:nvPr>
        </p:nvGraphicFramePr>
        <p:xfrm>
          <a:off x="19087187" y="12866336"/>
          <a:ext cx="10319795" cy="3660472"/>
        </p:xfrm>
        <a:graphic>
          <a:graphicData uri="http://schemas.openxmlformats.org/drawingml/2006/table">
            <a:tbl>
              <a:tblPr firstRow="1" firstCol="1" bandRow="1">
                <a:tableStyleId>{5940675A-B579-460E-94D1-54222C63F5DA}</a:tableStyleId>
              </a:tblPr>
              <a:tblGrid>
                <a:gridCol w="4741527">
                  <a:extLst>
                    <a:ext uri="{9D8B030D-6E8A-4147-A177-3AD203B41FA5}">
                      <a16:colId xmlns:a16="http://schemas.microsoft.com/office/drawing/2014/main" val="1587975234"/>
                    </a:ext>
                  </a:extLst>
                </a:gridCol>
                <a:gridCol w="1394567">
                  <a:extLst>
                    <a:ext uri="{9D8B030D-6E8A-4147-A177-3AD203B41FA5}">
                      <a16:colId xmlns:a16="http://schemas.microsoft.com/office/drawing/2014/main" val="3606360383"/>
                    </a:ext>
                  </a:extLst>
                </a:gridCol>
                <a:gridCol w="1394567">
                  <a:extLst>
                    <a:ext uri="{9D8B030D-6E8A-4147-A177-3AD203B41FA5}">
                      <a16:colId xmlns:a16="http://schemas.microsoft.com/office/drawing/2014/main" val="2027369985"/>
                    </a:ext>
                  </a:extLst>
                </a:gridCol>
                <a:gridCol w="1394567">
                  <a:extLst>
                    <a:ext uri="{9D8B030D-6E8A-4147-A177-3AD203B41FA5}">
                      <a16:colId xmlns:a16="http://schemas.microsoft.com/office/drawing/2014/main" val="3735600065"/>
                    </a:ext>
                  </a:extLst>
                </a:gridCol>
                <a:gridCol w="1394567">
                  <a:extLst>
                    <a:ext uri="{9D8B030D-6E8A-4147-A177-3AD203B41FA5}">
                      <a16:colId xmlns:a16="http://schemas.microsoft.com/office/drawing/2014/main" val="860751619"/>
                    </a:ext>
                  </a:extLst>
                </a:gridCol>
              </a:tblGrid>
              <a:tr h="678898">
                <a:tc>
                  <a:txBody>
                    <a:bodyPr/>
                    <a:lstStyle/>
                    <a:p>
                      <a:r>
                        <a:rPr lang="en-US" sz="2800" b="1">
                          <a:solidFill>
                            <a:sysClr val="windowText" lastClr="000000"/>
                          </a:solidFill>
                          <a:latin typeface="+mn-lt"/>
                        </a:rPr>
                        <a:t>Testing activity of the enzymes</a:t>
                      </a:r>
                    </a:p>
                  </a:txBody>
                  <a:tcPr>
                    <a:solidFill>
                      <a:srgbClr val="FBB581"/>
                    </a:solidFill>
                  </a:tcPr>
                </a:tc>
                <a:tc>
                  <a:txBody>
                    <a:bodyPr/>
                    <a:lstStyle/>
                    <a:p>
                      <a:pPr algn="ctr"/>
                      <a:r>
                        <a:rPr lang="en-US" sz="2800" b="1">
                          <a:solidFill>
                            <a:sysClr val="windowText" lastClr="000000"/>
                          </a:solidFill>
                          <a:latin typeface="+mn-lt"/>
                        </a:rPr>
                        <a:t>prmA </a:t>
                      </a:r>
                    </a:p>
                  </a:txBody>
                  <a:tcPr>
                    <a:solidFill>
                      <a:srgbClr val="FBB581"/>
                    </a:solidFill>
                  </a:tcPr>
                </a:tc>
                <a:tc>
                  <a:txBody>
                    <a:bodyPr/>
                    <a:lstStyle/>
                    <a:p>
                      <a:pPr lvl="0" algn="ctr">
                        <a:buNone/>
                      </a:pPr>
                      <a:r>
                        <a:rPr lang="en-US" sz="2800" b="1" u="none" strike="noStrike" noProof="0" err="1">
                          <a:solidFill>
                            <a:sysClr val="windowText" lastClr="000000"/>
                          </a:solidFill>
                          <a:latin typeface="+mn-lt"/>
                        </a:rPr>
                        <a:t>eGFP</a:t>
                      </a:r>
                      <a:endParaRPr lang="en-US" sz="2800" b="1" i="0" u="none" strike="noStrike" noProof="0">
                        <a:solidFill>
                          <a:sysClr val="windowText" lastClr="000000"/>
                        </a:solidFill>
                        <a:latin typeface="+mn-lt"/>
                      </a:endParaRPr>
                    </a:p>
                  </a:txBody>
                  <a:tcPr>
                    <a:solidFill>
                      <a:srgbClr val="FBB581"/>
                    </a:solidFill>
                  </a:tcPr>
                </a:tc>
                <a:tc>
                  <a:txBody>
                    <a:bodyPr/>
                    <a:lstStyle/>
                    <a:p>
                      <a:pPr algn="ctr"/>
                      <a:r>
                        <a:rPr lang="en-US" sz="2800" b="1">
                          <a:solidFill>
                            <a:sysClr val="windowText" lastClr="000000"/>
                          </a:solidFill>
                          <a:latin typeface="+mn-lt"/>
                        </a:rPr>
                        <a:t>DeHa1</a:t>
                      </a:r>
                    </a:p>
                  </a:txBody>
                  <a:tcPr>
                    <a:solidFill>
                      <a:srgbClr val="FBB581"/>
                    </a:solidFill>
                  </a:tcPr>
                </a:tc>
                <a:tc>
                  <a:txBody>
                    <a:bodyPr/>
                    <a:lstStyle/>
                    <a:p>
                      <a:pPr algn="ctr"/>
                      <a:r>
                        <a:rPr lang="en-US" sz="2800" b="1">
                          <a:solidFill>
                            <a:sysClr val="windowText" lastClr="000000"/>
                          </a:solidFill>
                          <a:latin typeface="+mn-lt"/>
                        </a:rPr>
                        <a:t>DeHa2</a:t>
                      </a:r>
                    </a:p>
                  </a:txBody>
                  <a:tcPr>
                    <a:solidFill>
                      <a:srgbClr val="FBB581"/>
                    </a:solidFill>
                  </a:tcPr>
                </a:tc>
                <a:extLst>
                  <a:ext uri="{0D108BD9-81ED-4DB2-BD59-A6C34878D82A}">
                    <a16:rowId xmlns:a16="http://schemas.microsoft.com/office/drawing/2014/main" val="4025800920"/>
                  </a:ext>
                </a:extLst>
              </a:tr>
              <a:tr h="678898">
                <a:tc>
                  <a:txBody>
                    <a:bodyPr/>
                    <a:lstStyle/>
                    <a:p>
                      <a:r>
                        <a:rPr lang="en-US" sz="2800" b="1">
                          <a:solidFill>
                            <a:sysClr val="windowText" lastClr="000000"/>
                          </a:solidFill>
                          <a:latin typeface="+mn-lt"/>
                        </a:rPr>
                        <a:t>Plasmid 4 (Negative Control)</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extLst>
                  <a:ext uri="{0D108BD9-81ED-4DB2-BD59-A6C34878D82A}">
                    <a16:rowId xmlns:a16="http://schemas.microsoft.com/office/drawing/2014/main" val="218134911"/>
                  </a:ext>
                </a:extLst>
              </a:tr>
              <a:tr h="678898">
                <a:tc>
                  <a:txBody>
                    <a:bodyPr/>
                    <a:lstStyle/>
                    <a:p>
                      <a:r>
                        <a:rPr lang="en-US" sz="2800" b="1">
                          <a:solidFill>
                            <a:sysClr val="windowText" lastClr="000000"/>
                          </a:solidFill>
                          <a:latin typeface="+mn-lt"/>
                        </a:rPr>
                        <a:t>Plasmid 5 (Experimental)</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extLst>
                  <a:ext uri="{0D108BD9-81ED-4DB2-BD59-A6C34878D82A}">
                    <a16:rowId xmlns:a16="http://schemas.microsoft.com/office/drawing/2014/main" val="3329781170"/>
                  </a:ext>
                </a:extLst>
              </a:tr>
              <a:tr h="678898">
                <a:tc>
                  <a:txBody>
                    <a:bodyPr/>
                    <a:lstStyle/>
                    <a:p>
                      <a:pPr marL="0" marR="0" lvl="0" indent="0" algn="l" defTabSz="2809037" rtl="0" eaLnBrk="1" fontAlgn="auto" latinLnBrk="0" hangingPunct="1">
                        <a:lnSpc>
                          <a:spcPct val="100000"/>
                        </a:lnSpc>
                        <a:spcBef>
                          <a:spcPts val="0"/>
                        </a:spcBef>
                        <a:spcAft>
                          <a:spcPts val="0"/>
                        </a:spcAft>
                        <a:buClrTx/>
                        <a:buSzTx/>
                        <a:buFontTx/>
                        <a:buNone/>
                        <a:tabLst/>
                        <a:defRPr/>
                      </a:pPr>
                      <a:r>
                        <a:rPr lang="en-US" sz="2800" b="1">
                          <a:solidFill>
                            <a:sysClr val="windowText" lastClr="000000"/>
                          </a:solidFill>
                          <a:latin typeface="+mn-lt"/>
                        </a:rPr>
                        <a:t>Plasmid 6 (Experimental)</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extLst>
                  <a:ext uri="{0D108BD9-81ED-4DB2-BD59-A6C34878D82A}">
                    <a16:rowId xmlns:a16="http://schemas.microsoft.com/office/drawing/2014/main" val="1533269945"/>
                  </a:ext>
                </a:extLst>
              </a:tr>
              <a:tr h="678898">
                <a:tc>
                  <a:txBody>
                    <a:bodyPr/>
                    <a:lstStyle/>
                    <a:p>
                      <a:pPr marL="0" marR="0" lvl="0" indent="0" algn="l" defTabSz="2809037" rtl="0" eaLnBrk="1" fontAlgn="auto" latinLnBrk="0" hangingPunct="1">
                        <a:lnSpc>
                          <a:spcPct val="100000"/>
                        </a:lnSpc>
                        <a:spcBef>
                          <a:spcPts val="0"/>
                        </a:spcBef>
                        <a:spcAft>
                          <a:spcPts val="0"/>
                        </a:spcAft>
                        <a:buClrTx/>
                        <a:buSzTx/>
                        <a:buFontTx/>
                        <a:buNone/>
                        <a:tabLst/>
                        <a:defRPr/>
                      </a:pPr>
                      <a:r>
                        <a:rPr lang="en-US" sz="2800" b="1">
                          <a:solidFill>
                            <a:sysClr val="windowText" lastClr="000000"/>
                          </a:solidFill>
                          <a:latin typeface="+mn-lt"/>
                        </a:rPr>
                        <a:t>Plasmid 7 (Experimental)</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tc>
                  <a:txBody>
                    <a:bodyPr/>
                    <a:lstStyle/>
                    <a:p>
                      <a:pPr algn="ctr"/>
                      <a:r>
                        <a:rPr lang="en-US" sz="2800" b="1">
                          <a:solidFill>
                            <a:sysClr val="windowText" lastClr="000000"/>
                          </a:solidFill>
                          <a:latin typeface="+mn-lt"/>
                        </a:rPr>
                        <a:t>+</a:t>
                      </a:r>
                    </a:p>
                  </a:txBody>
                  <a:tcPr>
                    <a:solidFill>
                      <a:srgbClr val="FBB581"/>
                    </a:solidFill>
                  </a:tcPr>
                </a:tc>
                <a:extLst>
                  <a:ext uri="{0D108BD9-81ED-4DB2-BD59-A6C34878D82A}">
                    <a16:rowId xmlns:a16="http://schemas.microsoft.com/office/drawing/2014/main" val="4089253141"/>
                  </a:ext>
                </a:extLst>
              </a:tr>
            </a:tbl>
          </a:graphicData>
        </a:graphic>
      </p:graphicFrame>
      <p:sp>
        <p:nvSpPr>
          <p:cNvPr id="43" name="Google Shape;111;p21">
            <a:extLst>
              <a:ext uri="{FF2B5EF4-FFF2-40B4-BE49-F238E27FC236}">
                <a16:creationId xmlns:a16="http://schemas.microsoft.com/office/drawing/2014/main" id="{74BCCE9A-A0B9-9CB9-9C30-DA9003E3F87A}"/>
              </a:ext>
            </a:extLst>
          </p:cNvPr>
          <p:cNvSpPr txBox="1"/>
          <p:nvPr/>
        </p:nvSpPr>
        <p:spPr>
          <a:xfrm>
            <a:off x="19437713" y="16693642"/>
            <a:ext cx="9425789" cy="1815882"/>
          </a:xfrm>
          <a:prstGeom prst="rect">
            <a:avLst/>
          </a:prstGeom>
          <a:noFill/>
          <a:ln>
            <a:noFill/>
          </a:ln>
        </p:spPr>
        <p:txBody>
          <a:bodyPr spcFirstLastPara="1" wrap="square" lIns="45720" tIns="45720" rIns="45720" bIns="4572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b="1">
                <a:solidFill>
                  <a:schemeClr val="tx1"/>
                </a:solidFill>
                <a:latin typeface="Arial Narrow" panose="020B0606020202030204" pitchFamily="34" charset="0"/>
                <a:cs typeface="Arial" panose="020B0604020202020204" pitchFamily="34" charset="0"/>
              </a:rPr>
              <a:t>Table 2: Testing Eznyme Activity</a:t>
            </a:r>
            <a:r>
              <a:rPr lang="en" sz="2800">
                <a:solidFill>
                  <a:schemeClr val="tx1"/>
                </a:solidFill>
                <a:latin typeface="Arial Narrow" panose="020B0606020202030204" pitchFamily="34" charset="0"/>
                <a:cs typeface="Arial" panose="020B0604020202020204" pitchFamily="34" charset="0"/>
              </a:rPr>
              <a:t>.  Plasmid 4-Negative contains no enyzme; Plasmid 5 is testing the activity of DeHa1 (WP_011137954.1), Plasmid 6 is testing activity of DeHa2 (BBaK3347002), and Plasmid 7 is testing activty of both together. </a:t>
            </a:r>
          </a:p>
        </p:txBody>
      </p:sp>
      <p:sp>
        <p:nvSpPr>
          <p:cNvPr id="13" name="Google Shape;111;p21">
            <a:extLst>
              <a:ext uri="{FF2B5EF4-FFF2-40B4-BE49-F238E27FC236}">
                <a16:creationId xmlns:a16="http://schemas.microsoft.com/office/drawing/2014/main" id="{CB458292-2732-E200-4BF1-41E61D534048}"/>
              </a:ext>
            </a:extLst>
          </p:cNvPr>
          <p:cNvSpPr txBox="1"/>
          <p:nvPr/>
        </p:nvSpPr>
        <p:spPr>
          <a:xfrm>
            <a:off x="20568965" y="8119728"/>
            <a:ext cx="9050444" cy="2246769"/>
          </a:xfrm>
          <a:prstGeom prst="rect">
            <a:avLst/>
          </a:prstGeom>
          <a:noFill/>
          <a:ln>
            <a:noFill/>
          </a:ln>
        </p:spPr>
        <p:txBody>
          <a:bodyPr spcFirstLastPara="1" wrap="square" lIns="45720" tIns="45720" rIns="45720" bIns="4572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b="1">
                <a:solidFill>
                  <a:schemeClr val="tx1"/>
                </a:solidFill>
                <a:latin typeface="Arial Narrow" panose="020B0606020202030204" pitchFamily="34" charset="0"/>
                <a:cs typeface="Arial" panose="020B0604020202020204" pitchFamily="34" charset="0"/>
              </a:rPr>
              <a:t>Table 1: Testing promoter prmA</a:t>
            </a:r>
            <a:r>
              <a:rPr lang="en" sz="2800">
                <a:solidFill>
                  <a:schemeClr val="tx1"/>
                </a:solidFill>
                <a:latin typeface="Arial Narrow" panose="020B0606020202030204" pitchFamily="34" charset="0"/>
                <a:cs typeface="Arial" panose="020B0604020202020204" pitchFamily="34" charset="0"/>
              </a:rPr>
              <a:t>. Negative Control: The plasmid 1 contain eGFP but no promoter. Positive Control: The plasmid 2 contains a known working promoter (AraBAD) and a GFP. pGLO Plasmid- JQ064510.1; eGFP-JQ064510.1; prmA-B</a:t>
            </a:r>
            <a:r>
              <a:rPr lang="en-US" sz="2800">
                <a:solidFill>
                  <a:schemeClr val="tx1"/>
                </a:solidFill>
                <a:latin typeface="Arial Narrow" panose="020B0606020202030204" pitchFamily="34" charset="0"/>
                <a:cs typeface="Arial" panose="020B0604020202020204" pitchFamily="34" charset="0"/>
              </a:rPr>
              <a:t>b</a:t>
            </a:r>
            <a:r>
              <a:rPr lang="en" sz="2800">
                <a:solidFill>
                  <a:schemeClr val="tx1"/>
                </a:solidFill>
                <a:latin typeface="Arial Narrow" panose="020B0606020202030204" pitchFamily="34" charset="0"/>
                <a:cs typeface="Arial" panose="020B0604020202020204" pitchFamily="34" charset="0"/>
              </a:rPr>
              <a:t>a_K2911000.</a:t>
            </a:r>
          </a:p>
          <a:p>
            <a:endParaRPr lang="en" sz="2800">
              <a:solidFill>
                <a:schemeClr val="tx1"/>
              </a:solidFill>
              <a:latin typeface="Arial Narrow" panose="020B0606020202030204" pitchFamily="34" charset="0"/>
              <a:cs typeface="Arial" panose="020B0604020202020204" pitchFamily="34" charset="0"/>
            </a:endParaRPr>
          </a:p>
        </p:txBody>
      </p:sp>
      <p:sp>
        <p:nvSpPr>
          <p:cNvPr id="44" name="Google Shape;111;p21">
            <a:extLst>
              <a:ext uri="{FF2B5EF4-FFF2-40B4-BE49-F238E27FC236}">
                <a16:creationId xmlns:a16="http://schemas.microsoft.com/office/drawing/2014/main" id="{42547F04-422B-E87D-31C0-4696888E42CE}"/>
              </a:ext>
            </a:extLst>
          </p:cNvPr>
          <p:cNvSpPr txBox="1"/>
          <p:nvPr/>
        </p:nvSpPr>
        <p:spPr>
          <a:xfrm>
            <a:off x="11208138" y="16194579"/>
            <a:ext cx="7892895" cy="2910702"/>
          </a:xfrm>
          <a:prstGeom prst="rect">
            <a:avLst/>
          </a:prstGeom>
          <a:noFill/>
          <a:ln>
            <a:noFill/>
          </a:ln>
        </p:spPr>
        <p:txBody>
          <a:bodyPr spcFirstLastPara="1" wrap="square" lIns="374476" tIns="374476" rIns="374476" bIns="374476"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a:solidFill>
                  <a:schemeClr val="tx1"/>
                </a:solidFill>
                <a:latin typeface="Arial" panose="020B0604020202020204" pitchFamily="34" charset="0"/>
                <a:cs typeface="Arial" panose="020B0604020202020204" pitchFamily="34" charset="0"/>
              </a:rPr>
              <a:t>Figure 3: Plasmid </a:t>
            </a:r>
            <a:r>
              <a:rPr lang="en" sz="2800">
                <a:solidFill>
                  <a:schemeClr val="tx1"/>
                </a:solidFill>
                <a:latin typeface="Arial Narrow" panose="020B0606020202030204" pitchFamily="34" charset="0"/>
                <a:cs typeface="Arial" panose="020B0604020202020204" pitchFamily="34" charset="0"/>
              </a:rPr>
              <a:t>with</a:t>
            </a:r>
            <a:r>
              <a:rPr lang="en" sz="2800">
                <a:solidFill>
                  <a:schemeClr val="tx1"/>
                </a:solidFill>
                <a:latin typeface="Arial" panose="020B0604020202020204" pitchFamily="34" charset="0"/>
                <a:cs typeface="Arial" panose="020B0604020202020204" pitchFamily="34" charset="0"/>
              </a:rPr>
              <a:t> enzymes DeHa1-2 inserted with the prmA promoter. In addtion, for Plasmid 10 which will contain the arabinose  promoter with the kill-swtich gene RhaS.</a:t>
            </a:r>
          </a:p>
        </p:txBody>
      </p:sp>
      <p:pic>
        <p:nvPicPr>
          <p:cNvPr id="70" name="Picture 69" descr="A diagram of a human body&#10;&#10;Description automatically generated">
            <a:extLst>
              <a:ext uri="{FF2B5EF4-FFF2-40B4-BE49-F238E27FC236}">
                <a16:creationId xmlns:a16="http://schemas.microsoft.com/office/drawing/2014/main" id="{C30A090D-BCD0-38F3-6B0C-8723C0303D16}"/>
              </a:ext>
            </a:extLst>
          </p:cNvPr>
          <p:cNvPicPr>
            <a:picLocks noChangeAspect="1"/>
          </p:cNvPicPr>
          <p:nvPr/>
        </p:nvPicPr>
        <p:blipFill rotWithShape="1">
          <a:blip r:embed="rId9"/>
          <a:srcRect b="23438"/>
          <a:stretch/>
        </p:blipFill>
        <p:spPr>
          <a:xfrm>
            <a:off x="335703" y="13646793"/>
            <a:ext cx="4565836" cy="4739405"/>
          </a:xfrm>
          <a:prstGeom prst="rect">
            <a:avLst/>
          </a:prstGeom>
        </p:spPr>
      </p:pic>
      <p:pic>
        <p:nvPicPr>
          <p:cNvPr id="71" name="Picture 70" descr="A diagram of a molecule&#10;&#10;Description automatically generated">
            <a:extLst>
              <a:ext uri="{FF2B5EF4-FFF2-40B4-BE49-F238E27FC236}">
                <a16:creationId xmlns:a16="http://schemas.microsoft.com/office/drawing/2014/main" id="{2B0B66CD-313D-C8A4-DC08-8B07E3F5F9BE}"/>
              </a:ext>
            </a:extLst>
          </p:cNvPr>
          <p:cNvPicPr>
            <a:picLocks noChangeAspect="1"/>
          </p:cNvPicPr>
          <p:nvPr/>
        </p:nvPicPr>
        <p:blipFill>
          <a:blip r:embed="rId10"/>
          <a:stretch>
            <a:fillRect/>
          </a:stretch>
        </p:blipFill>
        <p:spPr>
          <a:xfrm>
            <a:off x="1071418" y="1437993"/>
            <a:ext cx="2978067" cy="1126527"/>
          </a:xfrm>
          <a:prstGeom prst="rect">
            <a:avLst/>
          </a:prstGeom>
        </p:spPr>
      </p:pic>
      <p:sp>
        <p:nvSpPr>
          <p:cNvPr id="73" name="TextBox 72">
            <a:extLst>
              <a:ext uri="{FF2B5EF4-FFF2-40B4-BE49-F238E27FC236}">
                <a16:creationId xmlns:a16="http://schemas.microsoft.com/office/drawing/2014/main" id="{C92AF2BE-8EB9-BD11-D1F1-9B351499688D}"/>
              </a:ext>
            </a:extLst>
          </p:cNvPr>
          <p:cNvSpPr txBox="1"/>
          <p:nvPr/>
        </p:nvSpPr>
        <p:spPr>
          <a:xfrm>
            <a:off x="481450" y="3195771"/>
            <a:ext cx="10491633" cy="3970318"/>
          </a:xfrm>
          <a:prstGeom prst="rect">
            <a:avLst/>
          </a:prstGeom>
          <a:noFill/>
        </p:spPr>
        <p:txBody>
          <a:bodyPr wrap="square">
            <a:spAutoFit/>
          </a:bodyPr>
          <a:lstStyle/>
          <a:p>
            <a:pPr algn="just"/>
            <a:r>
              <a:rPr lang="en-US" sz="2800" b="0" i="0">
                <a:solidFill>
                  <a:srgbClr val="000000"/>
                </a:solidFill>
                <a:effectLst/>
                <a:latin typeface="Times New Roman" panose="02020603050405020304" pitchFamily="18" charset="0"/>
                <a:cs typeface="Times New Roman" panose="02020603050405020304" pitchFamily="18" charset="0"/>
              </a:rPr>
              <a:t>Our research focuses on addressing the significant health risk PFAS poses in drinking water [7]. Our study aims to find an effective method for PFAS degradation. To do this, we are incorporating a </a:t>
            </a:r>
            <a:r>
              <a:rPr lang="en-US" sz="2800" b="0" i="0" err="1">
                <a:solidFill>
                  <a:srgbClr val="000000"/>
                </a:solidFill>
                <a:effectLst/>
                <a:latin typeface="Times New Roman" panose="02020603050405020304" pitchFamily="18" charset="0"/>
                <a:cs typeface="Times New Roman" panose="02020603050405020304" pitchFamily="18" charset="0"/>
              </a:rPr>
              <a:t>prmA</a:t>
            </a:r>
            <a:r>
              <a:rPr lang="en-US" sz="2800" b="0" i="0">
                <a:solidFill>
                  <a:srgbClr val="000000"/>
                </a:solidFill>
                <a:effectLst/>
                <a:latin typeface="Times New Roman" panose="02020603050405020304" pitchFamily="18" charset="0"/>
                <a:cs typeface="Times New Roman" panose="02020603050405020304" pitchFamily="18" charset="0"/>
              </a:rPr>
              <a:t> promoter known to be activated by PFAS [9].and enzymes </a:t>
            </a:r>
            <a:r>
              <a:rPr lang="en-US" sz="2800" b="0" i="0" err="1">
                <a:solidFill>
                  <a:srgbClr val="000000"/>
                </a:solidFill>
                <a:effectLst/>
                <a:latin typeface="Times New Roman" panose="02020603050405020304" pitchFamily="18" charset="0"/>
                <a:cs typeface="Times New Roman" panose="02020603050405020304" pitchFamily="18" charset="0"/>
              </a:rPr>
              <a:t>DeHa</a:t>
            </a:r>
            <a:r>
              <a:rPr lang="en-US" sz="2800" b="0" i="0">
                <a:solidFill>
                  <a:srgbClr val="000000"/>
                </a:solidFill>
                <a:effectLst/>
                <a:latin typeface="Times New Roman" panose="02020603050405020304" pitchFamily="18" charset="0"/>
                <a:cs typeface="Times New Roman" panose="02020603050405020304" pitchFamily="18" charset="0"/>
              </a:rPr>
              <a:t> 1-2 known to degrade PFAS [5] into a plasmid which will be inserted into DH5 </a:t>
            </a:r>
            <a:r>
              <a:rPr lang="en-US" sz="2800" b="0" i="1">
                <a:solidFill>
                  <a:srgbClr val="000000"/>
                </a:solidFill>
                <a:effectLst/>
                <a:latin typeface="Times New Roman" panose="02020603050405020304" pitchFamily="18" charset="0"/>
                <a:cs typeface="Times New Roman" panose="02020603050405020304" pitchFamily="18" charset="0"/>
              </a:rPr>
              <a:t>E.coli</a:t>
            </a:r>
            <a:r>
              <a:rPr lang="en-US" sz="2800" b="0" i="0">
                <a:solidFill>
                  <a:srgbClr val="000000"/>
                </a:solidFill>
                <a:effectLst/>
                <a:latin typeface="Times New Roman" panose="02020603050405020304" pitchFamily="18" charset="0"/>
                <a:cs typeface="Times New Roman" panose="02020603050405020304" pitchFamily="18" charset="0"/>
              </a:rPr>
              <a:t> cells.  After PFAS degradation we will then activate the kill switch gene in order for the bacteria to self-destruct. Our research represents a promising solution to diminish PFAS contamination and ensure the safety of drinking water..</a:t>
            </a:r>
            <a:endParaRPr lang="en-US" sz="280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BDD1AEEE-594F-B5AA-94D7-3DB3AC3D8661}"/>
              </a:ext>
            </a:extLst>
          </p:cNvPr>
          <p:cNvSpPr txBox="1"/>
          <p:nvPr/>
        </p:nvSpPr>
        <p:spPr>
          <a:xfrm>
            <a:off x="390583" y="8334179"/>
            <a:ext cx="5015987" cy="5262979"/>
          </a:xfrm>
          <a:prstGeom prst="rect">
            <a:avLst/>
          </a:prstGeom>
          <a:noFill/>
        </p:spPr>
        <p:txBody>
          <a:bodyPr wrap="square">
            <a:spAutoFit/>
          </a:bodyPr>
          <a:lstStyle/>
          <a:p>
            <a:pPr algn="just"/>
            <a:r>
              <a:rPr lang="en-US" sz="2800">
                <a:latin typeface="Times New Roman" panose="02020603050405020304" pitchFamily="18" charset="0"/>
                <a:ea typeface="Calibri"/>
                <a:cs typeface="Times New Roman" panose="02020603050405020304" pitchFamily="18" charset="0"/>
              </a:rPr>
              <a:t>Pre-polyfluoroalkyl (PFAS) are microplastics used in products capable of resisting heat, oil, and water. PFAS molecules contain strong bonds, making it difficult to degrade in the environment [2]. In addition, PFAS is both hydrophobic and hydrophilic, making it difficult to remove them from our drinking water with the current removal methods [3].</a:t>
            </a:r>
          </a:p>
        </p:txBody>
      </p:sp>
      <p:pic>
        <p:nvPicPr>
          <p:cNvPr id="7" name="Picture 6">
            <a:extLst>
              <a:ext uri="{FF2B5EF4-FFF2-40B4-BE49-F238E27FC236}">
                <a16:creationId xmlns:a16="http://schemas.microsoft.com/office/drawing/2014/main" id="{B64071C9-043C-C502-3359-4E5E79B3768D}"/>
              </a:ext>
            </a:extLst>
          </p:cNvPr>
          <p:cNvPicPr>
            <a:picLocks noChangeAspect="1"/>
          </p:cNvPicPr>
          <p:nvPr/>
        </p:nvPicPr>
        <p:blipFill rotWithShape="1">
          <a:blip r:embed="rId11"/>
          <a:srcRect l="2297"/>
          <a:stretch/>
        </p:blipFill>
        <p:spPr>
          <a:xfrm>
            <a:off x="11638009" y="10238114"/>
            <a:ext cx="6355516" cy="6400800"/>
          </a:xfrm>
          <a:prstGeom prst="rect">
            <a:avLst/>
          </a:prstGeom>
        </p:spPr>
      </p:pic>
      <p:sp>
        <p:nvSpPr>
          <p:cNvPr id="68" name="TextBox 67">
            <a:extLst>
              <a:ext uri="{FF2B5EF4-FFF2-40B4-BE49-F238E27FC236}">
                <a16:creationId xmlns:a16="http://schemas.microsoft.com/office/drawing/2014/main" id="{03C7AA9F-3B64-5615-3A6E-6812E047515E}"/>
              </a:ext>
            </a:extLst>
          </p:cNvPr>
          <p:cNvSpPr txBox="1"/>
          <p:nvPr/>
        </p:nvSpPr>
        <p:spPr>
          <a:xfrm>
            <a:off x="5113860" y="14010393"/>
            <a:ext cx="5963314" cy="4401205"/>
          </a:xfrm>
          <a:prstGeom prst="rect">
            <a:avLst/>
          </a:prstGeom>
          <a:noFill/>
        </p:spPr>
        <p:txBody>
          <a:bodyPr wrap="square">
            <a:spAutoFit/>
          </a:bodyPr>
          <a:lstStyle/>
          <a:p>
            <a:pPr algn="just"/>
            <a:r>
              <a:rPr lang="en-US" sz="2800">
                <a:latin typeface="Times New Roman" panose="02020603050405020304" pitchFamily="18" charset="0"/>
                <a:ea typeface="+mn-lt"/>
                <a:cs typeface="Times New Roman" panose="02020603050405020304" pitchFamily="18" charset="0"/>
              </a:rPr>
              <a:t>PFAS can enter our bodies through contaminated water and food consumption. In addition, exposure to PFAS through products containing PFAS also have adverse health effects.  Furthermore, b</a:t>
            </a:r>
            <a:r>
              <a:rPr lang="en-US" sz="2800">
                <a:latin typeface="Times New Roman" panose="02020603050405020304" pitchFamily="18" charset="0"/>
                <a:cs typeface="Times New Roman" panose="02020603050405020304" pitchFamily="18" charset="0"/>
              </a:rPr>
              <a:t>oth long- and short-chain PFAS influence women's reproductive system and menstrual cycles by interfering with hormones among many other health issues [7]</a:t>
            </a:r>
            <a:endParaRPr lang="en-US" sz="2800"/>
          </a:p>
        </p:txBody>
      </p:sp>
      <p:sp>
        <p:nvSpPr>
          <p:cNvPr id="72" name="Lightning Bolt 71">
            <a:extLst>
              <a:ext uri="{FF2B5EF4-FFF2-40B4-BE49-F238E27FC236}">
                <a16:creationId xmlns:a16="http://schemas.microsoft.com/office/drawing/2014/main" id="{8512AED7-D59B-6B14-0D8D-23588E53B385}"/>
              </a:ext>
            </a:extLst>
          </p:cNvPr>
          <p:cNvSpPr/>
          <p:nvPr/>
        </p:nvSpPr>
        <p:spPr>
          <a:xfrm>
            <a:off x="32666587" y="13970172"/>
            <a:ext cx="1276235" cy="1122739"/>
          </a:xfrm>
          <a:prstGeom prst="lightningBolt">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Explosion: 8 Points 73">
            <a:extLst>
              <a:ext uri="{FF2B5EF4-FFF2-40B4-BE49-F238E27FC236}">
                <a16:creationId xmlns:a16="http://schemas.microsoft.com/office/drawing/2014/main" id="{1A516A23-78CE-6978-2832-D0DE3B8B0ED9}"/>
              </a:ext>
            </a:extLst>
          </p:cNvPr>
          <p:cNvSpPr/>
          <p:nvPr/>
        </p:nvSpPr>
        <p:spPr>
          <a:xfrm>
            <a:off x="34789108" y="13665548"/>
            <a:ext cx="219716" cy="30798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Explosion: 8 Points 74">
            <a:extLst>
              <a:ext uri="{FF2B5EF4-FFF2-40B4-BE49-F238E27FC236}">
                <a16:creationId xmlns:a16="http://schemas.microsoft.com/office/drawing/2014/main" id="{F3E25846-A9A5-CB57-BC99-4E7C449FB77A}"/>
              </a:ext>
            </a:extLst>
          </p:cNvPr>
          <p:cNvSpPr/>
          <p:nvPr/>
        </p:nvSpPr>
        <p:spPr>
          <a:xfrm>
            <a:off x="34267307" y="13751008"/>
            <a:ext cx="219716" cy="41064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Explosion: 8 Points 75">
            <a:extLst>
              <a:ext uri="{FF2B5EF4-FFF2-40B4-BE49-F238E27FC236}">
                <a16:creationId xmlns:a16="http://schemas.microsoft.com/office/drawing/2014/main" id="{F44BF313-BF77-C509-EE77-EB83F74C37EB}"/>
              </a:ext>
            </a:extLst>
          </p:cNvPr>
          <p:cNvSpPr/>
          <p:nvPr/>
        </p:nvSpPr>
        <p:spPr>
          <a:xfrm>
            <a:off x="33852654" y="13977772"/>
            <a:ext cx="219716" cy="30798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A black and blue logo&#10;&#10;Description automatically generated">
            <a:extLst>
              <a:ext uri="{FF2B5EF4-FFF2-40B4-BE49-F238E27FC236}">
                <a16:creationId xmlns:a16="http://schemas.microsoft.com/office/drawing/2014/main" id="{0D826BFB-7B70-7FC0-0F98-45527C2F6527}"/>
              </a:ext>
            </a:extLst>
          </p:cNvPr>
          <p:cNvPicPr>
            <a:picLocks noChangeAspect="1"/>
          </p:cNvPicPr>
          <p:nvPr/>
        </p:nvPicPr>
        <p:blipFill>
          <a:blip r:embed="rId12"/>
          <a:stretch>
            <a:fillRect/>
          </a:stretch>
        </p:blipFill>
        <p:spPr>
          <a:xfrm>
            <a:off x="0" y="17628769"/>
            <a:ext cx="37457122" cy="4140440"/>
          </a:xfrm>
          <a:prstGeom prst="rect">
            <a:avLst/>
          </a:prstGeom>
        </p:spPr>
      </p:pic>
      <p:pic>
        <p:nvPicPr>
          <p:cNvPr id="6" name="Picture 5" descr="A red and blue letters on a black background&#10;&#10;Description automatically generated">
            <a:extLst>
              <a:ext uri="{FF2B5EF4-FFF2-40B4-BE49-F238E27FC236}">
                <a16:creationId xmlns:a16="http://schemas.microsoft.com/office/drawing/2014/main" id="{5BD02722-2730-5AAB-01A6-82A2FEFA98A6}"/>
              </a:ext>
            </a:extLst>
          </p:cNvPr>
          <p:cNvPicPr>
            <a:picLocks noChangeAspect="1"/>
          </p:cNvPicPr>
          <p:nvPr/>
        </p:nvPicPr>
        <p:blipFill>
          <a:blip r:embed="rId13"/>
          <a:stretch>
            <a:fillRect/>
          </a:stretch>
        </p:blipFill>
        <p:spPr>
          <a:xfrm>
            <a:off x="31781928" y="413912"/>
            <a:ext cx="5090594" cy="986629"/>
          </a:xfrm>
          <a:prstGeom prst="rect">
            <a:avLst/>
          </a:prstGeom>
        </p:spPr>
      </p:pic>
    </p:spTree>
    <p:extLst>
      <p:ext uri="{BB962C8B-B14F-4D97-AF65-F5344CB8AC3E}">
        <p14:creationId xmlns:p14="http://schemas.microsoft.com/office/powerpoint/2010/main" val="244504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
          <p:cNvSpPr txBox="1"/>
          <p:nvPr/>
        </p:nvSpPr>
        <p:spPr>
          <a:xfrm>
            <a:off x="635313" y="274290"/>
            <a:ext cx="36346649" cy="2277022"/>
          </a:xfrm>
          <a:prstGeom prst="rect">
            <a:avLst/>
          </a:prstGeom>
          <a:solidFill>
            <a:schemeClr val="accent5">
              <a:lumMod val="20000"/>
              <a:lumOff val="80000"/>
            </a:schemeClr>
          </a:solidFill>
          <a:ln>
            <a:solidFill>
              <a:schemeClr val="accent1"/>
            </a:solidFill>
          </a:ln>
        </p:spPr>
        <p:txBody>
          <a:bodyPr spcFirstLastPara="1" wrap="square" lIns="58500" tIns="58500" rIns="58500" bIns="58500" anchor="ctr" anchorCtr="0">
            <a:noAutofit/>
          </a:bodyPr>
          <a:lstStyle/>
          <a:p>
            <a:pPr algn="ctr"/>
            <a:r>
              <a:rPr lang="en-US" sz="5400" b="1"/>
              <a:t>Water Treatment Degradation of Pfas </a:t>
            </a:r>
            <a:endParaRPr lang="en-US" sz="3700" b="1">
              <a:latin typeface="Arial"/>
              <a:cs typeface="Arial"/>
            </a:endParaRPr>
          </a:p>
          <a:p>
            <a:pPr algn="ctr"/>
            <a:r>
              <a:rPr lang="en-US" sz="3200" err="1"/>
              <a:t>Exahel</a:t>
            </a:r>
            <a:r>
              <a:rPr lang="en-US" sz="3200"/>
              <a:t> Castaneda, </a:t>
            </a:r>
            <a:r>
              <a:rPr lang="en-US" sz="3200" err="1"/>
              <a:t>JoAnna</a:t>
            </a:r>
            <a:r>
              <a:rPr lang="en-US" sz="3200"/>
              <a:t> Chaclan, </a:t>
            </a:r>
            <a:r>
              <a:rPr lang="en-US" sz="3200" err="1"/>
              <a:t>Floricela</a:t>
            </a:r>
            <a:r>
              <a:rPr lang="en-US" sz="3200"/>
              <a:t> Bravo, Juan Mendoza, Carolina Torres, Camillo Samano, Brandon Gonzalez, Kevin Cruz, Ana White, and Michael Sheets </a:t>
            </a:r>
            <a:r>
              <a:rPr lang="en-US" sz="3000" err="1"/>
              <a:t>Sheets</a:t>
            </a:r>
            <a:r>
              <a:rPr lang="en-US" sz="3000"/>
              <a:t> (Sunflower Therapeutics)</a:t>
            </a:r>
            <a:r>
              <a:rPr lang="en-US" sz="3200"/>
              <a:t>.</a:t>
            </a:r>
            <a:endParaRPr lang="en-US" sz="3200" b="0" i="0" u="none" strike="noStrike" cap="none">
              <a:solidFill>
                <a:srgbClr val="000000"/>
              </a:solidFill>
              <a:latin typeface="Arial"/>
              <a:ea typeface="Arial"/>
              <a:cs typeface="Arial"/>
            </a:endParaRPr>
          </a:p>
          <a:p>
            <a:pPr marL="0" marR="0" lvl="0" indent="0" algn="ctr" rtl="0">
              <a:lnSpc>
                <a:spcPct val="100000"/>
              </a:lnSpc>
              <a:spcBef>
                <a:spcPts val="0"/>
              </a:spcBef>
              <a:spcAft>
                <a:spcPts val="0"/>
              </a:spcAft>
              <a:buNone/>
            </a:pPr>
            <a:r>
              <a:rPr lang="en-US" sz="3200"/>
              <a:t>Cross Keys High School</a:t>
            </a:r>
            <a:r>
              <a:rPr lang="en-US" sz="3200" b="0" i="0" u="none" strike="noStrike" cap="none">
                <a:solidFill>
                  <a:srgbClr val="000000"/>
                </a:solidFill>
                <a:latin typeface="Arial"/>
                <a:ea typeface="Arial"/>
                <a:cs typeface="Arial"/>
                <a:sym typeface="Arial"/>
              </a:rPr>
              <a:t>, </a:t>
            </a:r>
            <a:r>
              <a:rPr lang="en-US" sz="3200"/>
              <a:t>Atlanta</a:t>
            </a:r>
            <a:r>
              <a:rPr lang="en-US" sz="3200" b="0" i="0" u="none" strike="noStrike" cap="none">
                <a:solidFill>
                  <a:srgbClr val="000000"/>
                </a:solidFill>
                <a:latin typeface="Arial"/>
                <a:ea typeface="Arial"/>
                <a:cs typeface="Arial"/>
                <a:sym typeface="Arial"/>
              </a:rPr>
              <a:t>, </a:t>
            </a:r>
            <a:r>
              <a:rPr lang="en-US" sz="3200"/>
              <a:t>Georgia</a:t>
            </a:r>
            <a:r>
              <a:rPr lang="en-US" sz="3200" b="0" i="0" u="none" strike="noStrike" cap="none">
                <a:solidFill>
                  <a:srgbClr val="000000"/>
                </a:solidFill>
                <a:latin typeface="Arial"/>
                <a:ea typeface="Arial"/>
                <a:cs typeface="Arial"/>
                <a:sym typeface="Arial"/>
              </a:rPr>
              <a:t>, </a:t>
            </a:r>
            <a:r>
              <a:rPr lang="en-US" sz="3200"/>
              <a:t>United States of America</a:t>
            </a:r>
            <a:endParaRPr lang="en-US" sz="5400" b="0" i="0" u="none" strike="noStrike" cap="none">
              <a:solidFill>
                <a:srgbClr val="000000"/>
              </a:solidFill>
              <a:latin typeface="Arial"/>
              <a:ea typeface="Arial"/>
              <a:cs typeface="Arial"/>
              <a:sym typeface="Arial"/>
            </a:endParaRPr>
          </a:p>
        </p:txBody>
      </p:sp>
      <p:sp>
        <p:nvSpPr>
          <p:cNvPr id="59" name="Google Shape;59;p1"/>
          <p:cNvSpPr txBox="1"/>
          <p:nvPr/>
        </p:nvSpPr>
        <p:spPr>
          <a:xfrm>
            <a:off x="268726" y="2622273"/>
            <a:ext cx="21966113" cy="15999413"/>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US" sz="2800" b="1">
                <a:solidFill>
                  <a:srgbClr val="000000"/>
                </a:solidFill>
                <a:latin typeface="Arial"/>
                <a:ea typeface="Arial"/>
                <a:cs typeface="Arial"/>
                <a:sym typeface="Arial"/>
              </a:rPr>
              <a:t>				</a:t>
            </a:r>
            <a:r>
              <a:rPr lang="en-US" sz="2800" b="1" i="0" u="none" strike="noStrike" cap="none">
                <a:solidFill>
                  <a:srgbClr val="000000"/>
                </a:solidFill>
                <a:latin typeface="Arial"/>
                <a:ea typeface="Arial"/>
                <a:cs typeface="Arial"/>
                <a:sym typeface="Arial"/>
              </a:rPr>
              <a:t>Science Content/ Project Design</a:t>
            </a:r>
          </a:p>
          <a:p>
            <a:pPr marL="0" marR="0" lvl="0" indent="0" rtl="0">
              <a:lnSpc>
                <a:spcPct val="100000"/>
              </a:lnSpc>
              <a:spcBef>
                <a:spcPts val="0"/>
              </a:spcBef>
              <a:spcAft>
                <a:spcPts val="0"/>
              </a:spcAft>
              <a:buNone/>
            </a:pPr>
            <a:endParaRPr lang="en-US" sz="2800" b="1">
              <a:solidFill>
                <a:srgbClr val="000000"/>
              </a:solidFill>
              <a:latin typeface="Arial"/>
              <a:ea typeface="Calibri"/>
              <a:cs typeface="Arial"/>
              <a:sym typeface="Arial"/>
            </a:endParaRPr>
          </a:p>
          <a:p>
            <a:pPr marL="0" marR="0" lvl="0" indent="0" rtl="0">
              <a:lnSpc>
                <a:spcPct val="100000"/>
              </a:lnSpc>
              <a:spcBef>
                <a:spcPts val="0"/>
              </a:spcBef>
              <a:spcAft>
                <a:spcPts val="0"/>
              </a:spcAft>
              <a:buNone/>
            </a:pPr>
            <a:endParaRPr lang="en-US" sz="2800" i="0" u="none" strike="noStrike" cap="none">
              <a:solidFill>
                <a:schemeClr val="dk1"/>
              </a:solidFill>
              <a:latin typeface="Calibri"/>
              <a:ea typeface="Calibri"/>
              <a:cs typeface="Calibri"/>
              <a:sym typeface="Calibri"/>
            </a:endParaRPr>
          </a:p>
          <a:p>
            <a:pPr marL="0" marR="0" lvl="0" indent="0" rtl="0">
              <a:lnSpc>
                <a:spcPct val="100000"/>
              </a:lnSpc>
              <a:spcBef>
                <a:spcPts val="0"/>
              </a:spcBef>
              <a:spcAft>
                <a:spcPts val="0"/>
              </a:spcAft>
              <a:buNone/>
            </a:pPr>
            <a:endParaRPr lang="en-US" sz="2800" b="1"/>
          </a:p>
          <a:p>
            <a:endParaRPr lang="en-US" sz="2800"/>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3200">
              <a:solidFill>
                <a:schemeClr val="dk1"/>
              </a:solidFill>
            </a:endParaRPr>
          </a:p>
          <a:p>
            <a:pPr marL="0" marR="0" lvl="0" indent="0" algn="l" rtl="0">
              <a:lnSpc>
                <a:spcPct val="100000"/>
              </a:lnSpc>
              <a:spcBef>
                <a:spcPts val="0"/>
              </a:spcBef>
              <a:spcAft>
                <a:spcPts val="0"/>
              </a:spcAft>
              <a:buNone/>
            </a:pPr>
            <a:endParaRPr lang="en-US" sz="36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32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40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a:p>
            <a:pPr marL="0" marR="0" lvl="0" indent="0" algn="l" rtl="0">
              <a:lnSpc>
                <a:spcPct val="100000"/>
              </a:lnSpc>
              <a:spcBef>
                <a:spcPts val="0"/>
              </a:spcBef>
              <a:spcAft>
                <a:spcPts val="0"/>
              </a:spcAft>
              <a:buNone/>
            </a:pPr>
            <a:endParaRPr lang="en-US" sz="2800">
              <a:solidFill>
                <a:schemeClr val="dk1"/>
              </a:solidFill>
            </a:endParaRPr>
          </a:p>
        </p:txBody>
      </p:sp>
      <p:pic>
        <p:nvPicPr>
          <p:cNvPr id="63" name="Google Shape;63;p1"/>
          <p:cNvPicPr preferRelativeResize="0"/>
          <p:nvPr/>
        </p:nvPicPr>
        <p:blipFill rotWithShape="1">
          <a:blip r:embed="rId3">
            <a:alphaModFix/>
          </a:blip>
          <a:srcRect/>
          <a:stretch/>
        </p:blipFill>
        <p:spPr>
          <a:xfrm>
            <a:off x="481450" y="58813"/>
            <a:ext cx="4874303" cy="1672016"/>
          </a:xfrm>
          <a:prstGeom prst="rect">
            <a:avLst/>
          </a:prstGeom>
          <a:noFill/>
          <a:ln>
            <a:noFill/>
          </a:ln>
        </p:spPr>
      </p:pic>
      <p:sp>
        <p:nvSpPr>
          <p:cNvPr id="89" name="TextBox 88">
            <a:extLst>
              <a:ext uri="{FF2B5EF4-FFF2-40B4-BE49-F238E27FC236}">
                <a16:creationId xmlns:a16="http://schemas.microsoft.com/office/drawing/2014/main" id="{A984D2A3-33E0-3C8A-07C7-F433AF602E67}"/>
              </a:ext>
            </a:extLst>
          </p:cNvPr>
          <p:cNvSpPr txBox="1"/>
          <p:nvPr/>
        </p:nvSpPr>
        <p:spPr>
          <a:xfrm>
            <a:off x="427175" y="8113991"/>
            <a:ext cx="13593960" cy="3600986"/>
          </a:xfrm>
          <a:prstGeom prst="rect">
            <a:avLst/>
          </a:prstGeom>
          <a:solidFill>
            <a:schemeClr val="bg1">
              <a:lumMod val="95000"/>
            </a:schemeClr>
          </a:solidFill>
        </p:spPr>
        <p:txBody>
          <a:bodyPr wrap="square" lIns="91440" tIns="45720" rIns="91440" bIns="45720" rtlCol="0" anchor="t">
            <a:spAutoFit/>
          </a:bodyPr>
          <a:lstStyle/>
          <a:p>
            <a:r>
              <a:rPr lang="en-US" sz="3600" b="1"/>
              <a:t>Testing of System</a:t>
            </a:r>
          </a:p>
          <a:p>
            <a:r>
              <a:rPr lang="en" sz="3200" b="1"/>
              <a:t>Experiment Description:</a:t>
            </a:r>
            <a:r>
              <a:rPr lang="en" sz="3200"/>
              <a:t> To test the efficiency of our system, our transgenic bacteria will be exposed to various concentration of PFAS (Figure 4).</a:t>
            </a:r>
            <a:endParaRPr lang="en" sz="3200">
              <a:ea typeface="Calibri"/>
              <a:cs typeface="Calibri"/>
            </a:endParaRPr>
          </a:p>
          <a:p>
            <a:r>
              <a:rPr lang="en" sz="3200"/>
              <a:t>Our hopes is that our system will effectively express the necessary enzymes to destroy PFAS during the water treatment process (Figure 6a). After PFAS has been effectively destroyed, arabinose (a simple sugar) will activate the bacteria to self-destruct, thus eliminating it from our water (Figure 6b).</a:t>
            </a:r>
            <a:endParaRPr lang="en-US" sz="3600"/>
          </a:p>
        </p:txBody>
      </p:sp>
      <p:sp>
        <p:nvSpPr>
          <p:cNvPr id="15" name="Google Shape;111;p21">
            <a:extLst>
              <a:ext uri="{FF2B5EF4-FFF2-40B4-BE49-F238E27FC236}">
                <a16:creationId xmlns:a16="http://schemas.microsoft.com/office/drawing/2014/main" id="{69634E19-F4C4-21E9-3FCB-538A8D0CD1F3}"/>
              </a:ext>
            </a:extLst>
          </p:cNvPr>
          <p:cNvSpPr txBox="1"/>
          <p:nvPr/>
        </p:nvSpPr>
        <p:spPr>
          <a:xfrm>
            <a:off x="19164866" y="5435226"/>
            <a:ext cx="3314759" cy="971710"/>
          </a:xfrm>
          <a:prstGeom prst="rect">
            <a:avLst/>
          </a:prstGeom>
          <a:noFill/>
          <a:ln>
            <a:noFill/>
          </a:ln>
        </p:spPr>
        <p:txBody>
          <a:bodyPr spcFirstLastPara="1" wrap="square" lIns="374476" tIns="374476" rIns="374476" bIns="374476"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endParaRPr lang="en" sz="1400">
              <a:solidFill>
                <a:schemeClr val="tx1"/>
              </a:solidFill>
            </a:endParaRPr>
          </a:p>
        </p:txBody>
      </p:sp>
      <p:sp>
        <p:nvSpPr>
          <p:cNvPr id="108" name="TextBox 107">
            <a:extLst>
              <a:ext uri="{FF2B5EF4-FFF2-40B4-BE49-F238E27FC236}">
                <a16:creationId xmlns:a16="http://schemas.microsoft.com/office/drawing/2014/main" id="{A3356FFA-13C2-73AD-C5C7-F01A83E96237}"/>
              </a:ext>
            </a:extLst>
          </p:cNvPr>
          <p:cNvSpPr txBox="1"/>
          <p:nvPr/>
        </p:nvSpPr>
        <p:spPr>
          <a:xfrm>
            <a:off x="657413" y="3682199"/>
            <a:ext cx="10154420" cy="3600986"/>
          </a:xfrm>
          <a:prstGeom prst="rect">
            <a:avLst/>
          </a:prstGeom>
          <a:solidFill>
            <a:schemeClr val="bg1">
              <a:lumMod val="95000"/>
            </a:schemeClr>
          </a:solidFill>
        </p:spPr>
        <p:txBody>
          <a:bodyPr wrap="square" lIns="91440" tIns="45720" rIns="91440" bIns="45720" rtlCol="0" anchor="t">
            <a:spAutoFit/>
          </a:bodyPr>
          <a:lstStyle/>
          <a:p>
            <a:r>
              <a:rPr lang="en-US" sz="3600" b="1">
                <a:ea typeface="Calibri"/>
                <a:cs typeface="Calibri"/>
              </a:rPr>
              <a:t>Step 3: Testing the Self-destruct gene</a:t>
            </a:r>
            <a:endParaRPr lang="en-US" sz="3600">
              <a:ea typeface="Calibri"/>
              <a:cs typeface="Calibri"/>
            </a:endParaRPr>
          </a:p>
          <a:p>
            <a:r>
              <a:rPr lang="en" sz="3200">
                <a:ea typeface="Calibri"/>
                <a:cs typeface="Calibri"/>
              </a:rPr>
              <a:t>Testing the self-destruct gene [6] in bacteria. The pBAD promoter with the rhaS gene will be added onto the plasmid design from step 2 with different arrangements of DeHa 1 and DeHa 2. The expected results will be an increase in PFAS broken-down content and decrease in bacteria after the addition of arabinose (Figure 3).</a:t>
            </a:r>
            <a:endParaRPr lang="en-US" sz="2400">
              <a:ea typeface="Calibri" panose="020F0502020204030204"/>
              <a:cs typeface="Calibri" panose="020F0502020204030204"/>
            </a:endParaRPr>
          </a:p>
        </p:txBody>
      </p:sp>
      <p:grpSp>
        <p:nvGrpSpPr>
          <p:cNvPr id="140" name="Group 139">
            <a:extLst>
              <a:ext uri="{FF2B5EF4-FFF2-40B4-BE49-F238E27FC236}">
                <a16:creationId xmlns:a16="http://schemas.microsoft.com/office/drawing/2014/main" id="{BB41B344-79A1-51CE-033F-895C61FAD39B}"/>
              </a:ext>
            </a:extLst>
          </p:cNvPr>
          <p:cNvGrpSpPr/>
          <p:nvPr/>
        </p:nvGrpSpPr>
        <p:grpSpPr>
          <a:xfrm>
            <a:off x="481450" y="12158529"/>
            <a:ext cx="12429649" cy="6307212"/>
            <a:chOff x="19062305" y="17039862"/>
            <a:chExt cx="10416880" cy="5003178"/>
          </a:xfrm>
        </p:grpSpPr>
        <p:sp>
          <p:nvSpPr>
            <p:cNvPr id="88" name="TextBox 87">
              <a:extLst>
                <a:ext uri="{FF2B5EF4-FFF2-40B4-BE49-F238E27FC236}">
                  <a16:creationId xmlns:a16="http://schemas.microsoft.com/office/drawing/2014/main" id="{C5C1B052-B4D0-E1F5-FEB8-34892F1939A9}"/>
                </a:ext>
              </a:extLst>
            </p:cNvPr>
            <p:cNvSpPr txBox="1"/>
            <p:nvPr/>
          </p:nvSpPr>
          <p:spPr>
            <a:xfrm>
              <a:off x="19062305" y="20944397"/>
              <a:ext cx="10416880" cy="1098643"/>
            </a:xfrm>
            <a:prstGeom prst="rect">
              <a:avLst/>
            </a:prstGeom>
            <a:noFill/>
          </p:spPr>
          <p:txBody>
            <a:bodyPr wrap="square" rtlCol="0">
              <a:spAutoFit/>
            </a:bodyPr>
            <a:lstStyle/>
            <a:p>
              <a:r>
                <a:rPr lang="en-US" sz="2800" b="1">
                  <a:latin typeface="Arial Narrow" panose="020B0606020202030204" pitchFamily="34" charset="0"/>
                </a:rPr>
                <a:t>Figure 6:</a:t>
              </a:r>
              <a:r>
                <a:rPr lang="en-US" sz="2800">
                  <a:latin typeface="Arial Narrow" panose="020B0606020202030204" pitchFamily="34" charset="0"/>
                </a:rPr>
                <a:t> A. A schematic of  the reporter gene. </a:t>
              </a:r>
              <a:r>
                <a:rPr lang="en-US" sz="2800" err="1">
                  <a:latin typeface="Arial Narrow" panose="020B0606020202030204" pitchFamily="34" charset="0"/>
                </a:rPr>
                <a:t>eGFP</a:t>
              </a:r>
              <a:r>
                <a:rPr lang="en-US" sz="2800">
                  <a:latin typeface="Arial Narrow" panose="020B0606020202030204" pitchFamily="34" charset="0"/>
                </a:rPr>
                <a:t> and the enzymes </a:t>
              </a:r>
              <a:r>
                <a:rPr lang="en-US" sz="2800" err="1">
                  <a:latin typeface="Arial Narrow" panose="020B0606020202030204" pitchFamily="34" charset="0"/>
                </a:rPr>
                <a:t>DeHa</a:t>
              </a:r>
              <a:r>
                <a:rPr lang="en-US" sz="2800">
                  <a:latin typeface="Arial Narrow" panose="020B0606020202030204" pitchFamily="34" charset="0"/>
                </a:rPr>
                <a:t> 1/2, which are enzymes that degrade Pfas into harmless materials both under the </a:t>
              </a:r>
              <a:r>
                <a:rPr lang="en-US" sz="2800" err="1">
                  <a:latin typeface="Arial Narrow" panose="020B0606020202030204" pitchFamily="34" charset="0"/>
                </a:rPr>
                <a:t>pmrA</a:t>
              </a:r>
              <a:r>
                <a:rPr lang="en-US" sz="2800">
                  <a:latin typeface="Arial Narrow" panose="020B0606020202030204" pitchFamily="34" charset="0"/>
                </a:rPr>
                <a:t> promoter with is activated by Pfas. B. Kill-Switch gene (</a:t>
              </a:r>
              <a:r>
                <a:rPr lang="en-US" sz="2800" err="1">
                  <a:latin typeface="Arial Narrow" panose="020B0606020202030204" pitchFamily="34" charset="0"/>
                </a:rPr>
                <a:t>rhaS</a:t>
              </a:r>
              <a:r>
                <a:rPr lang="en-US" sz="2800">
                  <a:latin typeface="Arial Narrow" panose="020B0606020202030204" pitchFamily="34" charset="0"/>
                </a:rPr>
                <a:t>) under the arabinose promoter </a:t>
              </a:r>
              <a:endParaRPr lang="en-US" sz="2800" b="1">
                <a:latin typeface="Arial Narrow" panose="020B0606020202030204" pitchFamily="34" charset="0"/>
              </a:endParaRPr>
            </a:p>
          </p:txBody>
        </p:sp>
        <p:grpSp>
          <p:nvGrpSpPr>
            <p:cNvPr id="139" name="Group 138">
              <a:extLst>
                <a:ext uri="{FF2B5EF4-FFF2-40B4-BE49-F238E27FC236}">
                  <a16:creationId xmlns:a16="http://schemas.microsoft.com/office/drawing/2014/main" id="{C016B567-EBFC-EB39-CE57-EA35AA310A03}"/>
                </a:ext>
              </a:extLst>
            </p:cNvPr>
            <p:cNvGrpSpPr/>
            <p:nvPr/>
          </p:nvGrpSpPr>
          <p:grpSpPr>
            <a:xfrm>
              <a:off x="19217707" y="17039862"/>
              <a:ext cx="9173916" cy="3813722"/>
              <a:chOff x="8565725" y="17221277"/>
              <a:chExt cx="8065091" cy="3355635"/>
            </a:xfrm>
          </p:grpSpPr>
          <p:grpSp>
            <p:nvGrpSpPr>
              <p:cNvPr id="113" name="Group 112">
                <a:extLst>
                  <a:ext uri="{FF2B5EF4-FFF2-40B4-BE49-F238E27FC236}">
                    <a16:creationId xmlns:a16="http://schemas.microsoft.com/office/drawing/2014/main" id="{8B83A23C-15F3-A83B-1C3F-EC1013DACEDC}"/>
                  </a:ext>
                </a:extLst>
              </p:cNvPr>
              <p:cNvGrpSpPr/>
              <p:nvPr/>
            </p:nvGrpSpPr>
            <p:grpSpPr>
              <a:xfrm>
                <a:off x="8565725" y="17221277"/>
                <a:ext cx="8065091" cy="1855992"/>
                <a:chOff x="-77122" y="5156232"/>
                <a:chExt cx="9879266" cy="1878820"/>
              </a:xfrm>
            </p:grpSpPr>
            <p:sp>
              <p:nvSpPr>
                <p:cNvPr id="114" name="TextBox 113">
                  <a:extLst>
                    <a:ext uri="{FF2B5EF4-FFF2-40B4-BE49-F238E27FC236}">
                      <a16:creationId xmlns:a16="http://schemas.microsoft.com/office/drawing/2014/main" id="{ECA39384-D49C-68F3-846A-52C08F667152}"/>
                    </a:ext>
                  </a:extLst>
                </p:cNvPr>
                <p:cNvSpPr txBox="1"/>
                <p:nvPr/>
              </p:nvSpPr>
              <p:spPr>
                <a:xfrm>
                  <a:off x="-77122" y="6269167"/>
                  <a:ext cx="4668875" cy="674125"/>
                </a:xfrm>
                <a:prstGeom prst="rect">
                  <a:avLst/>
                </a:prstGeom>
                <a:noFill/>
              </p:spPr>
              <p:txBody>
                <a:bodyPr wrap="square" rtlCol="0">
                  <a:spAutoFit/>
                </a:bodyPr>
                <a:lstStyle/>
                <a:p>
                  <a:pPr marL="342900" indent="-342900">
                    <a:buFont typeface="+mj-lt"/>
                    <a:buAutoNum type="alphaUcPeriod"/>
                  </a:pPr>
                  <a:r>
                    <a:rPr lang="en-US" sz="2800"/>
                    <a:t> Both genes are under the </a:t>
                  </a:r>
                  <a:r>
                    <a:rPr lang="en" sz="2800"/>
                    <a:t>prmA   promoter </a:t>
                  </a:r>
                  <a:endParaRPr lang="en-US" sz="2800"/>
                </a:p>
              </p:txBody>
            </p:sp>
            <p:grpSp>
              <p:nvGrpSpPr>
                <p:cNvPr id="115" name="Group 114">
                  <a:extLst>
                    <a:ext uri="{FF2B5EF4-FFF2-40B4-BE49-F238E27FC236}">
                      <a16:creationId xmlns:a16="http://schemas.microsoft.com/office/drawing/2014/main" id="{33B67531-6F2E-7A3E-5CC8-04E3589C422B}"/>
                    </a:ext>
                  </a:extLst>
                </p:cNvPr>
                <p:cNvGrpSpPr/>
                <p:nvPr/>
              </p:nvGrpSpPr>
              <p:grpSpPr>
                <a:xfrm>
                  <a:off x="3695303" y="5950071"/>
                  <a:ext cx="6106841" cy="1084981"/>
                  <a:chOff x="651376" y="3647238"/>
                  <a:chExt cx="6106841" cy="1084981"/>
                </a:xfrm>
              </p:grpSpPr>
              <p:cxnSp>
                <p:nvCxnSpPr>
                  <p:cNvPr id="122" name="Straight Connector 121">
                    <a:extLst>
                      <a:ext uri="{FF2B5EF4-FFF2-40B4-BE49-F238E27FC236}">
                        <a16:creationId xmlns:a16="http://schemas.microsoft.com/office/drawing/2014/main" id="{0052CEB8-5034-166C-1C35-4D844936FFB1}"/>
                      </a:ext>
                    </a:extLst>
                  </p:cNvPr>
                  <p:cNvCxnSpPr/>
                  <p:nvPr/>
                </p:nvCxnSpPr>
                <p:spPr>
                  <a:xfrm>
                    <a:off x="651376" y="4407568"/>
                    <a:ext cx="6106841"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3" name="Connector: Elbow 122">
                    <a:extLst>
                      <a:ext uri="{FF2B5EF4-FFF2-40B4-BE49-F238E27FC236}">
                        <a16:creationId xmlns:a16="http://schemas.microsoft.com/office/drawing/2014/main" id="{D64D4E71-81D3-E68E-6E91-A6C241424664}"/>
                      </a:ext>
                    </a:extLst>
                  </p:cNvPr>
                  <p:cNvCxnSpPr>
                    <a:cxnSpLocks/>
                  </p:cNvCxnSpPr>
                  <p:nvPr/>
                </p:nvCxnSpPr>
                <p:spPr>
                  <a:xfrm flipV="1">
                    <a:off x="724400" y="3647239"/>
                    <a:ext cx="1434097" cy="76032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124" name="Arrow: Right 123">
                    <a:extLst>
                      <a:ext uri="{FF2B5EF4-FFF2-40B4-BE49-F238E27FC236}">
                        <a16:creationId xmlns:a16="http://schemas.microsoft.com/office/drawing/2014/main" id="{6C0BD957-C072-82F8-CAD5-D3B2AB3C6FDC}"/>
                      </a:ext>
                    </a:extLst>
                  </p:cNvPr>
                  <p:cNvSpPr/>
                  <p:nvPr/>
                </p:nvSpPr>
                <p:spPr>
                  <a:xfrm>
                    <a:off x="1828801" y="4165252"/>
                    <a:ext cx="1392520" cy="4846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err="1"/>
                      <a:t>eGFP</a:t>
                    </a:r>
                    <a:endParaRPr lang="en-US" sz="2800" b="1"/>
                  </a:p>
                </p:txBody>
              </p:sp>
              <p:cxnSp>
                <p:nvCxnSpPr>
                  <p:cNvPr id="125" name="Connector: Elbow 124">
                    <a:extLst>
                      <a:ext uri="{FF2B5EF4-FFF2-40B4-BE49-F238E27FC236}">
                        <a16:creationId xmlns:a16="http://schemas.microsoft.com/office/drawing/2014/main" id="{A4A47A39-698C-3314-9D9B-DBE6C9198AFB}"/>
                      </a:ext>
                    </a:extLst>
                  </p:cNvPr>
                  <p:cNvCxnSpPr>
                    <a:cxnSpLocks/>
                  </p:cNvCxnSpPr>
                  <p:nvPr/>
                </p:nvCxnSpPr>
                <p:spPr>
                  <a:xfrm flipV="1">
                    <a:off x="3335922" y="3647238"/>
                    <a:ext cx="1434097" cy="76032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126" name="Arrow: Right 125">
                    <a:extLst>
                      <a:ext uri="{FF2B5EF4-FFF2-40B4-BE49-F238E27FC236}">
                        <a16:creationId xmlns:a16="http://schemas.microsoft.com/office/drawing/2014/main" id="{EFAFE3BB-F768-7632-598E-736765F9BD5D}"/>
                      </a:ext>
                    </a:extLst>
                  </p:cNvPr>
                  <p:cNvSpPr/>
                  <p:nvPr/>
                </p:nvSpPr>
                <p:spPr>
                  <a:xfrm>
                    <a:off x="4485808" y="4133905"/>
                    <a:ext cx="1713529" cy="598314"/>
                  </a:xfrm>
                  <a:prstGeom prst="rightArrow">
                    <a:avLst/>
                  </a:prstGeom>
                  <a:solidFill>
                    <a:srgbClr val="6303F1"/>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b="1" err="1"/>
                      <a:t>DeHa</a:t>
                    </a:r>
                    <a:r>
                      <a:rPr lang="en-US" sz="2800" b="1"/>
                      <a:t> 1/2</a:t>
                    </a:r>
                  </a:p>
                </p:txBody>
              </p:sp>
            </p:grpSp>
            <p:grpSp>
              <p:nvGrpSpPr>
                <p:cNvPr id="116" name="Group 115">
                  <a:extLst>
                    <a:ext uri="{FF2B5EF4-FFF2-40B4-BE49-F238E27FC236}">
                      <a16:creationId xmlns:a16="http://schemas.microsoft.com/office/drawing/2014/main" id="{2B43F96A-3357-F464-6574-C0092A55CC47}"/>
                    </a:ext>
                  </a:extLst>
                </p:cNvPr>
                <p:cNvGrpSpPr/>
                <p:nvPr/>
              </p:nvGrpSpPr>
              <p:grpSpPr>
                <a:xfrm>
                  <a:off x="2628328" y="5156232"/>
                  <a:ext cx="3061011" cy="1005893"/>
                  <a:chOff x="2628328" y="5156232"/>
                  <a:chExt cx="3061011" cy="1005893"/>
                </a:xfrm>
              </p:grpSpPr>
              <p:sp>
                <p:nvSpPr>
                  <p:cNvPr id="117" name="Lightning Bolt 116">
                    <a:extLst>
                      <a:ext uri="{FF2B5EF4-FFF2-40B4-BE49-F238E27FC236}">
                        <a16:creationId xmlns:a16="http://schemas.microsoft.com/office/drawing/2014/main" id="{065EFBC9-47E1-3076-D8B2-FE0219CD60F2}"/>
                      </a:ext>
                    </a:extLst>
                  </p:cNvPr>
                  <p:cNvSpPr/>
                  <p:nvPr/>
                </p:nvSpPr>
                <p:spPr>
                  <a:xfrm>
                    <a:off x="2628328" y="5401795"/>
                    <a:ext cx="1434097" cy="760330"/>
                  </a:xfrm>
                  <a:prstGeom prst="lightningBolt">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8" name="TextBox 117">
                    <a:extLst>
                      <a:ext uri="{FF2B5EF4-FFF2-40B4-BE49-F238E27FC236}">
                        <a16:creationId xmlns:a16="http://schemas.microsoft.com/office/drawing/2014/main" id="{45CF6E68-75EB-9FDD-7E0B-1480672D6BD6}"/>
                      </a:ext>
                    </a:extLst>
                  </p:cNvPr>
                  <p:cNvSpPr txBox="1"/>
                  <p:nvPr/>
                </p:nvSpPr>
                <p:spPr>
                  <a:xfrm>
                    <a:off x="4735143" y="5204015"/>
                    <a:ext cx="954196" cy="369681"/>
                  </a:xfrm>
                  <a:prstGeom prst="rect">
                    <a:avLst/>
                  </a:prstGeom>
                  <a:noFill/>
                </p:spPr>
                <p:txBody>
                  <a:bodyPr wrap="none" rtlCol="0">
                    <a:spAutoFit/>
                  </a:bodyPr>
                  <a:lstStyle/>
                  <a:p>
                    <a:r>
                      <a:rPr lang="en-US" sz="2800" b="1" u="sng"/>
                      <a:t>PFAS</a:t>
                    </a:r>
                  </a:p>
                </p:txBody>
              </p:sp>
              <p:sp>
                <p:nvSpPr>
                  <p:cNvPr id="119" name="Explosion: 8 Points 118">
                    <a:extLst>
                      <a:ext uri="{FF2B5EF4-FFF2-40B4-BE49-F238E27FC236}">
                        <a16:creationId xmlns:a16="http://schemas.microsoft.com/office/drawing/2014/main" id="{A6A383F0-FC21-38A9-0445-458D3E9A7348}"/>
                      </a:ext>
                    </a:extLst>
                  </p:cNvPr>
                  <p:cNvSpPr/>
                  <p:nvPr/>
                </p:nvSpPr>
                <p:spPr>
                  <a:xfrm>
                    <a:off x="3494007" y="5156232"/>
                    <a:ext cx="274320" cy="27432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0" name="Explosion: 8 Points 119">
                    <a:extLst>
                      <a:ext uri="{FF2B5EF4-FFF2-40B4-BE49-F238E27FC236}">
                        <a16:creationId xmlns:a16="http://schemas.microsoft.com/office/drawing/2014/main" id="{4F6BD401-B10D-D4F4-D12B-825E4BCB21E7}"/>
                      </a:ext>
                    </a:extLst>
                  </p:cNvPr>
                  <p:cNvSpPr/>
                  <p:nvPr/>
                </p:nvSpPr>
                <p:spPr>
                  <a:xfrm>
                    <a:off x="4302495" y="5340330"/>
                    <a:ext cx="182880" cy="36576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1" name="Explosion: 8 Points 120">
                    <a:extLst>
                      <a:ext uri="{FF2B5EF4-FFF2-40B4-BE49-F238E27FC236}">
                        <a16:creationId xmlns:a16="http://schemas.microsoft.com/office/drawing/2014/main" id="{51A53740-9014-AE63-4780-E0AA8B510CDE}"/>
                      </a:ext>
                    </a:extLst>
                  </p:cNvPr>
                  <p:cNvSpPr/>
                  <p:nvPr/>
                </p:nvSpPr>
                <p:spPr>
                  <a:xfrm>
                    <a:off x="3780820" y="5477202"/>
                    <a:ext cx="274320" cy="27432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grpSp>
            <p:nvGrpSpPr>
              <p:cNvPr id="127" name="Group 126">
                <a:extLst>
                  <a:ext uri="{FF2B5EF4-FFF2-40B4-BE49-F238E27FC236}">
                    <a16:creationId xmlns:a16="http://schemas.microsoft.com/office/drawing/2014/main" id="{24C100AC-F048-97AB-E9BF-0F18E4FE1C2B}"/>
                  </a:ext>
                </a:extLst>
              </p:cNvPr>
              <p:cNvGrpSpPr/>
              <p:nvPr/>
            </p:nvGrpSpPr>
            <p:grpSpPr>
              <a:xfrm>
                <a:off x="8589725" y="19129300"/>
                <a:ext cx="6394795" cy="1447612"/>
                <a:chOff x="-80663" y="7861426"/>
                <a:chExt cx="7869735" cy="1736576"/>
              </a:xfrm>
            </p:grpSpPr>
            <p:grpSp>
              <p:nvGrpSpPr>
                <p:cNvPr id="128" name="Group 127">
                  <a:extLst>
                    <a:ext uri="{FF2B5EF4-FFF2-40B4-BE49-F238E27FC236}">
                      <a16:creationId xmlns:a16="http://schemas.microsoft.com/office/drawing/2014/main" id="{DA84C02E-635C-98BA-10C5-C73A37E43BFB}"/>
                    </a:ext>
                  </a:extLst>
                </p:cNvPr>
                <p:cNvGrpSpPr/>
                <p:nvPr/>
              </p:nvGrpSpPr>
              <p:grpSpPr>
                <a:xfrm>
                  <a:off x="-80663" y="8530587"/>
                  <a:ext cx="7869735" cy="1067415"/>
                  <a:chOff x="40016" y="7713058"/>
                  <a:chExt cx="7869735" cy="1067415"/>
                </a:xfrm>
              </p:grpSpPr>
              <p:grpSp>
                <p:nvGrpSpPr>
                  <p:cNvPr id="134" name="Group 133">
                    <a:extLst>
                      <a:ext uri="{FF2B5EF4-FFF2-40B4-BE49-F238E27FC236}">
                        <a16:creationId xmlns:a16="http://schemas.microsoft.com/office/drawing/2014/main" id="{45137CCA-46AF-43BC-2602-ECE42A7564AE}"/>
                      </a:ext>
                    </a:extLst>
                  </p:cNvPr>
                  <p:cNvGrpSpPr/>
                  <p:nvPr/>
                </p:nvGrpSpPr>
                <p:grpSpPr>
                  <a:xfrm>
                    <a:off x="3784908" y="7713058"/>
                    <a:ext cx="4124843" cy="1067415"/>
                    <a:chOff x="740981" y="5877632"/>
                    <a:chExt cx="4124843" cy="1067415"/>
                  </a:xfrm>
                </p:grpSpPr>
                <p:cxnSp>
                  <p:nvCxnSpPr>
                    <p:cNvPr id="136" name="Connector: Elbow 135">
                      <a:extLst>
                        <a:ext uri="{FF2B5EF4-FFF2-40B4-BE49-F238E27FC236}">
                          <a16:creationId xmlns:a16="http://schemas.microsoft.com/office/drawing/2014/main" id="{50C968EF-8DD6-4F67-6D04-6B3AD199372E}"/>
                        </a:ext>
                      </a:extLst>
                    </p:cNvPr>
                    <p:cNvCxnSpPr>
                      <a:cxnSpLocks/>
                    </p:cNvCxnSpPr>
                    <p:nvPr/>
                  </p:nvCxnSpPr>
                  <p:spPr>
                    <a:xfrm flipV="1">
                      <a:off x="740981" y="5877632"/>
                      <a:ext cx="1434097" cy="76032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137" name="Straight Connector 136">
                      <a:extLst>
                        <a:ext uri="{FF2B5EF4-FFF2-40B4-BE49-F238E27FC236}">
                          <a16:creationId xmlns:a16="http://schemas.microsoft.com/office/drawing/2014/main" id="{D6226580-9607-2395-7BE5-0E9885D6CD98}"/>
                        </a:ext>
                      </a:extLst>
                    </p:cNvPr>
                    <p:cNvCxnSpPr>
                      <a:cxnSpLocks/>
                    </p:cNvCxnSpPr>
                    <p:nvPr/>
                  </p:nvCxnSpPr>
                  <p:spPr>
                    <a:xfrm>
                      <a:off x="842464" y="6637961"/>
                      <a:ext cx="4023360" cy="0"/>
                    </a:xfrm>
                    <a:prstGeom prst="line">
                      <a:avLst/>
                    </a:prstGeom>
                    <a:ln w="38100"/>
                  </p:spPr>
                  <p:style>
                    <a:lnRef idx="3">
                      <a:schemeClr val="dk1"/>
                    </a:lnRef>
                    <a:fillRef idx="0">
                      <a:schemeClr val="dk1"/>
                    </a:fillRef>
                    <a:effectRef idx="2">
                      <a:schemeClr val="dk1"/>
                    </a:effectRef>
                    <a:fontRef idx="minor">
                      <a:schemeClr val="tx1"/>
                    </a:fontRef>
                  </p:style>
                </p:cxnSp>
                <p:sp>
                  <p:nvSpPr>
                    <p:cNvPr id="138" name="Arrow: Right 137">
                      <a:extLst>
                        <a:ext uri="{FF2B5EF4-FFF2-40B4-BE49-F238E27FC236}">
                          <a16:creationId xmlns:a16="http://schemas.microsoft.com/office/drawing/2014/main" id="{34BCF378-85AD-9E1D-1F93-005C38B860F7}"/>
                        </a:ext>
                      </a:extLst>
                    </p:cNvPr>
                    <p:cNvSpPr/>
                    <p:nvPr/>
                  </p:nvSpPr>
                  <p:spPr>
                    <a:xfrm>
                      <a:off x="1646939" y="6239524"/>
                      <a:ext cx="2853510" cy="70552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t>Kill switch gene</a:t>
                      </a:r>
                    </a:p>
                  </p:txBody>
                </p:sp>
              </p:grpSp>
              <p:sp>
                <p:nvSpPr>
                  <p:cNvPr id="135" name="TextBox 134">
                    <a:extLst>
                      <a:ext uri="{FF2B5EF4-FFF2-40B4-BE49-F238E27FC236}">
                        <a16:creationId xmlns:a16="http://schemas.microsoft.com/office/drawing/2014/main" id="{DCE94203-5784-CF25-3839-663D0CB40383}"/>
                      </a:ext>
                    </a:extLst>
                  </p:cNvPr>
                  <p:cNvSpPr txBox="1"/>
                  <p:nvPr/>
                </p:nvSpPr>
                <p:spPr>
                  <a:xfrm>
                    <a:off x="40016" y="8036541"/>
                    <a:ext cx="4589843" cy="438087"/>
                  </a:xfrm>
                  <a:prstGeom prst="rect">
                    <a:avLst/>
                  </a:prstGeom>
                  <a:noFill/>
                </p:spPr>
                <p:txBody>
                  <a:bodyPr wrap="square" rtlCol="0">
                    <a:spAutoFit/>
                  </a:bodyPr>
                  <a:lstStyle/>
                  <a:p>
                    <a:r>
                      <a:rPr lang="en-US" sz="2800"/>
                      <a:t>B.   Under the </a:t>
                    </a:r>
                    <a:r>
                      <a:rPr lang="en" sz="2800"/>
                      <a:t>pBAD promoter </a:t>
                    </a:r>
                    <a:endParaRPr lang="en-US" sz="2800"/>
                  </a:p>
                </p:txBody>
              </p:sp>
            </p:grpSp>
            <p:sp>
              <p:nvSpPr>
                <p:cNvPr id="129" name="Lightning Bolt 128">
                  <a:extLst>
                    <a:ext uri="{FF2B5EF4-FFF2-40B4-BE49-F238E27FC236}">
                      <a16:creationId xmlns:a16="http://schemas.microsoft.com/office/drawing/2014/main" id="{4B8BBED3-0690-CC54-67B6-82AAF149837B}"/>
                    </a:ext>
                  </a:extLst>
                </p:cNvPr>
                <p:cNvSpPr/>
                <p:nvPr/>
              </p:nvSpPr>
              <p:spPr>
                <a:xfrm>
                  <a:off x="2421370" y="8029933"/>
                  <a:ext cx="1434097" cy="760330"/>
                </a:xfrm>
                <a:prstGeom prst="lightningBol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0" name="TextBox 129">
                  <a:extLst>
                    <a:ext uri="{FF2B5EF4-FFF2-40B4-BE49-F238E27FC236}">
                      <a16:creationId xmlns:a16="http://schemas.microsoft.com/office/drawing/2014/main" id="{90E3127E-5A50-A9D4-72BE-580D946960DD}"/>
                    </a:ext>
                  </a:extLst>
                </p:cNvPr>
                <p:cNvSpPr txBox="1"/>
                <p:nvPr/>
              </p:nvSpPr>
              <p:spPr>
                <a:xfrm>
                  <a:off x="4381277" y="7879167"/>
                  <a:ext cx="1890549" cy="438087"/>
                </a:xfrm>
                <a:prstGeom prst="rect">
                  <a:avLst/>
                </a:prstGeom>
                <a:noFill/>
              </p:spPr>
              <p:txBody>
                <a:bodyPr wrap="square" rtlCol="0">
                  <a:spAutoFit/>
                </a:bodyPr>
                <a:lstStyle/>
                <a:p>
                  <a:r>
                    <a:rPr lang="en-US" sz="2800" b="1" u="sng"/>
                    <a:t>Arabinose </a:t>
                  </a:r>
                </a:p>
              </p:txBody>
            </p:sp>
            <p:sp>
              <p:nvSpPr>
                <p:cNvPr id="131" name="Flowchart: Sort 130">
                  <a:extLst>
                    <a:ext uri="{FF2B5EF4-FFF2-40B4-BE49-F238E27FC236}">
                      <a16:creationId xmlns:a16="http://schemas.microsoft.com/office/drawing/2014/main" id="{3991D112-1A32-0980-92C4-C0C4B033A642}"/>
                    </a:ext>
                  </a:extLst>
                </p:cNvPr>
                <p:cNvSpPr/>
                <p:nvPr/>
              </p:nvSpPr>
              <p:spPr>
                <a:xfrm>
                  <a:off x="4154718" y="7861426"/>
                  <a:ext cx="182880" cy="274320"/>
                </a:xfrm>
                <a:prstGeom prst="flowChartSo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2" name="Flowchart: Sort 131">
                  <a:extLst>
                    <a:ext uri="{FF2B5EF4-FFF2-40B4-BE49-F238E27FC236}">
                      <a16:creationId xmlns:a16="http://schemas.microsoft.com/office/drawing/2014/main" id="{6C0C4C06-1EA0-4E9E-08A6-34B23F8426A4}"/>
                    </a:ext>
                  </a:extLst>
                </p:cNvPr>
                <p:cNvSpPr/>
                <p:nvPr/>
              </p:nvSpPr>
              <p:spPr>
                <a:xfrm>
                  <a:off x="3620690" y="8023212"/>
                  <a:ext cx="182880" cy="274320"/>
                </a:xfrm>
                <a:prstGeom prst="flowChartSo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3" name="Flowchart: Sort 132">
                  <a:extLst>
                    <a:ext uri="{FF2B5EF4-FFF2-40B4-BE49-F238E27FC236}">
                      <a16:creationId xmlns:a16="http://schemas.microsoft.com/office/drawing/2014/main" id="{D419A67E-6740-21DE-2FB9-6BA66A4F262F}"/>
                    </a:ext>
                  </a:extLst>
                </p:cNvPr>
                <p:cNvSpPr/>
                <p:nvPr/>
              </p:nvSpPr>
              <p:spPr>
                <a:xfrm>
                  <a:off x="3981206" y="8181569"/>
                  <a:ext cx="182880" cy="274320"/>
                </a:xfrm>
                <a:prstGeom prst="flowChartSo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grpSp>
      <p:grpSp>
        <p:nvGrpSpPr>
          <p:cNvPr id="74" name="Group 73">
            <a:extLst>
              <a:ext uri="{FF2B5EF4-FFF2-40B4-BE49-F238E27FC236}">
                <a16:creationId xmlns:a16="http://schemas.microsoft.com/office/drawing/2014/main" id="{29DBF7FB-6F1D-CBF0-0335-11C71C64A4AA}"/>
              </a:ext>
            </a:extLst>
          </p:cNvPr>
          <p:cNvGrpSpPr/>
          <p:nvPr/>
        </p:nvGrpSpPr>
        <p:grpSpPr>
          <a:xfrm>
            <a:off x="14122625" y="8647816"/>
            <a:ext cx="7930712" cy="2965860"/>
            <a:chOff x="13322878" y="8597753"/>
            <a:chExt cx="8078208" cy="2965860"/>
          </a:xfrm>
        </p:grpSpPr>
        <p:grpSp>
          <p:nvGrpSpPr>
            <p:cNvPr id="26" name="Group 25">
              <a:extLst>
                <a:ext uri="{FF2B5EF4-FFF2-40B4-BE49-F238E27FC236}">
                  <a16:creationId xmlns:a16="http://schemas.microsoft.com/office/drawing/2014/main" id="{12CBCA1F-0C3A-46A9-4D30-8E2BE77E2A6C}"/>
                </a:ext>
              </a:extLst>
            </p:cNvPr>
            <p:cNvGrpSpPr/>
            <p:nvPr/>
          </p:nvGrpSpPr>
          <p:grpSpPr>
            <a:xfrm>
              <a:off x="13733109" y="8597753"/>
              <a:ext cx="7418936" cy="1849308"/>
              <a:chOff x="10136240" y="8934450"/>
              <a:chExt cx="18906374" cy="4457643"/>
            </a:xfrm>
          </p:grpSpPr>
          <p:grpSp>
            <p:nvGrpSpPr>
              <p:cNvPr id="27" name="Group 26">
                <a:extLst>
                  <a:ext uri="{FF2B5EF4-FFF2-40B4-BE49-F238E27FC236}">
                    <a16:creationId xmlns:a16="http://schemas.microsoft.com/office/drawing/2014/main" id="{E1B766AF-B65E-0E5E-70EE-95268B14EEF4}"/>
                  </a:ext>
                </a:extLst>
              </p:cNvPr>
              <p:cNvGrpSpPr/>
              <p:nvPr/>
            </p:nvGrpSpPr>
            <p:grpSpPr>
              <a:xfrm>
                <a:off x="10136240" y="8934450"/>
                <a:ext cx="3810000" cy="4404907"/>
                <a:chOff x="10136240" y="8944560"/>
                <a:chExt cx="3810000" cy="4404907"/>
              </a:xfrm>
            </p:grpSpPr>
            <p:pic>
              <p:nvPicPr>
                <p:cNvPr id="40" name="Picture 2" descr="Chemistry, conical flask, erlenmeyer flask, flask, glassware, lab, sciences  icon - Download on Iconfinder">
                  <a:extLst>
                    <a:ext uri="{FF2B5EF4-FFF2-40B4-BE49-F238E27FC236}">
                      <a16:creationId xmlns:a16="http://schemas.microsoft.com/office/drawing/2014/main" id="{041624F1-66EB-5D54-6560-CBE18C33F9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8" t="11081" r="16171" b="12436"/>
                <a:stretch/>
              </p:blipFill>
              <p:spPr bwMode="auto">
                <a:xfrm>
                  <a:off x="10136240" y="894456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5FF0F6A-0906-E014-4489-02A4230AFBC9}"/>
                    </a:ext>
                  </a:extLst>
                </p:cNvPr>
                <p:cNvSpPr txBox="1"/>
                <p:nvPr/>
              </p:nvSpPr>
              <p:spPr>
                <a:xfrm>
                  <a:off x="10839354" y="11791526"/>
                  <a:ext cx="2909414" cy="1557941"/>
                </a:xfrm>
                <a:prstGeom prst="rect">
                  <a:avLst/>
                </a:prstGeom>
                <a:noFill/>
              </p:spPr>
              <p:txBody>
                <a:bodyPr wrap="none" rtlCol="0">
                  <a:spAutoFit/>
                </a:bodyPr>
                <a:lstStyle/>
                <a:p>
                  <a:r>
                    <a:rPr lang="en-US" b="1"/>
                    <a:t>100 </a:t>
                  </a:r>
                  <a:r>
                    <a:rPr lang="en-US" b="1" err="1"/>
                    <a:t>ppM</a:t>
                  </a:r>
                  <a:r>
                    <a:rPr lang="en-US" b="1"/>
                    <a:t> </a:t>
                  </a:r>
                </a:p>
                <a:p>
                  <a:pPr algn="ctr"/>
                  <a:r>
                    <a:rPr lang="en-US" b="1"/>
                    <a:t>PFAS</a:t>
                  </a:r>
                </a:p>
              </p:txBody>
            </p:sp>
          </p:grpSp>
          <p:grpSp>
            <p:nvGrpSpPr>
              <p:cNvPr id="28" name="Group 27">
                <a:extLst>
                  <a:ext uri="{FF2B5EF4-FFF2-40B4-BE49-F238E27FC236}">
                    <a16:creationId xmlns:a16="http://schemas.microsoft.com/office/drawing/2014/main" id="{85FCD691-7B51-73BC-03D1-E29D3C7ABF90}"/>
                  </a:ext>
                </a:extLst>
              </p:cNvPr>
              <p:cNvGrpSpPr/>
              <p:nvPr/>
            </p:nvGrpSpPr>
            <p:grpSpPr>
              <a:xfrm>
                <a:off x="25232614" y="8934450"/>
                <a:ext cx="3810000" cy="4456975"/>
                <a:chOff x="25232614" y="8934450"/>
                <a:chExt cx="3810000" cy="4456975"/>
              </a:xfrm>
            </p:grpSpPr>
            <p:pic>
              <p:nvPicPr>
                <p:cNvPr id="38" name="Picture 2" descr="Chemistry, conical flask, erlenmeyer flask, flask, glassware, lab, sciences  icon - Download on Iconfinder">
                  <a:extLst>
                    <a:ext uri="{FF2B5EF4-FFF2-40B4-BE49-F238E27FC236}">
                      <a16:creationId xmlns:a16="http://schemas.microsoft.com/office/drawing/2014/main" id="{BF319911-CFE3-6F6F-3CD6-A7DA0CF399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8" t="11081" r="16171" b="12436"/>
                <a:stretch/>
              </p:blipFill>
              <p:spPr bwMode="auto">
                <a:xfrm>
                  <a:off x="25232614" y="893445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A5FAD573-AC38-2300-3761-F9F255902AAD}"/>
                    </a:ext>
                  </a:extLst>
                </p:cNvPr>
                <p:cNvSpPr txBox="1"/>
                <p:nvPr/>
              </p:nvSpPr>
              <p:spPr>
                <a:xfrm>
                  <a:off x="25561771" y="11833484"/>
                  <a:ext cx="3059487" cy="1557941"/>
                </a:xfrm>
                <a:prstGeom prst="rect">
                  <a:avLst/>
                </a:prstGeom>
                <a:noFill/>
              </p:spPr>
              <p:txBody>
                <a:bodyPr wrap="square" rtlCol="0">
                  <a:spAutoFit/>
                </a:bodyPr>
                <a:lstStyle/>
                <a:p>
                  <a:pPr algn="ctr"/>
                  <a:r>
                    <a:rPr lang="en-US" b="1"/>
                    <a:t>1600 </a:t>
                  </a:r>
                  <a:r>
                    <a:rPr lang="en-US" b="1" err="1"/>
                    <a:t>ppM</a:t>
                  </a:r>
                  <a:r>
                    <a:rPr lang="en-US" b="1"/>
                    <a:t> PFAS</a:t>
                  </a:r>
                </a:p>
              </p:txBody>
            </p:sp>
          </p:grpSp>
          <p:grpSp>
            <p:nvGrpSpPr>
              <p:cNvPr id="29" name="Group 28">
                <a:extLst>
                  <a:ext uri="{FF2B5EF4-FFF2-40B4-BE49-F238E27FC236}">
                    <a16:creationId xmlns:a16="http://schemas.microsoft.com/office/drawing/2014/main" id="{6692FE26-B783-7F04-FF3C-C80A71FE98E7}"/>
                  </a:ext>
                </a:extLst>
              </p:cNvPr>
              <p:cNvGrpSpPr/>
              <p:nvPr/>
            </p:nvGrpSpPr>
            <p:grpSpPr>
              <a:xfrm>
                <a:off x="21458522" y="8934450"/>
                <a:ext cx="3810000" cy="4457643"/>
                <a:chOff x="21422614" y="8934450"/>
                <a:chExt cx="3810000" cy="4457643"/>
              </a:xfrm>
            </p:grpSpPr>
            <p:pic>
              <p:nvPicPr>
                <p:cNvPr id="36" name="Picture 2" descr="Chemistry, conical flask, erlenmeyer flask, flask, glassware, lab, sciences  icon - Download on Iconfinder">
                  <a:extLst>
                    <a:ext uri="{FF2B5EF4-FFF2-40B4-BE49-F238E27FC236}">
                      <a16:creationId xmlns:a16="http://schemas.microsoft.com/office/drawing/2014/main" id="{E6D208B8-B772-FC8F-2417-AA4D8F34DD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8" t="11081" r="16171" b="12436"/>
                <a:stretch/>
              </p:blipFill>
              <p:spPr bwMode="auto">
                <a:xfrm>
                  <a:off x="21422614" y="893445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49B9F3E-A8A8-1088-8E32-797B6CA58029}"/>
                    </a:ext>
                  </a:extLst>
                </p:cNvPr>
                <p:cNvSpPr txBox="1"/>
                <p:nvPr/>
              </p:nvSpPr>
              <p:spPr>
                <a:xfrm>
                  <a:off x="22160683" y="11834152"/>
                  <a:ext cx="2909414" cy="1557941"/>
                </a:xfrm>
                <a:prstGeom prst="rect">
                  <a:avLst/>
                </a:prstGeom>
                <a:noFill/>
              </p:spPr>
              <p:txBody>
                <a:bodyPr wrap="none" rtlCol="0">
                  <a:spAutoFit/>
                </a:bodyPr>
                <a:lstStyle/>
                <a:p>
                  <a:r>
                    <a:rPr lang="en-US" b="1"/>
                    <a:t>800 </a:t>
                  </a:r>
                  <a:r>
                    <a:rPr lang="en-US" b="1" err="1"/>
                    <a:t>ppM</a:t>
                  </a:r>
                  <a:r>
                    <a:rPr lang="en-US" b="1"/>
                    <a:t> </a:t>
                  </a:r>
                </a:p>
                <a:p>
                  <a:pPr algn="ctr"/>
                  <a:r>
                    <a:rPr lang="en-US" b="1"/>
                    <a:t>PFAS</a:t>
                  </a:r>
                </a:p>
              </p:txBody>
            </p:sp>
          </p:grpSp>
          <p:grpSp>
            <p:nvGrpSpPr>
              <p:cNvPr id="30" name="Group 29">
                <a:extLst>
                  <a:ext uri="{FF2B5EF4-FFF2-40B4-BE49-F238E27FC236}">
                    <a16:creationId xmlns:a16="http://schemas.microsoft.com/office/drawing/2014/main" id="{B1D7E581-9986-23B4-5B0A-E29605584455}"/>
                  </a:ext>
                </a:extLst>
              </p:cNvPr>
              <p:cNvGrpSpPr/>
              <p:nvPr/>
            </p:nvGrpSpPr>
            <p:grpSpPr>
              <a:xfrm>
                <a:off x="13910334" y="8934450"/>
                <a:ext cx="3810000" cy="4400491"/>
                <a:chOff x="13802614" y="8991600"/>
                <a:chExt cx="3810000" cy="4400491"/>
              </a:xfrm>
            </p:grpSpPr>
            <p:pic>
              <p:nvPicPr>
                <p:cNvPr id="34" name="Picture 2" descr="Chemistry, conical flask, erlenmeyer flask, flask, glassware, lab, sciences  icon - Download on Iconfinder">
                  <a:extLst>
                    <a:ext uri="{FF2B5EF4-FFF2-40B4-BE49-F238E27FC236}">
                      <a16:creationId xmlns:a16="http://schemas.microsoft.com/office/drawing/2014/main" id="{354C7A91-E860-237C-096F-85CEEE5FF6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8" t="11081" r="16171" b="12436"/>
                <a:stretch/>
              </p:blipFill>
              <p:spPr bwMode="auto">
                <a:xfrm>
                  <a:off x="13802614" y="899160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E7F6A4CE-757F-6BBB-6903-CF93238F71F3}"/>
                    </a:ext>
                  </a:extLst>
                </p:cNvPr>
                <p:cNvSpPr txBox="1"/>
                <p:nvPr/>
              </p:nvSpPr>
              <p:spPr>
                <a:xfrm>
                  <a:off x="14616885" y="11834150"/>
                  <a:ext cx="2909414" cy="1557941"/>
                </a:xfrm>
                <a:prstGeom prst="rect">
                  <a:avLst/>
                </a:prstGeom>
                <a:noFill/>
              </p:spPr>
              <p:txBody>
                <a:bodyPr wrap="none" rtlCol="0">
                  <a:spAutoFit/>
                </a:bodyPr>
                <a:lstStyle/>
                <a:p>
                  <a:r>
                    <a:rPr lang="en-US" b="1"/>
                    <a:t>200 </a:t>
                  </a:r>
                  <a:r>
                    <a:rPr lang="en-US" b="1" err="1"/>
                    <a:t>ppM</a:t>
                  </a:r>
                  <a:r>
                    <a:rPr lang="en-US" b="1"/>
                    <a:t> </a:t>
                  </a:r>
                </a:p>
                <a:p>
                  <a:pPr algn="ctr"/>
                  <a:r>
                    <a:rPr lang="en-US" b="1"/>
                    <a:t>PFAS</a:t>
                  </a:r>
                </a:p>
              </p:txBody>
            </p:sp>
          </p:grpSp>
          <p:grpSp>
            <p:nvGrpSpPr>
              <p:cNvPr id="31" name="Group 30">
                <a:extLst>
                  <a:ext uri="{FF2B5EF4-FFF2-40B4-BE49-F238E27FC236}">
                    <a16:creationId xmlns:a16="http://schemas.microsoft.com/office/drawing/2014/main" id="{09AB192C-7D5D-9BB3-8B0F-CDBF9D7BD20A}"/>
                  </a:ext>
                </a:extLst>
              </p:cNvPr>
              <p:cNvGrpSpPr/>
              <p:nvPr/>
            </p:nvGrpSpPr>
            <p:grpSpPr>
              <a:xfrm>
                <a:off x="17684428" y="8934450"/>
                <a:ext cx="3810000" cy="4448413"/>
                <a:chOff x="17612614" y="8991600"/>
                <a:chExt cx="3810000" cy="4448413"/>
              </a:xfrm>
            </p:grpSpPr>
            <p:pic>
              <p:nvPicPr>
                <p:cNvPr id="32" name="Picture 2" descr="Chemistry, conical flask, erlenmeyer flask, flask, glassware, lab, sciences  icon - Download on Iconfinder">
                  <a:extLst>
                    <a:ext uri="{FF2B5EF4-FFF2-40B4-BE49-F238E27FC236}">
                      <a16:creationId xmlns:a16="http://schemas.microsoft.com/office/drawing/2014/main" id="{DB533FFB-74DD-EEE4-73E1-DDB1AB0F1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8" t="11081" r="16171" b="12436"/>
                <a:stretch/>
              </p:blipFill>
              <p:spPr bwMode="auto">
                <a:xfrm>
                  <a:off x="17612614" y="8991600"/>
                  <a:ext cx="3810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ADDCB86-0EB5-81E0-F228-8E90FE0DD326}"/>
                    </a:ext>
                  </a:extLst>
                </p:cNvPr>
                <p:cNvSpPr txBox="1"/>
                <p:nvPr/>
              </p:nvSpPr>
              <p:spPr>
                <a:xfrm>
                  <a:off x="18354133" y="11882072"/>
                  <a:ext cx="2909414" cy="1557941"/>
                </a:xfrm>
                <a:prstGeom prst="rect">
                  <a:avLst/>
                </a:prstGeom>
                <a:noFill/>
              </p:spPr>
              <p:txBody>
                <a:bodyPr wrap="none" rtlCol="0">
                  <a:spAutoFit/>
                </a:bodyPr>
                <a:lstStyle/>
                <a:p>
                  <a:r>
                    <a:rPr lang="en-US" b="1"/>
                    <a:t>400 </a:t>
                  </a:r>
                  <a:r>
                    <a:rPr lang="en-US" b="1" err="1"/>
                    <a:t>ppM</a:t>
                  </a:r>
                  <a:r>
                    <a:rPr lang="en-US" b="1"/>
                    <a:t> </a:t>
                  </a:r>
                </a:p>
                <a:p>
                  <a:pPr algn="ctr"/>
                  <a:r>
                    <a:rPr lang="en-US" b="1"/>
                    <a:t>PFAS</a:t>
                  </a:r>
                </a:p>
              </p:txBody>
            </p:sp>
          </p:grpSp>
        </p:grpSp>
        <p:sp>
          <p:nvSpPr>
            <p:cNvPr id="5" name="Google Shape;111;p21">
              <a:extLst>
                <a:ext uri="{FF2B5EF4-FFF2-40B4-BE49-F238E27FC236}">
                  <a16:creationId xmlns:a16="http://schemas.microsoft.com/office/drawing/2014/main" id="{CF425325-58C8-D497-EC82-29102F4F5BB0}"/>
                </a:ext>
              </a:extLst>
            </p:cNvPr>
            <p:cNvSpPr txBox="1"/>
            <p:nvPr/>
          </p:nvSpPr>
          <p:spPr>
            <a:xfrm>
              <a:off x="13322878" y="10517173"/>
              <a:ext cx="8078208" cy="1046440"/>
            </a:xfrm>
            <a:prstGeom prst="rect">
              <a:avLst/>
            </a:prstGeom>
            <a:noFill/>
            <a:ln>
              <a:noFill/>
            </a:ln>
          </p:spPr>
          <p:txBody>
            <a:bodyPr spcFirstLastPara="1" wrap="square" lIns="91440" tIns="91440" rIns="91440" bIns="91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a:solidFill>
                    <a:schemeClr val="tx1"/>
                  </a:solidFill>
                  <a:latin typeface="Arial" panose="020B0604020202020204" pitchFamily="34" charset="0"/>
                  <a:cs typeface="Arial" panose="020B0604020202020204" pitchFamily="34" charset="0"/>
                </a:rPr>
                <a:t>Figure 4: Anayzing the efficacy of our system we </a:t>
              </a:r>
              <a:r>
                <a:rPr lang="en" sz="2800">
                  <a:solidFill>
                    <a:schemeClr val="tx1"/>
                  </a:solidFill>
                  <a:latin typeface="Arial Narrow" panose="020B0606020202030204" pitchFamily="34" charset="0"/>
                  <a:cs typeface="Arial" panose="020B0604020202020204" pitchFamily="34" charset="0"/>
                </a:rPr>
                <a:t>will</a:t>
              </a:r>
              <a:r>
                <a:rPr lang="en" sz="2800">
                  <a:solidFill>
                    <a:schemeClr val="tx1"/>
                  </a:solidFill>
                  <a:latin typeface="Arial" panose="020B0604020202020204" pitchFamily="34" charset="0"/>
                  <a:cs typeface="Arial" panose="020B0604020202020204" pitchFamily="34" charset="0"/>
                </a:rPr>
                <a:t> test under various concentrations of PFAS</a:t>
              </a:r>
            </a:p>
          </p:txBody>
        </p:sp>
      </p:grpSp>
      <p:sp>
        <p:nvSpPr>
          <p:cNvPr id="60" name="Google Shape;60;p1"/>
          <p:cNvSpPr txBox="1"/>
          <p:nvPr/>
        </p:nvSpPr>
        <p:spPr>
          <a:xfrm>
            <a:off x="22382352" y="12787421"/>
            <a:ext cx="14801147" cy="5596565"/>
          </a:xfrm>
          <a:prstGeom prst="rect">
            <a:avLst/>
          </a:prstGeom>
          <a:solidFill>
            <a:schemeClr val="bg1"/>
          </a:solidFill>
          <a:ln w="9525" cap="flat" cmpd="sng">
            <a:solidFill>
              <a:schemeClr val="tx1"/>
            </a:solidFill>
            <a:prstDash val="solid"/>
            <a:round/>
            <a:headEnd type="none" w="sm" len="sm"/>
            <a:tailEnd type="none" w="sm" len="sm"/>
          </a:ln>
        </p:spPr>
        <p:txBody>
          <a:bodyPr spcFirstLastPara="1" wrap="square" lIns="58500" tIns="58500" rIns="58500" bIns="58500" anchor="ctr" anchorCtr="0">
            <a:spAutoFit/>
          </a:bodyPr>
          <a:lstStyle/>
          <a:p>
            <a:pPr algn="ctr"/>
            <a:r>
              <a:rPr lang="en-US" sz="3200" b="1">
                <a:solidFill>
                  <a:srgbClr val="000000"/>
                </a:solidFill>
                <a:latin typeface="Arial"/>
                <a:cs typeface="Arial"/>
                <a:sym typeface="Arial"/>
              </a:rPr>
              <a:t>	1</a:t>
            </a:r>
            <a:r>
              <a:rPr lang="en-US" sz="3200" b="1" baseline="30000">
                <a:solidFill>
                  <a:srgbClr val="000000"/>
                </a:solidFill>
                <a:latin typeface="Arial"/>
                <a:cs typeface="Arial"/>
                <a:sym typeface="Arial"/>
              </a:rPr>
              <a:t>st</a:t>
            </a:r>
            <a:r>
              <a:rPr lang="en-US" sz="3200" b="1">
                <a:solidFill>
                  <a:srgbClr val="000000"/>
                </a:solidFill>
                <a:latin typeface="Arial"/>
                <a:cs typeface="Arial"/>
                <a:sym typeface="Arial"/>
              </a:rPr>
              <a:t> Cross Keys </a:t>
            </a:r>
            <a:r>
              <a:rPr lang="en-US" sz="3200" b="1" err="1">
                <a:solidFill>
                  <a:srgbClr val="000000"/>
                </a:solidFill>
                <a:latin typeface="Arial"/>
                <a:cs typeface="Arial"/>
                <a:sym typeface="Arial"/>
              </a:rPr>
              <a:t>BiobuilderClub</a:t>
            </a:r>
            <a:r>
              <a:rPr lang="en-US" sz="3200" b="1">
                <a:solidFill>
                  <a:srgbClr val="000000"/>
                </a:solidFill>
                <a:latin typeface="Arial"/>
                <a:cs typeface="Arial"/>
                <a:sym typeface="Arial"/>
              </a:rPr>
              <a:t> Team</a:t>
            </a:r>
            <a:endParaRPr lang="en" sz="2800">
              <a:solidFill>
                <a:schemeClr val="dk1"/>
              </a:solidFill>
              <a:latin typeface="Calibri"/>
              <a:ea typeface="Calibri"/>
              <a:cs typeface="Calibri"/>
            </a:endParaRPr>
          </a:p>
          <a:p>
            <a:pPr marL="292100" marR="0" lvl="0" indent="12065" algn="l" rtl="0">
              <a:lnSpc>
                <a:spcPct val="100000"/>
              </a:lnSpc>
              <a:spcBef>
                <a:spcPts val="0"/>
              </a:spcBef>
              <a:spcAft>
                <a:spcPts val="0"/>
              </a:spcAft>
              <a:buClr>
                <a:schemeClr val="dk1"/>
              </a:buClr>
              <a:buSzPts val="4800"/>
              <a:buFont typeface="Calibri"/>
              <a:buNone/>
            </a:pPr>
            <a:endParaRPr lang="en-US" sz="7200" b="0" i="0" u="none" strike="noStrike" cap="none">
              <a:solidFill>
                <a:schemeClr val="dk1"/>
              </a:solidFill>
              <a:latin typeface="Calibri"/>
              <a:ea typeface="Calibri"/>
              <a:cs typeface="Calibri"/>
            </a:endParaRPr>
          </a:p>
          <a:p>
            <a:pPr marL="292100" marR="0" lvl="0" indent="12065" algn="l" rtl="0">
              <a:lnSpc>
                <a:spcPct val="100000"/>
              </a:lnSpc>
              <a:spcBef>
                <a:spcPts val="0"/>
              </a:spcBef>
              <a:spcAft>
                <a:spcPts val="0"/>
              </a:spcAft>
              <a:buClr>
                <a:schemeClr val="dk1"/>
              </a:buClr>
              <a:buSzPts val="4800"/>
              <a:buFont typeface="Calibri"/>
              <a:buNone/>
            </a:pPr>
            <a:endParaRPr lang="en-US" sz="7200">
              <a:solidFill>
                <a:schemeClr val="dk1"/>
              </a:solidFill>
              <a:latin typeface="Calibri"/>
              <a:ea typeface="Calibri"/>
              <a:cs typeface="Calibri"/>
            </a:endParaRPr>
          </a:p>
          <a:p>
            <a:pPr marL="292100" marR="0" lvl="0" indent="12065" algn="l" rtl="0">
              <a:lnSpc>
                <a:spcPct val="100000"/>
              </a:lnSpc>
              <a:spcBef>
                <a:spcPts val="0"/>
              </a:spcBef>
              <a:spcAft>
                <a:spcPts val="0"/>
              </a:spcAft>
              <a:buClr>
                <a:schemeClr val="dk1"/>
              </a:buClr>
              <a:buSzPts val="4800"/>
              <a:buFont typeface="Calibri"/>
              <a:buNone/>
            </a:pPr>
            <a:endParaRPr lang="en-US" sz="8800">
              <a:solidFill>
                <a:schemeClr val="dk1"/>
              </a:solidFill>
              <a:latin typeface="Calibri"/>
              <a:ea typeface="Calibri"/>
              <a:cs typeface="Calibri"/>
            </a:endParaRPr>
          </a:p>
          <a:p>
            <a:pPr algn="ctr"/>
            <a:endParaRPr lang="en-US" sz="6000" b="1">
              <a:solidFill>
                <a:schemeClr val="dk1"/>
              </a:solidFill>
              <a:latin typeface="Arial"/>
              <a:ea typeface="Calibri"/>
              <a:cs typeface="Arial"/>
            </a:endParaRPr>
          </a:p>
          <a:p>
            <a:pPr marL="38100">
              <a:buClr>
                <a:prstClr val="black"/>
              </a:buClr>
              <a:buSzPts val="2200"/>
            </a:pPr>
            <a:endParaRPr lang="en" sz="3200">
              <a:solidFill>
                <a:schemeClr val="dk1"/>
              </a:solidFill>
              <a:latin typeface="Calibri"/>
              <a:ea typeface="Calibri"/>
              <a:cs typeface="Calibri"/>
            </a:endParaRPr>
          </a:p>
        </p:txBody>
      </p:sp>
      <p:sp>
        <p:nvSpPr>
          <p:cNvPr id="69" name="TextBox 68">
            <a:extLst>
              <a:ext uri="{FF2B5EF4-FFF2-40B4-BE49-F238E27FC236}">
                <a16:creationId xmlns:a16="http://schemas.microsoft.com/office/drawing/2014/main" id="{5CB79E94-7806-0640-87F3-9652FB4CA8CB}"/>
              </a:ext>
            </a:extLst>
          </p:cNvPr>
          <p:cNvSpPr txBox="1"/>
          <p:nvPr/>
        </p:nvSpPr>
        <p:spPr>
          <a:xfrm>
            <a:off x="28387123" y="13836201"/>
            <a:ext cx="8734689" cy="2677656"/>
          </a:xfrm>
          <a:prstGeom prst="rect">
            <a:avLst/>
          </a:prstGeom>
          <a:solidFill>
            <a:srgbClr val="CEFED6"/>
          </a:solidFill>
        </p:spPr>
        <p:txBody>
          <a:bodyPr wrap="square">
            <a:spAutoFit/>
          </a:bodyPr>
          <a:lstStyle/>
          <a:p>
            <a:pPr algn="ctr"/>
            <a:r>
              <a:rPr lang="en" sz="2800" b="1">
                <a:latin typeface="Arial"/>
                <a:cs typeface="Arial"/>
              </a:rPr>
              <a:t>Acknowledgements </a:t>
            </a:r>
            <a:endParaRPr lang="en-US" sz="2800">
              <a:latin typeface="Arial"/>
              <a:cs typeface="Arial"/>
            </a:endParaRPr>
          </a:p>
          <a:p>
            <a:pPr marL="457200" indent="-323850">
              <a:buFont typeface="Calibri,Sans-Serif"/>
              <a:buChar char="●"/>
            </a:pPr>
            <a:r>
              <a:rPr lang="en-US" sz="2800">
                <a:solidFill>
                  <a:schemeClr val="dk1"/>
                </a:solidFill>
                <a:ea typeface="Calibri"/>
                <a:cs typeface="Calibri"/>
              </a:rPr>
              <a:t>Special thanks appreciation to Janet </a:t>
            </a:r>
            <a:r>
              <a:rPr lang="en-US" sz="2800" err="1">
                <a:solidFill>
                  <a:schemeClr val="dk1"/>
                </a:solidFill>
                <a:ea typeface="Calibri"/>
                <a:cs typeface="Calibri"/>
              </a:rPr>
              <a:t>Standeven</a:t>
            </a:r>
            <a:r>
              <a:rPr lang="en-US" sz="2800">
                <a:solidFill>
                  <a:schemeClr val="dk1"/>
                </a:solidFill>
                <a:ea typeface="Calibri"/>
                <a:cs typeface="Calibri"/>
              </a:rPr>
              <a:t> from Frugal Science at </a:t>
            </a:r>
            <a:r>
              <a:rPr lang="en-US" sz="2800" err="1">
                <a:solidFill>
                  <a:schemeClr val="dk1"/>
                </a:solidFill>
                <a:ea typeface="Calibri"/>
                <a:cs typeface="Calibri"/>
              </a:rPr>
              <a:t>GaTech</a:t>
            </a:r>
            <a:r>
              <a:rPr lang="en-US" sz="2800">
                <a:solidFill>
                  <a:schemeClr val="dk1"/>
                </a:solidFill>
                <a:ea typeface="Calibri"/>
                <a:cs typeface="Calibri"/>
              </a:rPr>
              <a:t>, in assisting and supported our process.</a:t>
            </a:r>
            <a:endParaRPr lang="en-US" sz="2800">
              <a:solidFill>
                <a:schemeClr val="dk1"/>
              </a:solidFill>
            </a:endParaRPr>
          </a:p>
          <a:p>
            <a:pPr marL="457200" indent="-323850">
              <a:buFont typeface="Calibri,Sans-Serif"/>
              <a:buChar char="●"/>
            </a:pPr>
            <a:r>
              <a:rPr lang="en-US" sz="2800">
                <a:solidFill>
                  <a:schemeClr val="dk1"/>
                </a:solidFill>
              </a:rPr>
              <a:t>We would like to give thanks to Brookhaven Chick-Fil-A for assisting with funding raising.</a:t>
            </a:r>
            <a:endParaRPr lang="en-US" sz="2800">
              <a:solidFill>
                <a:schemeClr val="dk1"/>
              </a:solidFill>
              <a:ea typeface="Calibri"/>
              <a:cs typeface="Calibri"/>
            </a:endParaRPr>
          </a:p>
        </p:txBody>
      </p:sp>
      <p:grpSp>
        <p:nvGrpSpPr>
          <p:cNvPr id="86" name="Group 85">
            <a:extLst>
              <a:ext uri="{FF2B5EF4-FFF2-40B4-BE49-F238E27FC236}">
                <a16:creationId xmlns:a16="http://schemas.microsoft.com/office/drawing/2014/main" id="{2B22B417-09E2-48F2-85F4-64EFCDDA514A}"/>
              </a:ext>
            </a:extLst>
          </p:cNvPr>
          <p:cNvGrpSpPr/>
          <p:nvPr/>
        </p:nvGrpSpPr>
        <p:grpSpPr>
          <a:xfrm>
            <a:off x="22558715" y="13481087"/>
            <a:ext cx="5536852" cy="4655357"/>
            <a:chOff x="26616555" y="14282977"/>
            <a:chExt cx="4288458" cy="3420556"/>
          </a:xfrm>
        </p:grpSpPr>
        <p:pic>
          <p:nvPicPr>
            <p:cNvPr id="83" name="Picture 82" descr="A group of people posing for a photo&#10;&#10;Description automatically generated">
              <a:extLst>
                <a:ext uri="{FF2B5EF4-FFF2-40B4-BE49-F238E27FC236}">
                  <a16:creationId xmlns:a16="http://schemas.microsoft.com/office/drawing/2014/main" id="{13254B60-7975-3F4F-6690-EA994A8AE590}"/>
                </a:ext>
              </a:extLst>
            </p:cNvPr>
            <p:cNvPicPr>
              <a:picLocks noChangeAspect="1"/>
            </p:cNvPicPr>
            <p:nvPr/>
          </p:nvPicPr>
          <p:blipFill>
            <a:blip r:embed="rId5"/>
            <a:stretch>
              <a:fillRect/>
            </a:stretch>
          </p:blipFill>
          <p:spPr>
            <a:xfrm>
              <a:off x="26616555" y="14282977"/>
              <a:ext cx="4288458" cy="3420556"/>
            </a:xfrm>
            <a:prstGeom prst="rect">
              <a:avLst/>
            </a:prstGeom>
          </p:spPr>
        </p:pic>
        <p:pic>
          <p:nvPicPr>
            <p:cNvPr id="84" name="Picture 83">
              <a:extLst>
                <a:ext uri="{FF2B5EF4-FFF2-40B4-BE49-F238E27FC236}">
                  <a16:creationId xmlns:a16="http://schemas.microsoft.com/office/drawing/2014/main" id="{5AC11E4E-C0A4-4AEC-E247-FA96F896377E}"/>
                </a:ext>
              </a:extLst>
            </p:cNvPr>
            <p:cNvPicPr>
              <a:picLocks noChangeAspect="1"/>
            </p:cNvPicPr>
            <p:nvPr/>
          </p:nvPicPr>
          <p:blipFill rotWithShape="1">
            <a:blip r:embed="rId6">
              <a:extLst>
                <a:ext uri="{28A0092B-C50C-407E-A947-70E740481C1C}">
                  <a14:useLocalDpi xmlns:a14="http://schemas.microsoft.com/office/drawing/2010/main" val="0"/>
                </a:ext>
              </a:extLst>
            </a:blip>
            <a:srcRect l="14687" t="40633" r="69431" b="32607"/>
            <a:stretch/>
          </p:blipFill>
          <p:spPr bwMode="auto">
            <a:xfrm>
              <a:off x="27673052" y="14328177"/>
              <a:ext cx="601278" cy="839605"/>
            </a:xfrm>
            <a:prstGeom prst="rect">
              <a:avLst/>
            </a:prstGeom>
            <a:noFill/>
            <a:ln>
              <a:noFill/>
            </a:ln>
            <a:extLst>
              <a:ext uri="{53640926-AAD7-44D8-BBD7-CCE9431645EC}">
                <a14:shadowObscured xmlns:a14="http://schemas.microsoft.com/office/drawing/2010/main"/>
              </a:ext>
            </a:extLst>
          </p:spPr>
        </p:pic>
      </p:grpSp>
      <p:sp>
        <p:nvSpPr>
          <p:cNvPr id="85" name="Google Shape;111;p21">
            <a:extLst>
              <a:ext uri="{FF2B5EF4-FFF2-40B4-BE49-F238E27FC236}">
                <a16:creationId xmlns:a16="http://schemas.microsoft.com/office/drawing/2014/main" id="{4DBA0EC4-0047-8BD4-3E04-519FAF8A2DD2}"/>
              </a:ext>
            </a:extLst>
          </p:cNvPr>
          <p:cNvSpPr txBox="1"/>
          <p:nvPr/>
        </p:nvSpPr>
        <p:spPr>
          <a:xfrm>
            <a:off x="28419443" y="16663021"/>
            <a:ext cx="8775244" cy="1477328"/>
          </a:xfrm>
          <a:prstGeom prst="rect">
            <a:avLst/>
          </a:prstGeom>
          <a:noFill/>
          <a:ln>
            <a:noFill/>
          </a:ln>
        </p:spPr>
        <p:txBody>
          <a:bodyPr spcFirstLastPara="1" wrap="square" lIns="91440" tIns="91440" rIns="91440" bIns="9144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a:lstStyle>
          <a:p>
            <a:r>
              <a:rPr lang="en" sz="2800" b="1">
                <a:solidFill>
                  <a:schemeClr val="tx1"/>
                </a:solidFill>
                <a:latin typeface="+mn-lt"/>
              </a:rPr>
              <a:t>Back row: </a:t>
            </a:r>
            <a:r>
              <a:rPr lang="en-US" sz="2800">
                <a:latin typeface="+mn-lt"/>
              </a:rPr>
              <a:t>Camillo </a:t>
            </a:r>
            <a:r>
              <a:rPr lang="en-US" sz="2800" err="1">
                <a:latin typeface="+mn-lt"/>
              </a:rPr>
              <a:t>Samano</a:t>
            </a:r>
            <a:r>
              <a:rPr lang="en-US" sz="2800">
                <a:latin typeface="+mn-lt"/>
              </a:rPr>
              <a:t>, </a:t>
            </a:r>
            <a:r>
              <a:rPr lang="en-US" sz="2800" err="1">
                <a:latin typeface="+mn-lt"/>
              </a:rPr>
              <a:t>Floricela</a:t>
            </a:r>
            <a:r>
              <a:rPr lang="en-US" sz="2800">
                <a:latin typeface="+mn-lt"/>
              </a:rPr>
              <a:t> Bravo, </a:t>
            </a:r>
            <a:r>
              <a:rPr lang="en-US" sz="2800" err="1">
                <a:latin typeface="+mn-lt"/>
              </a:rPr>
              <a:t>JoAnna</a:t>
            </a:r>
            <a:r>
              <a:rPr lang="en-US" sz="2800">
                <a:latin typeface="+mn-lt"/>
              </a:rPr>
              <a:t> </a:t>
            </a:r>
            <a:r>
              <a:rPr lang="en-US" sz="2800" err="1">
                <a:latin typeface="+mn-lt"/>
              </a:rPr>
              <a:t>Chaclan</a:t>
            </a:r>
            <a:r>
              <a:rPr lang="en-US" sz="2800">
                <a:latin typeface="+mn-lt"/>
              </a:rPr>
              <a:t>, Brandon Gonzalez, Juan Mendoza, </a:t>
            </a:r>
          </a:p>
          <a:p>
            <a:r>
              <a:rPr lang="en-US" sz="2800" b="1">
                <a:latin typeface="+mn-lt"/>
              </a:rPr>
              <a:t>Front row: </a:t>
            </a:r>
            <a:r>
              <a:rPr lang="en-US" sz="2800">
                <a:latin typeface="+mn-lt"/>
              </a:rPr>
              <a:t>Carolina Torres, </a:t>
            </a:r>
            <a:r>
              <a:rPr lang="en-US" sz="2800" err="1">
                <a:latin typeface="+mn-lt"/>
              </a:rPr>
              <a:t>Exahel</a:t>
            </a:r>
            <a:r>
              <a:rPr lang="en-US" sz="2800">
                <a:latin typeface="+mn-lt"/>
              </a:rPr>
              <a:t> Castaneda, Kevin Cruz</a:t>
            </a:r>
            <a:endParaRPr lang="en" sz="2800">
              <a:solidFill>
                <a:schemeClr val="tx1"/>
              </a:solidFill>
              <a:latin typeface="+mn-lt"/>
            </a:endParaRPr>
          </a:p>
        </p:txBody>
      </p:sp>
      <p:sp>
        <p:nvSpPr>
          <p:cNvPr id="56" name="Google Shape;111;p21">
            <a:extLst>
              <a:ext uri="{FF2B5EF4-FFF2-40B4-BE49-F238E27FC236}">
                <a16:creationId xmlns:a16="http://schemas.microsoft.com/office/drawing/2014/main" id="{C5FAAD17-A56E-74F2-A166-334E1BEB0F8B}"/>
              </a:ext>
            </a:extLst>
          </p:cNvPr>
          <p:cNvSpPr txBox="1"/>
          <p:nvPr/>
        </p:nvSpPr>
        <p:spPr>
          <a:xfrm>
            <a:off x="11084979" y="6683857"/>
            <a:ext cx="11354529" cy="1477328"/>
          </a:xfrm>
          <a:prstGeom prst="rect">
            <a:avLst/>
          </a:prstGeom>
          <a:noFill/>
          <a:ln>
            <a:noFill/>
          </a:ln>
        </p:spPr>
        <p:txBody>
          <a:bodyPr spcFirstLastPara="1" wrap="square" lIns="91440" tIns="91440" rIns="91440" bIns="9144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800">
                <a:latin typeface="Arial Narrow" panose="020B0606020202030204" pitchFamily="34" charset="0"/>
                <a:cs typeface="Arial" panose="020B0604020202020204" pitchFamily="34" charset="0"/>
              </a:rPr>
              <a:t>Table 3: Testing kill switch gene.  Plasmid 8 contains only the arabinose promoter . Plasmid 9 contains the kill-switch gene but no promoter. Plasmid 10 contain both promoter/ repressor for arabinose and the kill-switch gene. </a:t>
            </a:r>
            <a:endParaRPr lang="en" sz="2800">
              <a:solidFill>
                <a:schemeClr val="tx1"/>
              </a:solidFill>
              <a:latin typeface="Arial Narrow" panose="020B0606020202030204" pitchFamily="34" charset="0"/>
              <a:cs typeface="Arial" panose="020B0604020202020204" pitchFamily="34" charset="0"/>
            </a:endParaRPr>
          </a:p>
        </p:txBody>
      </p:sp>
      <p:sp>
        <p:nvSpPr>
          <p:cNvPr id="49" name="Google Shape;55;p1">
            <a:extLst>
              <a:ext uri="{FF2B5EF4-FFF2-40B4-BE49-F238E27FC236}">
                <a16:creationId xmlns:a16="http://schemas.microsoft.com/office/drawing/2014/main" id="{9611599C-9B96-FE2C-ACB1-DC8AA79195D0}"/>
              </a:ext>
            </a:extLst>
          </p:cNvPr>
          <p:cNvSpPr txBox="1"/>
          <p:nvPr/>
        </p:nvSpPr>
        <p:spPr>
          <a:xfrm>
            <a:off x="22336327" y="2601183"/>
            <a:ext cx="14858360" cy="10059326"/>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None/>
            </a:pPr>
            <a:r>
              <a:rPr lang="en-US" sz="4000" b="1" i="0" u="none" strike="noStrike" cap="none">
                <a:solidFill>
                  <a:srgbClr val="000000"/>
                </a:solidFill>
                <a:latin typeface="Arial"/>
                <a:ea typeface="Arial"/>
                <a:cs typeface="Arial"/>
                <a:sym typeface="Arial"/>
              </a:rPr>
              <a:t>Next Steps</a:t>
            </a:r>
          </a:p>
          <a:p>
            <a:pPr marL="0" marR="0" lvl="0" indent="0" algn="ctr" rtl="0">
              <a:lnSpc>
                <a:spcPct val="100000"/>
              </a:lnSpc>
              <a:spcBef>
                <a:spcPts val="0"/>
              </a:spcBef>
              <a:spcAft>
                <a:spcPts val="0"/>
              </a:spcAft>
              <a:buNone/>
            </a:pPr>
            <a:endParaRPr lang="en-US"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lang="en-US" sz="4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6000">
              <a:solidFill>
                <a:srgbClr val="000000"/>
              </a:solidFill>
            </a:endParaRPr>
          </a:p>
          <a:p>
            <a:pPr marL="0" marR="0" lvl="0" indent="0" algn="l" rtl="0">
              <a:lnSpc>
                <a:spcPct val="100000"/>
              </a:lnSpc>
              <a:spcBef>
                <a:spcPts val="0"/>
              </a:spcBef>
              <a:spcAft>
                <a:spcPts val="0"/>
              </a:spcAft>
              <a:buNone/>
            </a:pPr>
            <a:endParaRPr lang="en-US" sz="3600">
              <a:solidFill>
                <a:srgbClr val="000000"/>
              </a:solidFill>
            </a:endParaRPr>
          </a:p>
          <a:p>
            <a:pPr marL="0" marR="0" lvl="0" indent="0" algn="l" rtl="0">
              <a:lnSpc>
                <a:spcPct val="100000"/>
              </a:lnSpc>
              <a:spcBef>
                <a:spcPts val="0"/>
              </a:spcBef>
              <a:spcAft>
                <a:spcPts val="0"/>
              </a:spcAft>
              <a:buNone/>
            </a:pPr>
            <a:endParaRPr lang="en-US" sz="3600">
              <a:solidFill>
                <a:srgbClr val="000000"/>
              </a:solidFill>
            </a:endParaRPr>
          </a:p>
          <a:p>
            <a:pPr marL="0" marR="0" lvl="0" indent="0" algn="l" rtl="0">
              <a:lnSpc>
                <a:spcPct val="100000"/>
              </a:lnSpc>
              <a:spcBef>
                <a:spcPts val="0"/>
              </a:spcBef>
              <a:spcAft>
                <a:spcPts val="0"/>
              </a:spcAft>
              <a:buNone/>
            </a:pPr>
            <a:endParaRPr lang="en-US" sz="3600">
              <a:solidFill>
                <a:srgbClr val="000000"/>
              </a:solidFill>
            </a:endParaRPr>
          </a:p>
          <a:p>
            <a:pPr marL="0" marR="0" lvl="0" indent="0" algn="l" rtl="0">
              <a:lnSpc>
                <a:spcPct val="100000"/>
              </a:lnSpc>
              <a:spcBef>
                <a:spcPts val="0"/>
              </a:spcBef>
              <a:spcAft>
                <a:spcPts val="0"/>
              </a:spcAft>
              <a:buNone/>
            </a:pPr>
            <a:endParaRPr lang="en-US" sz="3600" i="0" u="none" strike="noStrike" cap="none">
              <a:solidFill>
                <a:srgbClr val="000000"/>
              </a:solidFill>
            </a:endParaRPr>
          </a:p>
          <a:p>
            <a:pPr marL="0" marR="0" lvl="0" indent="0" algn="l" rtl="0">
              <a:lnSpc>
                <a:spcPct val="100000"/>
              </a:lnSpc>
              <a:spcBef>
                <a:spcPts val="0"/>
              </a:spcBef>
              <a:spcAft>
                <a:spcPts val="0"/>
              </a:spcAft>
              <a:buNone/>
            </a:pPr>
            <a:endParaRPr lang="en-US" sz="3600">
              <a:solidFill>
                <a:srgbClr val="000000"/>
              </a:solidFill>
            </a:endParaRPr>
          </a:p>
          <a:p>
            <a:pPr marL="0" marR="0" lvl="0" indent="0" algn="l" rtl="0">
              <a:lnSpc>
                <a:spcPct val="100000"/>
              </a:lnSpc>
              <a:spcBef>
                <a:spcPts val="0"/>
              </a:spcBef>
              <a:spcAft>
                <a:spcPts val="0"/>
              </a:spcAft>
              <a:buNone/>
            </a:pPr>
            <a:endParaRPr lang="en-US" sz="3600" i="0" u="none" strike="noStrike" cap="none">
              <a:solidFill>
                <a:srgbClr val="000000"/>
              </a:solidFill>
            </a:endParaRPr>
          </a:p>
          <a:p>
            <a:pPr marL="0" marR="0" lvl="0" indent="0" algn="l" rtl="0">
              <a:lnSpc>
                <a:spcPct val="100000"/>
              </a:lnSpc>
              <a:spcBef>
                <a:spcPts val="0"/>
              </a:spcBef>
              <a:spcAft>
                <a:spcPts val="0"/>
              </a:spcAft>
              <a:buNone/>
            </a:pPr>
            <a:endParaRPr lang="en-US" sz="1600" i="0" u="none" strike="noStrike" cap="none">
              <a:solidFill>
                <a:srgbClr val="000000"/>
              </a:solidFill>
            </a:endParaRPr>
          </a:p>
        </p:txBody>
      </p:sp>
      <p:sp>
        <p:nvSpPr>
          <p:cNvPr id="54" name="TextBox 53">
            <a:extLst>
              <a:ext uri="{FF2B5EF4-FFF2-40B4-BE49-F238E27FC236}">
                <a16:creationId xmlns:a16="http://schemas.microsoft.com/office/drawing/2014/main" id="{52025C23-60EB-EB8E-51CE-9F8D5FAF5950}"/>
              </a:ext>
            </a:extLst>
          </p:cNvPr>
          <p:cNvSpPr txBox="1"/>
          <p:nvPr/>
        </p:nvSpPr>
        <p:spPr>
          <a:xfrm>
            <a:off x="22609473" y="8926541"/>
            <a:ext cx="14426765" cy="3539430"/>
          </a:xfrm>
          <a:prstGeom prst="rect">
            <a:avLst/>
          </a:prstGeom>
          <a:solidFill>
            <a:schemeClr val="accent5">
              <a:lumMod val="20000"/>
              <a:lumOff val="80000"/>
            </a:schemeClr>
          </a:solidFill>
        </p:spPr>
        <p:txBody>
          <a:bodyPr wrap="square" lIns="91440" tIns="45720" rIns="91440" bIns="45720" rtlCol="0" anchor="t">
            <a:spAutoFit/>
          </a:bodyPr>
          <a:lstStyle/>
          <a:p>
            <a:r>
              <a:rPr lang="en-US" sz="2800" b="1">
                <a:solidFill>
                  <a:schemeClr val="dk1"/>
                </a:solidFill>
                <a:latin typeface="Arial"/>
                <a:ea typeface="Arial"/>
                <a:cs typeface="Arial"/>
                <a:sym typeface="Arial"/>
              </a:rPr>
              <a:t>1</a:t>
            </a:r>
            <a:r>
              <a:rPr lang="en-US" sz="2800">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Coagulation:</a:t>
            </a:r>
            <a:r>
              <a:rPr lang="en-US" sz="2800">
                <a:solidFill>
                  <a:schemeClr val="dk1"/>
                </a:solidFill>
                <a:latin typeface="Arial"/>
                <a:ea typeface="Arial"/>
                <a:cs typeface="Arial"/>
                <a:sym typeface="Arial"/>
              </a:rPr>
              <a:t> Positive charged coagulants are added to bond with negatively charged particles in the water. </a:t>
            </a:r>
            <a:r>
              <a:rPr lang="en-US" sz="2800" b="1">
                <a:solidFill>
                  <a:schemeClr val="dk1"/>
                </a:solidFill>
                <a:latin typeface="Arial"/>
                <a:ea typeface="Arial"/>
                <a:cs typeface="Arial"/>
                <a:sym typeface="Arial"/>
              </a:rPr>
              <a:t>2. Flocculation: </a:t>
            </a:r>
            <a:r>
              <a:rPr lang="en-US" sz="2800">
                <a:solidFill>
                  <a:schemeClr val="dk1"/>
                </a:solidFill>
                <a:latin typeface="Arial"/>
                <a:ea typeface="Arial"/>
                <a:cs typeface="Arial"/>
                <a:sym typeface="Arial"/>
              </a:rPr>
              <a:t>Results in small particles colliding and merging into larger particles. </a:t>
            </a:r>
            <a:r>
              <a:rPr lang="en-US" sz="2800" b="1">
                <a:solidFill>
                  <a:schemeClr val="dk1"/>
                </a:solidFill>
                <a:latin typeface="Arial"/>
                <a:ea typeface="Arial"/>
                <a:cs typeface="Arial"/>
                <a:sym typeface="Arial"/>
              </a:rPr>
              <a:t>3</a:t>
            </a:r>
            <a:r>
              <a:rPr lang="en-US" sz="2800">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Sedimentation:</a:t>
            </a:r>
            <a:r>
              <a:rPr lang="en-US" sz="2800">
                <a:solidFill>
                  <a:schemeClr val="dk1"/>
                </a:solidFill>
                <a:latin typeface="Arial"/>
                <a:ea typeface="Arial"/>
                <a:cs typeface="Arial"/>
                <a:sym typeface="Arial"/>
              </a:rPr>
              <a:t> Heavier particles settle to the bottom; sludge is formed and removed during sedimentation. </a:t>
            </a:r>
            <a:r>
              <a:rPr lang="en-US" sz="2800" b="1">
                <a:solidFill>
                  <a:schemeClr val="dk1"/>
                </a:solidFill>
                <a:latin typeface="Arial"/>
                <a:ea typeface="Arial"/>
                <a:cs typeface="Arial"/>
                <a:sym typeface="Arial"/>
              </a:rPr>
              <a:t>4</a:t>
            </a:r>
            <a:r>
              <a:rPr lang="en-US" sz="2800">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Filtration:</a:t>
            </a:r>
            <a:r>
              <a:rPr lang="en-US" sz="2800">
                <a:solidFill>
                  <a:schemeClr val="dk1"/>
                </a:solidFill>
                <a:latin typeface="Arial"/>
                <a:ea typeface="Arial"/>
                <a:cs typeface="Arial"/>
                <a:sym typeface="Arial"/>
              </a:rPr>
              <a:t> Materials such as sand and gravel are filtered out. 5. </a:t>
            </a:r>
            <a:r>
              <a:rPr lang="en-US" sz="2800" b="1">
                <a:solidFill>
                  <a:schemeClr val="dk1"/>
                </a:solidFill>
                <a:latin typeface="Arial"/>
                <a:ea typeface="Arial"/>
                <a:cs typeface="Arial"/>
                <a:sym typeface="Arial"/>
              </a:rPr>
              <a:t>Disinfection:</a:t>
            </a:r>
            <a:r>
              <a:rPr lang="en-US" sz="2800">
                <a:solidFill>
                  <a:schemeClr val="dk1"/>
                </a:solidFill>
                <a:latin typeface="Arial"/>
                <a:ea typeface="Arial"/>
                <a:cs typeface="Arial"/>
                <a:sym typeface="Arial"/>
              </a:rPr>
              <a:t> During this step, chemical disinfectants are added (i.e. Chlorine or chlorine dioxide) killing the remaining bacteria, parasites, and viruses. 6. </a:t>
            </a:r>
            <a:r>
              <a:rPr lang="en-US" sz="2800" b="1">
                <a:solidFill>
                  <a:schemeClr val="dk1"/>
                </a:solidFill>
                <a:latin typeface="Arial"/>
                <a:ea typeface="Arial"/>
                <a:cs typeface="Arial"/>
                <a:sym typeface="Arial"/>
              </a:rPr>
              <a:t>Corrosion Control:</a:t>
            </a:r>
            <a:r>
              <a:rPr lang="en-US" sz="2800">
                <a:solidFill>
                  <a:schemeClr val="dk1"/>
                </a:solidFill>
                <a:latin typeface="Arial"/>
                <a:ea typeface="Arial"/>
                <a:cs typeface="Arial"/>
                <a:sym typeface="Arial"/>
              </a:rPr>
              <a:t> During the final step, corrosion control, the pH level is raised using caustic soda. It serves as a disinfectant and removes pollutants [8]. </a:t>
            </a:r>
            <a:endParaRPr lang="en-US" sz="2800">
              <a:solidFill>
                <a:schemeClr val="dk1"/>
              </a:solidFill>
              <a:latin typeface="Arial"/>
              <a:ea typeface="Arial"/>
              <a:cs typeface="Arial"/>
            </a:endParaRPr>
          </a:p>
        </p:txBody>
      </p:sp>
      <p:grpSp>
        <p:nvGrpSpPr>
          <p:cNvPr id="9" name="Group 8">
            <a:extLst>
              <a:ext uri="{FF2B5EF4-FFF2-40B4-BE49-F238E27FC236}">
                <a16:creationId xmlns:a16="http://schemas.microsoft.com/office/drawing/2014/main" id="{9127FD68-F2E5-603D-C39A-CED89B140489}"/>
              </a:ext>
            </a:extLst>
          </p:cNvPr>
          <p:cNvGrpSpPr/>
          <p:nvPr/>
        </p:nvGrpSpPr>
        <p:grpSpPr>
          <a:xfrm>
            <a:off x="28941154" y="3179003"/>
            <a:ext cx="8764949" cy="5686021"/>
            <a:chOff x="389139" y="9958825"/>
            <a:chExt cx="13464886" cy="7067839"/>
          </a:xfrm>
        </p:grpSpPr>
        <p:pic>
          <p:nvPicPr>
            <p:cNvPr id="10" name="Graphic 9">
              <a:extLst>
                <a:ext uri="{FF2B5EF4-FFF2-40B4-BE49-F238E27FC236}">
                  <a16:creationId xmlns:a16="http://schemas.microsoft.com/office/drawing/2014/main" id="{DF4EEEA2-AE22-9BC7-6899-6CAB808E3C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751" y="10293652"/>
              <a:ext cx="11622302" cy="6733012"/>
            </a:xfrm>
            <a:prstGeom prst="rect">
              <a:avLst/>
            </a:prstGeom>
          </p:spPr>
        </p:pic>
        <p:sp>
          <p:nvSpPr>
            <p:cNvPr id="16" name="TextBox 15">
              <a:extLst>
                <a:ext uri="{FF2B5EF4-FFF2-40B4-BE49-F238E27FC236}">
                  <a16:creationId xmlns:a16="http://schemas.microsoft.com/office/drawing/2014/main" id="{68ECA2C3-5614-4C82-7DA7-7EFEA90211C5}"/>
                </a:ext>
              </a:extLst>
            </p:cNvPr>
            <p:cNvSpPr txBox="1"/>
            <p:nvPr/>
          </p:nvSpPr>
          <p:spPr>
            <a:xfrm>
              <a:off x="389139" y="10295503"/>
              <a:ext cx="4954696" cy="562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FF0000"/>
                  </a:solidFill>
                  <a:cs typeface="Calibri" panose="020F0502020204030204"/>
                </a:rPr>
                <a:t>1. Coagulation</a:t>
              </a:r>
            </a:p>
          </p:txBody>
        </p:sp>
        <p:sp>
          <p:nvSpPr>
            <p:cNvPr id="17" name="TextBox 16">
              <a:extLst>
                <a:ext uri="{FF2B5EF4-FFF2-40B4-BE49-F238E27FC236}">
                  <a16:creationId xmlns:a16="http://schemas.microsoft.com/office/drawing/2014/main" id="{B48A0390-A357-062A-CD6A-12D4AC91566B}"/>
                </a:ext>
              </a:extLst>
            </p:cNvPr>
            <p:cNvSpPr txBox="1"/>
            <p:nvPr/>
          </p:nvSpPr>
          <p:spPr>
            <a:xfrm>
              <a:off x="4933276" y="9958825"/>
              <a:ext cx="6116397" cy="56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Arial"/>
                </a:rPr>
                <a:t>2. Flocculation</a:t>
              </a:r>
            </a:p>
          </p:txBody>
        </p:sp>
        <p:sp>
          <p:nvSpPr>
            <p:cNvPr id="24" name="TextBox 23">
              <a:extLst>
                <a:ext uri="{FF2B5EF4-FFF2-40B4-BE49-F238E27FC236}">
                  <a16:creationId xmlns:a16="http://schemas.microsoft.com/office/drawing/2014/main" id="{9114E42A-7F36-5CF3-5D07-2D4FBDF54AD7}"/>
                </a:ext>
              </a:extLst>
            </p:cNvPr>
            <p:cNvSpPr txBox="1"/>
            <p:nvPr/>
          </p:nvSpPr>
          <p:spPr>
            <a:xfrm>
              <a:off x="816362" y="13389321"/>
              <a:ext cx="5835720" cy="562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Arial"/>
                </a:rPr>
                <a:t>3. Sedimentation</a:t>
              </a:r>
              <a:endParaRPr lang="en-US" sz="2800">
                <a:cs typeface="Arial"/>
              </a:endParaRPr>
            </a:p>
          </p:txBody>
        </p:sp>
        <p:sp>
          <p:nvSpPr>
            <p:cNvPr id="51" name="TextBox 50">
              <a:extLst>
                <a:ext uri="{FF2B5EF4-FFF2-40B4-BE49-F238E27FC236}">
                  <a16:creationId xmlns:a16="http://schemas.microsoft.com/office/drawing/2014/main" id="{342FF2B2-BDB3-BA77-BE15-577738CA492E}"/>
                </a:ext>
              </a:extLst>
            </p:cNvPr>
            <p:cNvSpPr txBox="1"/>
            <p:nvPr/>
          </p:nvSpPr>
          <p:spPr>
            <a:xfrm>
              <a:off x="2813102" y="15795965"/>
              <a:ext cx="6505210" cy="562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Arial"/>
                </a:rPr>
                <a:t>4. Filtration</a:t>
              </a:r>
            </a:p>
          </p:txBody>
        </p:sp>
        <p:sp>
          <p:nvSpPr>
            <p:cNvPr id="52" name="TextBox 51">
              <a:extLst>
                <a:ext uri="{FF2B5EF4-FFF2-40B4-BE49-F238E27FC236}">
                  <a16:creationId xmlns:a16="http://schemas.microsoft.com/office/drawing/2014/main" id="{39D6ED3F-D864-1029-6C78-02A46AD53CAB}"/>
                </a:ext>
              </a:extLst>
            </p:cNvPr>
            <p:cNvSpPr txBox="1"/>
            <p:nvPr/>
          </p:nvSpPr>
          <p:spPr>
            <a:xfrm>
              <a:off x="6517568" y="16190140"/>
              <a:ext cx="5134654" cy="562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Arial"/>
                </a:rPr>
                <a:t>5. Disinfection</a:t>
              </a:r>
            </a:p>
          </p:txBody>
        </p:sp>
        <p:sp>
          <p:nvSpPr>
            <p:cNvPr id="53" name="TextBox 52">
              <a:extLst>
                <a:ext uri="{FF2B5EF4-FFF2-40B4-BE49-F238E27FC236}">
                  <a16:creationId xmlns:a16="http://schemas.microsoft.com/office/drawing/2014/main" id="{53551697-8B2E-6C52-FB7C-DD9A7999FE5F}"/>
                </a:ext>
              </a:extLst>
            </p:cNvPr>
            <p:cNvSpPr txBox="1"/>
            <p:nvPr/>
          </p:nvSpPr>
          <p:spPr>
            <a:xfrm>
              <a:off x="7348815" y="13261471"/>
              <a:ext cx="6505210" cy="562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FF0000"/>
                  </a:solidFill>
                  <a:cs typeface="Arial"/>
                </a:rPr>
                <a:t>6. Corrosion Control</a:t>
              </a:r>
            </a:p>
          </p:txBody>
        </p:sp>
      </p:grpSp>
      <p:sp>
        <p:nvSpPr>
          <p:cNvPr id="50" name="TextBox 49">
            <a:extLst>
              <a:ext uri="{FF2B5EF4-FFF2-40B4-BE49-F238E27FC236}">
                <a16:creationId xmlns:a16="http://schemas.microsoft.com/office/drawing/2014/main" id="{65408EBE-D62B-6CD6-406A-5C9A3FF9CDC4}"/>
              </a:ext>
            </a:extLst>
          </p:cNvPr>
          <p:cNvSpPr txBox="1"/>
          <p:nvPr/>
        </p:nvSpPr>
        <p:spPr>
          <a:xfrm>
            <a:off x="22609473" y="3171158"/>
            <a:ext cx="6407127" cy="5693866"/>
          </a:xfrm>
          <a:prstGeom prst="rect">
            <a:avLst/>
          </a:prstGeom>
          <a:noFill/>
        </p:spPr>
        <p:txBody>
          <a:bodyPr wrap="square" lIns="91440" tIns="45720" rIns="91440" bIns="45720" rtlCol="0" anchor="t">
            <a:spAutoFit/>
          </a:bodyPr>
          <a:lstStyle/>
          <a:p>
            <a:r>
              <a:rPr lang="en-US" sz="3600" b="1"/>
              <a:t>Step 4: </a:t>
            </a:r>
            <a:r>
              <a:rPr lang="en-US" sz="3600" b="1">
                <a:solidFill>
                  <a:schemeClr val="dk1"/>
                </a:solidFill>
                <a:ea typeface="Arial"/>
                <a:cs typeface="Arial"/>
              </a:rPr>
              <a:t>Integration of our system into the water processing system </a:t>
            </a:r>
          </a:p>
          <a:p>
            <a:r>
              <a:rPr lang="en-US" sz="3200">
                <a:solidFill>
                  <a:schemeClr val="dk1"/>
                </a:solidFill>
                <a:latin typeface="Arial"/>
                <a:ea typeface="Arial"/>
                <a:cs typeface="Arial"/>
              </a:rPr>
              <a:t>We propose integration of our transgenic bacteria during flocculation, because during the last three stages of the processing system would kill the bacteria, and in the first stage, coagulation, small particles that could interfere with the destruction of PFAS. </a:t>
            </a:r>
          </a:p>
        </p:txBody>
      </p:sp>
      <p:grpSp>
        <p:nvGrpSpPr>
          <p:cNvPr id="8" name="Group 7">
            <a:extLst>
              <a:ext uri="{FF2B5EF4-FFF2-40B4-BE49-F238E27FC236}">
                <a16:creationId xmlns:a16="http://schemas.microsoft.com/office/drawing/2014/main" id="{8E5C4277-AE88-DBC6-9393-AD25D60EC27F}"/>
              </a:ext>
            </a:extLst>
          </p:cNvPr>
          <p:cNvGrpSpPr/>
          <p:nvPr/>
        </p:nvGrpSpPr>
        <p:grpSpPr>
          <a:xfrm>
            <a:off x="17340726" y="16343008"/>
            <a:ext cx="4628966" cy="2011681"/>
            <a:chOff x="7735292" y="38203"/>
            <a:chExt cx="4134466" cy="1592939"/>
          </a:xfrm>
        </p:grpSpPr>
        <p:pic>
          <p:nvPicPr>
            <p:cNvPr id="19" name="Picture 18" descr="A qr code with a dinosaur&#10;&#10;Description automatically generated">
              <a:extLst>
                <a:ext uri="{FF2B5EF4-FFF2-40B4-BE49-F238E27FC236}">
                  <a16:creationId xmlns:a16="http://schemas.microsoft.com/office/drawing/2014/main" id="{4708515F-AC6B-240B-98FB-BA3B53FA4A69}"/>
                </a:ext>
              </a:extLst>
            </p:cNvPr>
            <p:cNvPicPr>
              <a:picLocks noChangeAspect="1"/>
            </p:cNvPicPr>
            <p:nvPr/>
          </p:nvPicPr>
          <p:blipFill>
            <a:blip r:embed="rId9"/>
            <a:stretch>
              <a:fillRect/>
            </a:stretch>
          </p:blipFill>
          <p:spPr>
            <a:xfrm>
              <a:off x="7735292" y="38203"/>
              <a:ext cx="1805227" cy="1592939"/>
            </a:xfrm>
            <a:prstGeom prst="rect">
              <a:avLst/>
            </a:prstGeom>
          </p:spPr>
        </p:pic>
        <p:sp>
          <p:nvSpPr>
            <p:cNvPr id="66" name="TextBox 65">
              <a:extLst>
                <a:ext uri="{FF2B5EF4-FFF2-40B4-BE49-F238E27FC236}">
                  <a16:creationId xmlns:a16="http://schemas.microsoft.com/office/drawing/2014/main" id="{FCCDCE29-EB72-4784-4837-296B1ACED4D0}"/>
                </a:ext>
              </a:extLst>
            </p:cNvPr>
            <p:cNvSpPr txBox="1"/>
            <p:nvPr/>
          </p:nvSpPr>
          <p:spPr>
            <a:xfrm>
              <a:off x="9465079" y="207078"/>
              <a:ext cx="2404679" cy="755505"/>
            </a:xfrm>
            <a:prstGeom prst="rect">
              <a:avLst/>
            </a:prstGeom>
            <a:solidFill>
              <a:schemeClr val="bg1"/>
            </a:solidFill>
          </p:spPr>
          <p:txBody>
            <a:bodyPr wrap="square" rtlCol="0">
              <a:spAutoFit/>
            </a:bodyPr>
            <a:lstStyle/>
            <a:p>
              <a:r>
                <a:rPr lang="en-US" sz="2800" b="1" err="1"/>
                <a:t>BBC_LT_Cross</a:t>
              </a:r>
              <a:r>
                <a:rPr lang="en-US" sz="2800" b="1"/>
                <a:t> Keys_2024</a:t>
              </a:r>
            </a:p>
          </p:txBody>
        </p:sp>
      </p:grpSp>
      <p:graphicFrame>
        <p:nvGraphicFramePr>
          <p:cNvPr id="68" name="Table 67">
            <a:extLst>
              <a:ext uri="{FF2B5EF4-FFF2-40B4-BE49-F238E27FC236}">
                <a16:creationId xmlns:a16="http://schemas.microsoft.com/office/drawing/2014/main" id="{EF5C8F8D-DCE9-34F1-5A7A-359C8B29FCA5}"/>
              </a:ext>
            </a:extLst>
          </p:cNvPr>
          <p:cNvGraphicFramePr>
            <a:graphicFrameLocks noGrp="1"/>
          </p:cNvGraphicFramePr>
          <p:nvPr>
            <p:extLst>
              <p:ext uri="{D42A27DB-BD31-4B8C-83A1-F6EECF244321}">
                <p14:modId xmlns:p14="http://schemas.microsoft.com/office/powerpoint/2010/main" val="623295334"/>
              </p:ext>
            </p:extLst>
          </p:nvPr>
        </p:nvGraphicFramePr>
        <p:xfrm>
          <a:off x="11613398" y="3341662"/>
          <a:ext cx="10402159" cy="3244144"/>
        </p:xfrm>
        <a:graphic>
          <a:graphicData uri="http://schemas.openxmlformats.org/drawingml/2006/table">
            <a:tbl>
              <a:tblPr firstRow="1" firstCol="1" bandRow="1">
                <a:tableStyleId>{E269D01E-BC32-4049-B463-5C60D7B0CCD2}</a:tableStyleId>
              </a:tblPr>
              <a:tblGrid>
                <a:gridCol w="5535013">
                  <a:extLst>
                    <a:ext uri="{9D8B030D-6E8A-4147-A177-3AD203B41FA5}">
                      <a16:colId xmlns:a16="http://schemas.microsoft.com/office/drawing/2014/main" val="796346593"/>
                    </a:ext>
                  </a:extLst>
                </a:gridCol>
                <a:gridCol w="2433573">
                  <a:extLst>
                    <a:ext uri="{9D8B030D-6E8A-4147-A177-3AD203B41FA5}">
                      <a16:colId xmlns:a16="http://schemas.microsoft.com/office/drawing/2014/main" val="3602559049"/>
                    </a:ext>
                  </a:extLst>
                </a:gridCol>
                <a:gridCol w="2433573">
                  <a:extLst>
                    <a:ext uri="{9D8B030D-6E8A-4147-A177-3AD203B41FA5}">
                      <a16:colId xmlns:a16="http://schemas.microsoft.com/office/drawing/2014/main" val="2595981435"/>
                    </a:ext>
                  </a:extLst>
                </a:gridCol>
              </a:tblGrid>
              <a:tr h="1049584">
                <a:tc>
                  <a:txBody>
                    <a:bodyPr/>
                    <a:lstStyle/>
                    <a:p>
                      <a:pPr lvl="0">
                        <a:buNone/>
                      </a:pPr>
                      <a:r>
                        <a:rPr lang="en-US" sz="2800">
                          <a:solidFill>
                            <a:schemeClr val="tx1"/>
                          </a:solidFill>
                        </a:rPr>
                        <a:t>Testing activity of kill-switch Protein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lvl="0" algn="ctr">
                        <a:buNone/>
                      </a:pPr>
                      <a:r>
                        <a:rPr lang="en-US" sz="2800" err="1">
                          <a:solidFill>
                            <a:schemeClr val="tx1"/>
                          </a:solidFill>
                        </a:rPr>
                        <a:t>AraC</a:t>
                      </a:r>
                      <a:r>
                        <a:rPr lang="en-US" sz="2800">
                          <a:solidFill>
                            <a:schemeClr val="tx1"/>
                          </a:solidFill>
                        </a:rPr>
                        <a:t> + </a:t>
                      </a:r>
                      <a:r>
                        <a:rPr lang="en-US" sz="2800" err="1">
                          <a:solidFill>
                            <a:schemeClr val="tx1"/>
                          </a:solidFill>
                        </a:rPr>
                        <a:t>pBAD</a:t>
                      </a:r>
                      <a:endParaRPr lang="en-US" sz="28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lvl="0" algn="ctr">
                        <a:buNone/>
                      </a:pPr>
                      <a:r>
                        <a:rPr lang="en-US" sz="2800" err="1">
                          <a:solidFill>
                            <a:schemeClr val="tx1"/>
                          </a:solidFill>
                        </a:rPr>
                        <a:t>RhaS</a:t>
                      </a:r>
                      <a:r>
                        <a:rPr lang="en-US" sz="2800">
                          <a:solidFill>
                            <a:schemeClr val="tx1"/>
                          </a:solidFill>
                        </a:rPr>
                        <a:t> (Kill Switch Gene)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extLst>
                  <a:ext uri="{0D108BD9-81ED-4DB2-BD59-A6C34878D82A}">
                    <a16:rowId xmlns:a16="http://schemas.microsoft.com/office/drawing/2014/main" val="1926161884"/>
                  </a:ext>
                </a:extLst>
              </a:tr>
              <a:tr h="731520">
                <a:tc>
                  <a:txBody>
                    <a:bodyPr/>
                    <a:lstStyle/>
                    <a:p>
                      <a:r>
                        <a:rPr lang="en-US" sz="2800">
                          <a:solidFill>
                            <a:schemeClr val="tx1"/>
                          </a:solidFill>
                        </a:rPr>
                        <a:t>Plasmid 8: Negative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extLst>
                  <a:ext uri="{0D108BD9-81ED-4DB2-BD59-A6C34878D82A}">
                    <a16:rowId xmlns:a16="http://schemas.microsoft.com/office/drawing/2014/main" val="3825295097"/>
                  </a:ext>
                </a:extLst>
              </a:tr>
              <a:tr h="731520">
                <a:tc>
                  <a:txBody>
                    <a:bodyPr/>
                    <a:lstStyle/>
                    <a:p>
                      <a:r>
                        <a:rPr lang="en-US" sz="2800">
                          <a:solidFill>
                            <a:schemeClr val="tx1"/>
                          </a:solidFill>
                        </a:rPr>
                        <a:t>Plasmid 9: Negative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extLst>
                  <a:ext uri="{0D108BD9-81ED-4DB2-BD59-A6C34878D82A}">
                    <a16:rowId xmlns:a16="http://schemas.microsoft.com/office/drawing/2014/main" val="950681829"/>
                  </a:ext>
                </a:extLst>
              </a:tr>
              <a:tr h="731520">
                <a:tc>
                  <a:txBody>
                    <a:bodyPr/>
                    <a:lstStyle/>
                    <a:p>
                      <a:r>
                        <a:rPr lang="en-US" sz="2800">
                          <a:solidFill>
                            <a:schemeClr val="tx1"/>
                          </a:solidFill>
                        </a:rPr>
                        <a:t>Plasmid 10: Experimental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tc>
                  <a:txBody>
                    <a:bodyPr/>
                    <a:lstStyle/>
                    <a:p>
                      <a:pPr algn="ctr"/>
                      <a:r>
                        <a:rPr lang="en-US" sz="280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9FD"/>
                    </a:solidFill>
                  </a:tcPr>
                </a:tc>
                <a:extLst>
                  <a:ext uri="{0D108BD9-81ED-4DB2-BD59-A6C34878D82A}">
                    <a16:rowId xmlns:a16="http://schemas.microsoft.com/office/drawing/2014/main" val="216367668"/>
                  </a:ext>
                </a:extLst>
              </a:tr>
            </a:tbl>
          </a:graphicData>
        </a:graphic>
      </p:graphicFrame>
      <p:sp>
        <p:nvSpPr>
          <p:cNvPr id="72" name="Google Shape;111;p21">
            <a:extLst>
              <a:ext uri="{FF2B5EF4-FFF2-40B4-BE49-F238E27FC236}">
                <a16:creationId xmlns:a16="http://schemas.microsoft.com/office/drawing/2014/main" id="{9CD87580-48D7-779A-CC09-58F088FF521B}"/>
              </a:ext>
            </a:extLst>
          </p:cNvPr>
          <p:cNvSpPr txBox="1"/>
          <p:nvPr/>
        </p:nvSpPr>
        <p:spPr>
          <a:xfrm>
            <a:off x="12041447" y="11999441"/>
            <a:ext cx="9910402" cy="4124206"/>
          </a:xfrm>
          <a:prstGeom prst="rect">
            <a:avLst/>
          </a:prstGeom>
          <a:solidFill>
            <a:schemeClr val="accent4">
              <a:lumMod val="20000"/>
              <a:lumOff val="80000"/>
            </a:schemeClr>
          </a:solidFill>
          <a:ln>
            <a:noFill/>
          </a:ln>
        </p:spPr>
        <p:txBody>
          <a:bodyPr spcFirstLastPara="1" wrap="square" lIns="91440" tIns="91440" rIns="91440" bIns="9144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3200">
                <a:solidFill>
                  <a:schemeClr val="tx1"/>
                </a:solidFill>
              </a:rPr>
              <a:t>First step is to test the promoter prmA through eGFP expression when exposed to PFAS. [9]. After, we will test the DeHa 1 and 2 enzymes and decide upon which combination is most efficient. The efficient DeHa combination will then be tested with our kill switch, which the final expected results regarding a decrease in PFAS present.</a:t>
            </a:r>
            <a:r>
              <a:rPr lang="en" sz="3200"/>
              <a:t> Gene sequences extracted from BioBricks, Plasmids designed in Benchling. </a:t>
            </a:r>
            <a:endParaRPr lang="en" sz="3200">
              <a:solidFill>
                <a:schemeClr val="tx1"/>
              </a:solidFill>
            </a:endParaRPr>
          </a:p>
        </p:txBody>
      </p:sp>
      <p:grpSp>
        <p:nvGrpSpPr>
          <p:cNvPr id="65" name="Group 64">
            <a:extLst>
              <a:ext uri="{FF2B5EF4-FFF2-40B4-BE49-F238E27FC236}">
                <a16:creationId xmlns:a16="http://schemas.microsoft.com/office/drawing/2014/main" id="{305AE01B-682B-2B60-83E1-29C4F308CE00}"/>
              </a:ext>
            </a:extLst>
          </p:cNvPr>
          <p:cNvGrpSpPr/>
          <p:nvPr/>
        </p:nvGrpSpPr>
        <p:grpSpPr>
          <a:xfrm>
            <a:off x="13608825" y="16406824"/>
            <a:ext cx="3735256" cy="2011682"/>
            <a:chOff x="38288619" y="14934601"/>
            <a:chExt cx="2048477" cy="1091880"/>
          </a:xfrm>
          <a:solidFill>
            <a:schemeClr val="bg1"/>
          </a:solidFill>
        </p:grpSpPr>
        <p:sp>
          <p:nvSpPr>
            <p:cNvPr id="90" name="TextBox 89">
              <a:extLst>
                <a:ext uri="{FF2B5EF4-FFF2-40B4-BE49-F238E27FC236}">
                  <a16:creationId xmlns:a16="http://schemas.microsoft.com/office/drawing/2014/main" id="{92FC1851-69DA-CF8E-B041-2D9BEAF9D674}"/>
                </a:ext>
              </a:extLst>
            </p:cNvPr>
            <p:cNvSpPr txBox="1"/>
            <p:nvPr/>
          </p:nvSpPr>
          <p:spPr>
            <a:xfrm>
              <a:off x="39322458" y="15166043"/>
              <a:ext cx="1014638" cy="283988"/>
            </a:xfrm>
            <a:prstGeom prst="rect">
              <a:avLst/>
            </a:prstGeom>
            <a:grpFill/>
          </p:spPr>
          <p:txBody>
            <a:bodyPr wrap="none" rtlCol="0">
              <a:spAutoFit/>
            </a:bodyPr>
            <a:lstStyle/>
            <a:p>
              <a:pPr algn="ctr"/>
              <a:r>
                <a:rPr lang="en-US" sz="2800" b="1"/>
                <a:t>References</a:t>
              </a:r>
            </a:p>
          </p:txBody>
        </p:sp>
        <p:pic>
          <p:nvPicPr>
            <p:cNvPr id="64" name="Picture 63">
              <a:extLst>
                <a:ext uri="{FF2B5EF4-FFF2-40B4-BE49-F238E27FC236}">
                  <a16:creationId xmlns:a16="http://schemas.microsoft.com/office/drawing/2014/main" id="{8B19BFA3-C351-B688-0A97-506FF347A30D}"/>
                </a:ext>
              </a:extLst>
            </p:cNvPr>
            <p:cNvPicPr>
              <a:picLocks noChangeAspect="1"/>
            </p:cNvPicPr>
            <p:nvPr/>
          </p:nvPicPr>
          <p:blipFill>
            <a:blip r:embed="rId10"/>
            <a:stretch>
              <a:fillRect/>
            </a:stretch>
          </p:blipFill>
          <p:spPr>
            <a:xfrm>
              <a:off x="38288619" y="14934601"/>
              <a:ext cx="1121159" cy="1091880"/>
            </a:xfrm>
            <a:prstGeom prst="rect">
              <a:avLst/>
            </a:prstGeom>
            <a:grpFill/>
          </p:spPr>
        </p:pic>
      </p:grpSp>
      <p:sp>
        <p:nvSpPr>
          <p:cNvPr id="75" name="Lightning Bolt 74">
            <a:extLst>
              <a:ext uri="{FF2B5EF4-FFF2-40B4-BE49-F238E27FC236}">
                <a16:creationId xmlns:a16="http://schemas.microsoft.com/office/drawing/2014/main" id="{372B5B2D-33F6-D138-2C9E-EB06FB450455}"/>
              </a:ext>
            </a:extLst>
          </p:cNvPr>
          <p:cNvSpPr/>
          <p:nvPr/>
        </p:nvSpPr>
        <p:spPr>
          <a:xfrm>
            <a:off x="6965496" y="12612247"/>
            <a:ext cx="1589022" cy="1076116"/>
          </a:xfrm>
          <a:prstGeom prst="lightningBolt">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Explosion: 8 Points 75">
            <a:extLst>
              <a:ext uri="{FF2B5EF4-FFF2-40B4-BE49-F238E27FC236}">
                <a16:creationId xmlns:a16="http://schemas.microsoft.com/office/drawing/2014/main" id="{B4EE63A3-A3C7-84BC-6058-3090106461C9}"/>
              </a:ext>
            </a:extLst>
          </p:cNvPr>
          <p:cNvSpPr/>
          <p:nvPr/>
        </p:nvSpPr>
        <p:spPr>
          <a:xfrm>
            <a:off x="8332622" y="12167720"/>
            <a:ext cx="303955" cy="388253"/>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Explosion: 8 Points 76">
            <a:extLst>
              <a:ext uri="{FF2B5EF4-FFF2-40B4-BE49-F238E27FC236}">
                <a16:creationId xmlns:a16="http://schemas.microsoft.com/office/drawing/2014/main" id="{AAEEC79D-023A-394E-31C8-B514C34C8B96}"/>
              </a:ext>
            </a:extLst>
          </p:cNvPr>
          <p:cNvSpPr/>
          <p:nvPr/>
        </p:nvSpPr>
        <p:spPr>
          <a:xfrm>
            <a:off x="9228451" y="12428279"/>
            <a:ext cx="202636" cy="517670"/>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8" name="Explosion: 8 Points 77">
            <a:extLst>
              <a:ext uri="{FF2B5EF4-FFF2-40B4-BE49-F238E27FC236}">
                <a16:creationId xmlns:a16="http://schemas.microsoft.com/office/drawing/2014/main" id="{594E794A-B590-0F70-F828-2F6CCDEAA603}"/>
              </a:ext>
            </a:extLst>
          </p:cNvPr>
          <p:cNvSpPr/>
          <p:nvPr/>
        </p:nvSpPr>
        <p:spPr>
          <a:xfrm>
            <a:off x="8650419" y="12621998"/>
            <a:ext cx="303955" cy="388253"/>
          </a:xfrm>
          <a:prstGeom prst="irregularSeal1">
            <a:avLst/>
          </a:prstGeom>
          <a:solidFill>
            <a:srgbClr val="B26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2" name="Picture 1" descr="A red and blue letters on a black background&#10;&#10;Description automatically generated">
            <a:extLst>
              <a:ext uri="{FF2B5EF4-FFF2-40B4-BE49-F238E27FC236}">
                <a16:creationId xmlns:a16="http://schemas.microsoft.com/office/drawing/2014/main" id="{D71FB72B-8AED-A57F-3819-D48AE51BFC2B}"/>
              </a:ext>
            </a:extLst>
          </p:cNvPr>
          <p:cNvPicPr>
            <a:picLocks noChangeAspect="1"/>
          </p:cNvPicPr>
          <p:nvPr/>
        </p:nvPicPr>
        <p:blipFill>
          <a:blip r:embed="rId11"/>
          <a:stretch>
            <a:fillRect/>
          </a:stretch>
        </p:blipFill>
        <p:spPr>
          <a:xfrm>
            <a:off x="32110698" y="446239"/>
            <a:ext cx="4638690" cy="889394"/>
          </a:xfrm>
          <a:prstGeom prst="rect">
            <a:avLst/>
          </a:prstGeom>
        </p:spPr>
      </p:pic>
      <p:pic>
        <p:nvPicPr>
          <p:cNvPr id="6" name="Picture 5" descr="A black and blue logo&#10;&#10;Description automatically generated">
            <a:extLst>
              <a:ext uri="{FF2B5EF4-FFF2-40B4-BE49-F238E27FC236}">
                <a16:creationId xmlns:a16="http://schemas.microsoft.com/office/drawing/2014/main" id="{F2B9C9DD-4444-0546-FC80-AFBC9339C5D3}"/>
              </a:ext>
            </a:extLst>
          </p:cNvPr>
          <p:cNvPicPr>
            <a:picLocks noChangeAspect="1"/>
          </p:cNvPicPr>
          <p:nvPr/>
        </p:nvPicPr>
        <p:blipFill>
          <a:blip r:embed="rId12"/>
          <a:stretch>
            <a:fillRect/>
          </a:stretch>
        </p:blipFill>
        <p:spPr>
          <a:xfrm>
            <a:off x="2074794" y="18341963"/>
            <a:ext cx="33535780" cy="3070849"/>
          </a:xfrm>
          <a:prstGeom prst="rect">
            <a:avLst/>
          </a:prstGeom>
        </p:spPr>
      </p:pic>
    </p:spTree>
    <p:extLst>
      <p:ext uri="{BB962C8B-B14F-4D97-AF65-F5344CB8AC3E}">
        <p14:creationId xmlns:p14="http://schemas.microsoft.com/office/powerpoint/2010/main" val="294933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1527</Words>
  <Application>Microsoft Office PowerPoint</Application>
  <PresentationFormat>Custom</PresentationFormat>
  <Paragraphs>242</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Calibri,Sans-Serif</vt:lpstr>
      <vt:lpstr>Calibri</vt:lpstr>
      <vt:lpstr>Segoe UI</vt:lpstr>
      <vt:lpstr>Arial</vt:lpstr>
      <vt:lpstr>Arial Narrow</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CTox-DTox</dc:title>
  <dc:creator>Stephanie Ovitt</dc:creator>
  <cp:lastModifiedBy>Ana White (Cross Keys High)</cp:lastModifiedBy>
  <cp:revision>1</cp:revision>
  <dcterms:modified xsi:type="dcterms:W3CDTF">2024-03-10T23:57:37Z</dcterms:modified>
</cp:coreProperties>
</file>