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43891200" cy="32918400"/>
  <p:notesSz cx="6858000" cy="9144000"/>
  <p:embeddedFontLst>
    <p:embeddedFont>
      <p:font typeface="Blueberry" panose="020B0604020202020204" charset="0"/>
      <p:regular r:id="rId3"/>
    </p:embeddedFont>
    <p:embeddedFont>
      <p:font typeface="Playfair Display Bold" panose="020B0604020202020204" charset="0"/>
      <p:regular r:id="rId4"/>
    </p:embeddedFont>
    <p:embeddedFont>
      <p:font typeface="Playfair Display Bold Italics" panose="020B0604020202020204" charset="0"/>
      <p:regular r:id="rId5"/>
    </p:embeddedFont>
    <p:embeddedFont>
      <p:font typeface="Poppins" panose="00000500000000000000" pitchFamily="2" charset="0"/>
      <p:regular r:id="rId6"/>
    </p:embeddedFont>
    <p:embeddedFont>
      <p:font typeface="Poppins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7" d="100"/>
          <a:sy n="17" d="100"/>
        </p:scale>
        <p:origin x="808" y="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audio" Target="../media/media1.m4a"/><Relationship Id="rId16" Type="http://schemas.openxmlformats.org/officeDocument/2006/relationships/image" Target="../media/image13.svg"/><Relationship Id="rId20" Type="http://schemas.openxmlformats.org/officeDocument/2006/relationships/image" Target="../media/image17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sv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3620" y="1537445"/>
            <a:ext cx="9440640" cy="3263693"/>
          </a:xfrm>
          <a:custGeom>
            <a:avLst/>
            <a:gdLst/>
            <a:ahLst/>
            <a:cxnLst/>
            <a:rect l="l" t="t" r="r" b="b"/>
            <a:pathLst>
              <a:path w="9440640" h="3263693">
                <a:moveTo>
                  <a:pt x="0" y="0"/>
                </a:moveTo>
                <a:lnTo>
                  <a:pt x="9440640" y="0"/>
                </a:lnTo>
                <a:lnTo>
                  <a:pt x="9440640" y="3263693"/>
                </a:lnTo>
                <a:lnTo>
                  <a:pt x="0" y="326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3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785182" y="30639225"/>
            <a:ext cx="6608040" cy="2086786"/>
          </a:xfrm>
          <a:custGeom>
            <a:avLst/>
            <a:gdLst/>
            <a:ahLst/>
            <a:cxnLst/>
            <a:rect l="l" t="t" r="r" b="b"/>
            <a:pathLst>
              <a:path w="6608040" h="2086786">
                <a:moveTo>
                  <a:pt x="0" y="0"/>
                </a:moveTo>
                <a:lnTo>
                  <a:pt x="6608040" y="0"/>
                </a:lnTo>
                <a:lnTo>
                  <a:pt x="6608040" y="2086786"/>
                </a:lnTo>
                <a:lnTo>
                  <a:pt x="0" y="20867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348" r="-1" b="1234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35607720" y="29886187"/>
            <a:ext cx="6276840" cy="2697514"/>
          </a:xfrm>
          <a:custGeom>
            <a:avLst/>
            <a:gdLst/>
            <a:ahLst/>
            <a:cxnLst/>
            <a:rect l="l" t="t" r="r" b="b"/>
            <a:pathLst>
              <a:path w="6276840" h="2697514">
                <a:moveTo>
                  <a:pt x="0" y="0"/>
                </a:moveTo>
                <a:lnTo>
                  <a:pt x="6276840" y="0"/>
                </a:lnTo>
                <a:lnTo>
                  <a:pt x="6276840" y="2697513"/>
                </a:lnTo>
                <a:lnTo>
                  <a:pt x="0" y="2697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127280" y="30021767"/>
            <a:ext cx="6276883" cy="2426280"/>
          </a:xfrm>
          <a:custGeom>
            <a:avLst/>
            <a:gdLst/>
            <a:ahLst/>
            <a:cxnLst/>
            <a:rect l="l" t="t" r="r" b="b"/>
            <a:pathLst>
              <a:path w="6276883" h="2426280">
                <a:moveTo>
                  <a:pt x="0" y="0"/>
                </a:moveTo>
                <a:lnTo>
                  <a:pt x="6276883" y="0"/>
                </a:lnTo>
                <a:lnTo>
                  <a:pt x="6276883" y="2426280"/>
                </a:lnTo>
                <a:lnTo>
                  <a:pt x="0" y="24262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86453" r="-21857" b="-2503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075520" y="29496038"/>
            <a:ext cx="5469120" cy="3620112"/>
          </a:xfrm>
          <a:custGeom>
            <a:avLst/>
            <a:gdLst/>
            <a:ahLst/>
            <a:cxnLst/>
            <a:rect l="l" t="t" r="r" b="b"/>
            <a:pathLst>
              <a:path w="5469120" h="3620112">
                <a:moveTo>
                  <a:pt x="0" y="0"/>
                </a:moveTo>
                <a:lnTo>
                  <a:pt x="5469120" y="0"/>
                </a:lnTo>
                <a:lnTo>
                  <a:pt x="5469120" y="3620112"/>
                </a:lnTo>
                <a:lnTo>
                  <a:pt x="0" y="362011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2079" r="-14259" b="-1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4184570" y="30092995"/>
            <a:ext cx="4027570" cy="2426280"/>
          </a:xfrm>
          <a:custGeom>
            <a:avLst/>
            <a:gdLst/>
            <a:ahLst/>
            <a:cxnLst/>
            <a:rect l="l" t="t" r="r" b="b"/>
            <a:pathLst>
              <a:path w="4027570" h="2426280">
                <a:moveTo>
                  <a:pt x="0" y="0"/>
                </a:moveTo>
                <a:lnTo>
                  <a:pt x="4027569" y="0"/>
                </a:lnTo>
                <a:lnTo>
                  <a:pt x="4027569" y="2426280"/>
                </a:lnTo>
                <a:lnTo>
                  <a:pt x="0" y="24262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9295120" y="29886283"/>
            <a:ext cx="5686747" cy="2266560"/>
          </a:xfrm>
          <a:custGeom>
            <a:avLst/>
            <a:gdLst/>
            <a:ahLst/>
            <a:cxnLst/>
            <a:rect l="l" t="t" r="r" b="b"/>
            <a:pathLst>
              <a:path w="5686747" h="2266560">
                <a:moveTo>
                  <a:pt x="0" y="0"/>
                </a:moveTo>
                <a:lnTo>
                  <a:pt x="5686747" y="0"/>
                </a:lnTo>
                <a:lnTo>
                  <a:pt x="5686747" y="2266560"/>
                </a:lnTo>
                <a:lnTo>
                  <a:pt x="0" y="22665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91080" y="29886225"/>
            <a:ext cx="2697480" cy="2697480"/>
          </a:xfrm>
          <a:custGeom>
            <a:avLst/>
            <a:gdLst/>
            <a:ahLst/>
            <a:cxnLst/>
            <a:rect l="l" t="t" r="r" b="b"/>
            <a:pathLst>
              <a:path w="2697480" h="2697480">
                <a:moveTo>
                  <a:pt x="0" y="0"/>
                </a:moveTo>
                <a:lnTo>
                  <a:pt x="2697480" y="0"/>
                </a:lnTo>
                <a:lnTo>
                  <a:pt x="2697480" y="2697480"/>
                </a:lnTo>
                <a:lnTo>
                  <a:pt x="0" y="269748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6190313" y="499321"/>
            <a:ext cx="11510574" cy="1424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0"/>
              </a:lnSpc>
            </a:pPr>
            <a:r>
              <a:rPr lang="en-US" sz="9350">
                <a:solidFill>
                  <a:srgbClr val="084C6E"/>
                </a:solidFill>
                <a:latin typeface="Blueberry"/>
              </a:rPr>
              <a:t>BON APATITE!</a:t>
            </a:r>
          </a:p>
        </p:txBody>
      </p:sp>
      <p:sp>
        <p:nvSpPr>
          <p:cNvPr id="11" name="Freeform 11"/>
          <p:cNvSpPr/>
          <p:nvPr/>
        </p:nvSpPr>
        <p:spPr>
          <a:xfrm rot="341585">
            <a:off x="16021766" y="590267"/>
            <a:ext cx="1161978" cy="1336857"/>
          </a:xfrm>
          <a:custGeom>
            <a:avLst/>
            <a:gdLst/>
            <a:ahLst/>
            <a:cxnLst/>
            <a:rect l="l" t="t" r="r" b="b"/>
            <a:pathLst>
              <a:path w="1161978" h="1336857">
                <a:moveTo>
                  <a:pt x="0" y="0"/>
                </a:moveTo>
                <a:lnTo>
                  <a:pt x="1161978" y="0"/>
                </a:lnTo>
                <a:lnTo>
                  <a:pt x="1161978" y="1336857"/>
                </a:lnTo>
                <a:lnTo>
                  <a:pt x="0" y="133685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9103810" y="2264472"/>
            <a:ext cx="25683581" cy="236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endParaRPr/>
          </a:p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366">
                <a:solidFill>
                  <a:srgbClr val="05293B"/>
                </a:solidFill>
                <a:latin typeface="Playfair Display Bold"/>
              </a:rPr>
              <a:t>Andrea Wu, Angela Chu, Ariel Lan, Cindy Kim, Evelyn Lee, Isabelle Lee, Jessie Chiang, Judy Yen,</a:t>
            </a:r>
          </a:p>
          <a:p>
            <a:pPr algn="ctr">
              <a:lnSpc>
                <a:spcPts val="4712"/>
              </a:lnSpc>
              <a:spcBef>
                <a:spcPct val="0"/>
              </a:spcBef>
            </a:pPr>
            <a:r>
              <a:rPr lang="en-US" sz="3366">
                <a:solidFill>
                  <a:srgbClr val="05293B"/>
                </a:solidFill>
                <a:latin typeface="Playfair Display Bold"/>
              </a:rPr>
              <a:t>Matthew Chuang, Sohoon Park, Thomas Sung, Victor Chao, Dr. Jonathan Hsu, Mr. Alex Dezieck </a:t>
            </a:r>
          </a:p>
          <a:p>
            <a:pPr algn="ctr">
              <a:lnSpc>
                <a:spcPts val="5309"/>
              </a:lnSpc>
              <a:spcBef>
                <a:spcPct val="0"/>
              </a:spcBef>
            </a:pPr>
            <a:r>
              <a:rPr lang="en-US" sz="3792">
                <a:solidFill>
                  <a:srgbClr val="05293B"/>
                </a:solidFill>
                <a:latin typeface="Playfair Display Bold"/>
              </a:rPr>
              <a:t>Taipei American School, Taipei, Taiwan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73284" y="1992128"/>
            <a:ext cx="25944632" cy="68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7"/>
              </a:lnSpc>
              <a:spcBef>
                <a:spcPct val="0"/>
              </a:spcBef>
            </a:pPr>
            <a:r>
              <a:rPr lang="en-US" sz="4033">
                <a:solidFill>
                  <a:srgbClr val="084C6E"/>
                </a:solidFill>
                <a:latin typeface="Playfair Display Bold Italics"/>
              </a:rPr>
              <a:t>Synthetically Fabricated Human Enamel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353224" y="5078856"/>
            <a:ext cx="7483690" cy="8386181"/>
            <a:chOff x="0" y="0"/>
            <a:chExt cx="486939" cy="5456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6939" cy="545661"/>
            </a:xfrm>
            <a:custGeom>
              <a:avLst/>
              <a:gdLst/>
              <a:ahLst/>
              <a:cxnLst/>
              <a:rect l="l" t="t" r="r" b="b"/>
              <a:pathLst>
                <a:path w="486939" h="545661">
                  <a:moveTo>
                    <a:pt x="52760" y="0"/>
                  </a:moveTo>
                  <a:lnTo>
                    <a:pt x="434180" y="0"/>
                  </a:lnTo>
                  <a:cubicBezTo>
                    <a:pt x="463318" y="0"/>
                    <a:pt x="486939" y="23621"/>
                    <a:pt x="486939" y="52760"/>
                  </a:cubicBezTo>
                  <a:lnTo>
                    <a:pt x="486939" y="492902"/>
                  </a:lnTo>
                  <a:cubicBezTo>
                    <a:pt x="486939" y="506894"/>
                    <a:pt x="481381" y="520314"/>
                    <a:pt x="471486" y="530208"/>
                  </a:cubicBezTo>
                  <a:cubicBezTo>
                    <a:pt x="461592" y="540103"/>
                    <a:pt x="448172" y="545661"/>
                    <a:pt x="434180" y="545661"/>
                  </a:cubicBezTo>
                  <a:lnTo>
                    <a:pt x="52760" y="545661"/>
                  </a:lnTo>
                  <a:cubicBezTo>
                    <a:pt x="38767" y="545661"/>
                    <a:pt x="25347" y="540103"/>
                    <a:pt x="15453" y="530208"/>
                  </a:cubicBezTo>
                  <a:cubicBezTo>
                    <a:pt x="5559" y="520314"/>
                    <a:pt x="0" y="506894"/>
                    <a:pt x="0" y="492902"/>
                  </a:cubicBezTo>
                  <a:lnTo>
                    <a:pt x="0" y="52760"/>
                  </a:lnTo>
                  <a:cubicBezTo>
                    <a:pt x="0" y="38767"/>
                    <a:pt x="5559" y="25347"/>
                    <a:pt x="15453" y="15453"/>
                  </a:cubicBezTo>
                  <a:cubicBezTo>
                    <a:pt x="25347" y="5559"/>
                    <a:pt x="38767" y="0"/>
                    <a:pt x="52760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84C6E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6939" cy="583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30512919" y="-5794628"/>
            <a:ext cx="22236603" cy="22236603"/>
          </a:xfrm>
          <a:custGeom>
            <a:avLst/>
            <a:gdLst/>
            <a:ahLst/>
            <a:cxnLst/>
            <a:rect l="l" t="t" r="r" b="b"/>
            <a:pathLst>
              <a:path w="22236603" h="22236603">
                <a:moveTo>
                  <a:pt x="0" y="0"/>
                </a:moveTo>
                <a:lnTo>
                  <a:pt x="22236602" y="0"/>
                </a:lnTo>
                <a:lnTo>
                  <a:pt x="22236602" y="22236603"/>
                </a:lnTo>
                <a:lnTo>
                  <a:pt x="0" y="222366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8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1768057" y="21871225"/>
            <a:ext cx="10900477" cy="15531768"/>
          </a:xfrm>
          <a:custGeom>
            <a:avLst/>
            <a:gdLst/>
            <a:ahLst/>
            <a:cxnLst/>
            <a:rect l="l" t="t" r="r" b="b"/>
            <a:pathLst>
              <a:path w="10900477" h="15531768">
                <a:moveTo>
                  <a:pt x="0" y="0"/>
                </a:moveTo>
                <a:lnTo>
                  <a:pt x="10900477" y="0"/>
                </a:lnTo>
                <a:lnTo>
                  <a:pt x="10900477" y="15531767"/>
                </a:lnTo>
                <a:lnTo>
                  <a:pt x="0" y="155317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87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469286" y="11968332"/>
            <a:ext cx="15422095" cy="3473777"/>
            <a:chOff x="0" y="0"/>
            <a:chExt cx="1003466" cy="2260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3465" cy="226027"/>
            </a:xfrm>
            <a:custGeom>
              <a:avLst/>
              <a:gdLst/>
              <a:ahLst/>
              <a:cxnLst/>
              <a:rect l="l" t="t" r="r" b="b"/>
              <a:pathLst>
                <a:path w="1003465" h="226027">
                  <a:moveTo>
                    <a:pt x="25602" y="0"/>
                  </a:moveTo>
                  <a:lnTo>
                    <a:pt x="977863" y="0"/>
                  </a:lnTo>
                  <a:cubicBezTo>
                    <a:pt x="984653" y="0"/>
                    <a:pt x="991165" y="2697"/>
                    <a:pt x="995967" y="7499"/>
                  </a:cubicBezTo>
                  <a:cubicBezTo>
                    <a:pt x="1000768" y="12300"/>
                    <a:pt x="1003465" y="18812"/>
                    <a:pt x="1003465" y="25602"/>
                  </a:cubicBezTo>
                  <a:lnTo>
                    <a:pt x="1003465" y="200425"/>
                  </a:lnTo>
                  <a:cubicBezTo>
                    <a:pt x="1003465" y="214565"/>
                    <a:pt x="992003" y="226027"/>
                    <a:pt x="977863" y="226027"/>
                  </a:cubicBezTo>
                  <a:lnTo>
                    <a:pt x="25602" y="226027"/>
                  </a:lnTo>
                  <a:cubicBezTo>
                    <a:pt x="11462" y="226027"/>
                    <a:pt x="0" y="214565"/>
                    <a:pt x="0" y="200425"/>
                  </a:cubicBezTo>
                  <a:lnTo>
                    <a:pt x="0" y="25602"/>
                  </a:lnTo>
                  <a:cubicBezTo>
                    <a:pt x="0" y="11462"/>
                    <a:pt x="11462" y="0"/>
                    <a:pt x="25602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84C6E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1003466" cy="2641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429441" y="6493059"/>
            <a:ext cx="15422095" cy="5122848"/>
            <a:chOff x="0" y="0"/>
            <a:chExt cx="1003466" cy="33332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03465" cy="333327"/>
            </a:xfrm>
            <a:custGeom>
              <a:avLst/>
              <a:gdLst/>
              <a:ahLst/>
              <a:cxnLst/>
              <a:rect l="l" t="t" r="r" b="b"/>
              <a:pathLst>
                <a:path w="1003465" h="333327">
                  <a:moveTo>
                    <a:pt x="25602" y="0"/>
                  </a:moveTo>
                  <a:lnTo>
                    <a:pt x="977863" y="0"/>
                  </a:lnTo>
                  <a:cubicBezTo>
                    <a:pt x="984653" y="0"/>
                    <a:pt x="991165" y="2697"/>
                    <a:pt x="995967" y="7499"/>
                  </a:cubicBezTo>
                  <a:cubicBezTo>
                    <a:pt x="1000768" y="12300"/>
                    <a:pt x="1003465" y="18812"/>
                    <a:pt x="1003465" y="25602"/>
                  </a:cubicBezTo>
                  <a:lnTo>
                    <a:pt x="1003465" y="307725"/>
                  </a:lnTo>
                  <a:cubicBezTo>
                    <a:pt x="1003465" y="321865"/>
                    <a:pt x="992003" y="333327"/>
                    <a:pt x="977863" y="333327"/>
                  </a:cubicBezTo>
                  <a:lnTo>
                    <a:pt x="25602" y="333327"/>
                  </a:lnTo>
                  <a:cubicBezTo>
                    <a:pt x="11462" y="333327"/>
                    <a:pt x="0" y="321865"/>
                    <a:pt x="0" y="307725"/>
                  </a:cubicBezTo>
                  <a:lnTo>
                    <a:pt x="0" y="25602"/>
                  </a:lnTo>
                  <a:cubicBezTo>
                    <a:pt x="0" y="11462"/>
                    <a:pt x="11462" y="0"/>
                    <a:pt x="25602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84C6E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03466" cy="371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5341739" y="5086439"/>
            <a:ext cx="17329045" cy="8378598"/>
            <a:chOff x="0" y="0"/>
            <a:chExt cx="1089935" cy="52698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89935" cy="526984"/>
            </a:xfrm>
            <a:custGeom>
              <a:avLst/>
              <a:gdLst/>
              <a:ahLst/>
              <a:cxnLst/>
              <a:rect l="l" t="t" r="r" b="b"/>
              <a:pathLst>
                <a:path w="1089935" h="526984">
                  <a:moveTo>
                    <a:pt x="22785" y="0"/>
                  </a:moveTo>
                  <a:lnTo>
                    <a:pt x="1067150" y="0"/>
                  </a:lnTo>
                  <a:cubicBezTo>
                    <a:pt x="1073193" y="0"/>
                    <a:pt x="1078989" y="2401"/>
                    <a:pt x="1083261" y="6673"/>
                  </a:cubicBezTo>
                  <a:cubicBezTo>
                    <a:pt x="1087534" y="10946"/>
                    <a:pt x="1089935" y="16742"/>
                    <a:pt x="1089935" y="22785"/>
                  </a:cubicBezTo>
                  <a:lnTo>
                    <a:pt x="1089935" y="504199"/>
                  </a:lnTo>
                  <a:cubicBezTo>
                    <a:pt x="1089935" y="510242"/>
                    <a:pt x="1087534" y="516037"/>
                    <a:pt x="1083261" y="520310"/>
                  </a:cubicBezTo>
                  <a:cubicBezTo>
                    <a:pt x="1078989" y="524583"/>
                    <a:pt x="1073193" y="526984"/>
                    <a:pt x="1067150" y="526984"/>
                  </a:cubicBezTo>
                  <a:lnTo>
                    <a:pt x="22785" y="526984"/>
                  </a:lnTo>
                  <a:cubicBezTo>
                    <a:pt x="16742" y="526984"/>
                    <a:pt x="10946" y="524583"/>
                    <a:pt x="6673" y="520310"/>
                  </a:cubicBezTo>
                  <a:cubicBezTo>
                    <a:pt x="2401" y="516037"/>
                    <a:pt x="0" y="510242"/>
                    <a:pt x="0" y="504199"/>
                  </a:cubicBezTo>
                  <a:lnTo>
                    <a:pt x="0" y="22785"/>
                  </a:lnTo>
                  <a:cubicBezTo>
                    <a:pt x="0" y="16742"/>
                    <a:pt x="2401" y="10946"/>
                    <a:pt x="6673" y="6673"/>
                  </a:cubicBezTo>
                  <a:cubicBezTo>
                    <a:pt x="10946" y="2401"/>
                    <a:pt x="16742" y="0"/>
                    <a:pt x="22785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84C6E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089935" cy="565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25634464" y="5766923"/>
            <a:ext cx="16743594" cy="6508482"/>
          </a:xfrm>
          <a:custGeom>
            <a:avLst/>
            <a:gdLst/>
            <a:ahLst/>
            <a:cxnLst/>
            <a:rect l="l" t="t" r="r" b="b"/>
            <a:pathLst>
              <a:path w="16743594" h="6508482">
                <a:moveTo>
                  <a:pt x="0" y="0"/>
                </a:moveTo>
                <a:lnTo>
                  <a:pt x="16743595" y="0"/>
                </a:lnTo>
                <a:lnTo>
                  <a:pt x="16743595" y="6508482"/>
                </a:lnTo>
                <a:lnTo>
                  <a:pt x="0" y="650848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1429441" y="5078856"/>
            <a:ext cx="15422095" cy="1061778"/>
            <a:chOff x="0" y="0"/>
            <a:chExt cx="1822920" cy="12550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822920" cy="125504"/>
            </a:xfrm>
            <a:custGeom>
              <a:avLst/>
              <a:gdLst/>
              <a:ahLst/>
              <a:cxnLst/>
              <a:rect l="l" t="t" r="r" b="b"/>
              <a:pathLst>
                <a:path w="1822920" h="125504">
                  <a:moveTo>
                    <a:pt x="25602" y="0"/>
                  </a:moveTo>
                  <a:lnTo>
                    <a:pt x="1797317" y="0"/>
                  </a:lnTo>
                  <a:cubicBezTo>
                    <a:pt x="1804108" y="0"/>
                    <a:pt x="1810620" y="2697"/>
                    <a:pt x="1815421" y="7499"/>
                  </a:cubicBezTo>
                  <a:cubicBezTo>
                    <a:pt x="1820222" y="12300"/>
                    <a:pt x="1822920" y="18812"/>
                    <a:pt x="1822920" y="25602"/>
                  </a:cubicBezTo>
                  <a:lnTo>
                    <a:pt x="1822920" y="99902"/>
                  </a:lnTo>
                  <a:cubicBezTo>
                    <a:pt x="1822920" y="114042"/>
                    <a:pt x="1811457" y="125504"/>
                    <a:pt x="1797317" y="125504"/>
                  </a:cubicBezTo>
                  <a:lnTo>
                    <a:pt x="25602" y="125504"/>
                  </a:lnTo>
                  <a:cubicBezTo>
                    <a:pt x="11462" y="125504"/>
                    <a:pt x="0" y="114042"/>
                    <a:pt x="0" y="99902"/>
                  </a:cubicBezTo>
                  <a:lnTo>
                    <a:pt x="0" y="25602"/>
                  </a:lnTo>
                  <a:cubicBezTo>
                    <a:pt x="0" y="11462"/>
                    <a:pt x="11462" y="0"/>
                    <a:pt x="25602" y="0"/>
                  </a:cubicBezTo>
                  <a:close/>
                </a:path>
              </a:pathLst>
            </a:custGeom>
            <a:solidFill>
              <a:srgbClr val="084C6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822920" cy="163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28772" y="16085047"/>
            <a:ext cx="41142012" cy="1061778"/>
            <a:chOff x="0" y="0"/>
            <a:chExt cx="4863060" cy="12550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63060" cy="125504"/>
            </a:xfrm>
            <a:custGeom>
              <a:avLst/>
              <a:gdLst/>
              <a:ahLst/>
              <a:cxnLst/>
              <a:rect l="l" t="t" r="r" b="b"/>
              <a:pathLst>
                <a:path w="4863060" h="125504">
                  <a:moveTo>
                    <a:pt x="9597" y="0"/>
                  </a:moveTo>
                  <a:lnTo>
                    <a:pt x="4853463" y="0"/>
                  </a:lnTo>
                  <a:cubicBezTo>
                    <a:pt x="4856009" y="0"/>
                    <a:pt x="4858450" y="1011"/>
                    <a:pt x="4860249" y="2811"/>
                  </a:cubicBezTo>
                  <a:cubicBezTo>
                    <a:pt x="4862049" y="4611"/>
                    <a:pt x="4863060" y="7052"/>
                    <a:pt x="4863060" y="9597"/>
                  </a:cubicBezTo>
                  <a:lnTo>
                    <a:pt x="4863060" y="115907"/>
                  </a:lnTo>
                  <a:cubicBezTo>
                    <a:pt x="4863060" y="118452"/>
                    <a:pt x="4862049" y="120893"/>
                    <a:pt x="4860249" y="122693"/>
                  </a:cubicBezTo>
                  <a:cubicBezTo>
                    <a:pt x="4858450" y="124493"/>
                    <a:pt x="4856009" y="125504"/>
                    <a:pt x="4853463" y="125504"/>
                  </a:cubicBezTo>
                  <a:lnTo>
                    <a:pt x="9597" y="125504"/>
                  </a:lnTo>
                  <a:cubicBezTo>
                    <a:pt x="7052" y="125504"/>
                    <a:pt x="4611" y="124493"/>
                    <a:pt x="2811" y="122693"/>
                  </a:cubicBezTo>
                  <a:cubicBezTo>
                    <a:pt x="1011" y="120893"/>
                    <a:pt x="0" y="118452"/>
                    <a:pt x="0" y="115907"/>
                  </a:cubicBezTo>
                  <a:lnTo>
                    <a:pt x="0" y="9597"/>
                  </a:lnTo>
                  <a:cubicBezTo>
                    <a:pt x="0" y="7052"/>
                    <a:pt x="1011" y="4611"/>
                    <a:pt x="2811" y="2811"/>
                  </a:cubicBezTo>
                  <a:cubicBezTo>
                    <a:pt x="4611" y="1011"/>
                    <a:pt x="7052" y="0"/>
                    <a:pt x="9597" y="0"/>
                  </a:cubicBezTo>
                  <a:close/>
                </a:path>
              </a:pathLst>
            </a:custGeom>
            <a:solidFill>
              <a:srgbClr val="084C6E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4863060" cy="1636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28772" y="17556400"/>
            <a:ext cx="41142012" cy="11939638"/>
            <a:chOff x="0" y="0"/>
            <a:chExt cx="2676977" cy="77687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676977" cy="776873"/>
            </a:xfrm>
            <a:custGeom>
              <a:avLst/>
              <a:gdLst/>
              <a:ahLst/>
              <a:cxnLst/>
              <a:rect l="l" t="t" r="r" b="b"/>
              <a:pathLst>
                <a:path w="2676977" h="776873">
                  <a:moveTo>
                    <a:pt x="9597" y="0"/>
                  </a:moveTo>
                  <a:lnTo>
                    <a:pt x="2667380" y="0"/>
                  </a:lnTo>
                  <a:cubicBezTo>
                    <a:pt x="2669925" y="0"/>
                    <a:pt x="2672366" y="1011"/>
                    <a:pt x="2674166" y="2811"/>
                  </a:cubicBezTo>
                  <a:cubicBezTo>
                    <a:pt x="2675966" y="4611"/>
                    <a:pt x="2676977" y="7052"/>
                    <a:pt x="2676977" y="9597"/>
                  </a:cubicBezTo>
                  <a:lnTo>
                    <a:pt x="2676977" y="767276"/>
                  </a:lnTo>
                  <a:cubicBezTo>
                    <a:pt x="2676977" y="772577"/>
                    <a:pt x="2672680" y="776873"/>
                    <a:pt x="2667380" y="776873"/>
                  </a:cubicBezTo>
                  <a:lnTo>
                    <a:pt x="9597" y="776873"/>
                  </a:lnTo>
                  <a:cubicBezTo>
                    <a:pt x="7052" y="776873"/>
                    <a:pt x="4611" y="775862"/>
                    <a:pt x="2811" y="774062"/>
                  </a:cubicBezTo>
                  <a:cubicBezTo>
                    <a:pt x="1011" y="772263"/>
                    <a:pt x="0" y="769822"/>
                    <a:pt x="0" y="767276"/>
                  </a:cubicBezTo>
                  <a:lnTo>
                    <a:pt x="0" y="9597"/>
                  </a:lnTo>
                  <a:cubicBezTo>
                    <a:pt x="0" y="7052"/>
                    <a:pt x="1011" y="4611"/>
                    <a:pt x="2811" y="2811"/>
                  </a:cubicBezTo>
                  <a:cubicBezTo>
                    <a:pt x="4611" y="1011"/>
                    <a:pt x="7052" y="0"/>
                    <a:pt x="9597" y="0"/>
                  </a:cubicBezTo>
                  <a:close/>
                </a:path>
              </a:pathLst>
            </a:custGeom>
            <a:solidFill>
              <a:srgbClr val="FFFFFF"/>
            </a:solidFill>
            <a:ln w="85725" cap="rnd">
              <a:solidFill>
                <a:srgbClr val="084C6E"/>
              </a:solidFill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676977" cy="8149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929047" y="18353538"/>
            <a:ext cx="9981394" cy="5210781"/>
            <a:chOff x="0" y="0"/>
            <a:chExt cx="1728624" cy="902427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728624" cy="902427"/>
            </a:xfrm>
            <a:custGeom>
              <a:avLst/>
              <a:gdLst/>
              <a:ahLst/>
              <a:cxnLst/>
              <a:rect l="l" t="t" r="r" b="b"/>
              <a:pathLst>
                <a:path w="1728624" h="902427">
                  <a:moveTo>
                    <a:pt x="0" y="0"/>
                  </a:moveTo>
                  <a:lnTo>
                    <a:pt x="1728624" y="0"/>
                  </a:lnTo>
                  <a:lnTo>
                    <a:pt x="1728624" y="902427"/>
                  </a:lnTo>
                  <a:lnTo>
                    <a:pt x="0" y="902427"/>
                  </a:lnTo>
                  <a:close/>
                </a:path>
              </a:pathLst>
            </a:custGeom>
            <a:blipFill>
              <a:blip r:embed="rId18"/>
              <a:stretch>
                <a:fillRect t="-7216" b="-721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2975779" y="18353538"/>
            <a:ext cx="10156178" cy="5210781"/>
            <a:chOff x="0" y="0"/>
            <a:chExt cx="1758893" cy="902427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758893" cy="902427"/>
            </a:xfrm>
            <a:custGeom>
              <a:avLst/>
              <a:gdLst/>
              <a:ahLst/>
              <a:cxnLst/>
              <a:rect l="l" t="t" r="r" b="b"/>
              <a:pathLst>
                <a:path w="1758893" h="902427">
                  <a:moveTo>
                    <a:pt x="0" y="0"/>
                  </a:moveTo>
                  <a:lnTo>
                    <a:pt x="1758893" y="0"/>
                  </a:lnTo>
                  <a:lnTo>
                    <a:pt x="1758893" y="902427"/>
                  </a:lnTo>
                  <a:lnTo>
                    <a:pt x="0" y="902427"/>
                  </a:lnTo>
                  <a:close/>
                </a:path>
              </a:pathLst>
            </a:custGeom>
            <a:blipFill>
              <a:blip r:embed="rId19"/>
              <a:stretch>
                <a:fillRect t="-8218" b="-821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Freeform 42"/>
          <p:cNvSpPr/>
          <p:nvPr/>
        </p:nvSpPr>
        <p:spPr>
          <a:xfrm>
            <a:off x="35078869" y="19961250"/>
            <a:ext cx="6354624" cy="8903603"/>
          </a:xfrm>
          <a:custGeom>
            <a:avLst/>
            <a:gdLst/>
            <a:ahLst/>
            <a:cxnLst/>
            <a:rect l="l" t="t" r="r" b="b"/>
            <a:pathLst>
              <a:path w="6354624" h="8903603">
                <a:moveTo>
                  <a:pt x="0" y="0"/>
                </a:moveTo>
                <a:lnTo>
                  <a:pt x="6354624" y="0"/>
                </a:lnTo>
                <a:lnTo>
                  <a:pt x="6354624" y="8903603"/>
                </a:lnTo>
                <a:lnTo>
                  <a:pt x="0" y="890360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17997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43"/>
          <p:cNvSpPr/>
          <p:nvPr/>
        </p:nvSpPr>
        <p:spPr>
          <a:xfrm>
            <a:off x="14753012" y="19961250"/>
            <a:ext cx="6202097" cy="8903603"/>
          </a:xfrm>
          <a:custGeom>
            <a:avLst/>
            <a:gdLst/>
            <a:ahLst/>
            <a:cxnLst/>
            <a:rect l="l" t="t" r="r" b="b"/>
            <a:pathLst>
              <a:path w="6202097" h="8903603">
                <a:moveTo>
                  <a:pt x="0" y="0"/>
                </a:moveTo>
                <a:lnTo>
                  <a:pt x="6202097" y="0"/>
                </a:lnTo>
                <a:lnTo>
                  <a:pt x="6202097" y="8903603"/>
                </a:lnTo>
                <a:lnTo>
                  <a:pt x="0" y="8903603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r="-18686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Freeform 44"/>
          <p:cNvSpPr/>
          <p:nvPr/>
        </p:nvSpPr>
        <p:spPr>
          <a:xfrm>
            <a:off x="22027366" y="24499237"/>
            <a:ext cx="12082483" cy="4274664"/>
          </a:xfrm>
          <a:custGeom>
            <a:avLst/>
            <a:gdLst/>
            <a:ahLst/>
            <a:cxnLst/>
            <a:rect l="l" t="t" r="r" b="b"/>
            <a:pathLst>
              <a:path w="12082483" h="4274664">
                <a:moveTo>
                  <a:pt x="0" y="0"/>
                </a:moveTo>
                <a:lnTo>
                  <a:pt x="12082483" y="0"/>
                </a:lnTo>
                <a:lnTo>
                  <a:pt x="12082483" y="4274664"/>
                </a:lnTo>
                <a:lnTo>
                  <a:pt x="0" y="427466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l="-787" r="-7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5" name="Freeform 45"/>
          <p:cNvSpPr/>
          <p:nvPr/>
        </p:nvSpPr>
        <p:spPr>
          <a:xfrm>
            <a:off x="1983072" y="24680810"/>
            <a:ext cx="12361633" cy="4086135"/>
          </a:xfrm>
          <a:custGeom>
            <a:avLst/>
            <a:gdLst/>
            <a:ahLst/>
            <a:cxnLst/>
            <a:rect l="l" t="t" r="r" b="b"/>
            <a:pathLst>
              <a:path w="12361633" h="4086135">
                <a:moveTo>
                  <a:pt x="0" y="0"/>
                </a:moveTo>
                <a:lnTo>
                  <a:pt x="12361633" y="0"/>
                </a:lnTo>
                <a:lnTo>
                  <a:pt x="12361633" y="4086134"/>
                </a:lnTo>
                <a:lnTo>
                  <a:pt x="0" y="4086134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19560115" y="8742196"/>
            <a:ext cx="2789988" cy="4351366"/>
          </a:xfrm>
          <a:custGeom>
            <a:avLst/>
            <a:gdLst/>
            <a:ahLst/>
            <a:cxnLst/>
            <a:rect l="l" t="t" r="r" b="b"/>
            <a:pathLst>
              <a:path w="2789988" h="4351366">
                <a:moveTo>
                  <a:pt x="0" y="0"/>
                </a:moveTo>
                <a:lnTo>
                  <a:pt x="2789988" y="0"/>
                </a:lnTo>
                <a:lnTo>
                  <a:pt x="2789988" y="4351366"/>
                </a:lnTo>
                <a:lnTo>
                  <a:pt x="0" y="435136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t="-567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7" name="Group 47"/>
          <p:cNvGrpSpPr/>
          <p:nvPr/>
        </p:nvGrpSpPr>
        <p:grpSpPr>
          <a:xfrm>
            <a:off x="19347283" y="5461002"/>
            <a:ext cx="3498709" cy="3498709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4"/>
              <a:stretch>
                <a:fillRect l="-13391" r="-1339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22099778" y="8678326"/>
            <a:ext cx="676157" cy="1033969"/>
            <a:chOff x="0" y="0"/>
            <a:chExt cx="55651" cy="851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5651" cy="85100"/>
            </a:xfrm>
            <a:custGeom>
              <a:avLst/>
              <a:gdLst/>
              <a:ahLst/>
              <a:cxnLst/>
              <a:rect l="l" t="t" r="r" b="b"/>
              <a:pathLst>
                <a:path w="55651" h="85100">
                  <a:moveTo>
                    <a:pt x="0" y="0"/>
                  </a:moveTo>
                  <a:lnTo>
                    <a:pt x="55651" y="0"/>
                  </a:lnTo>
                  <a:lnTo>
                    <a:pt x="55651" y="85100"/>
                  </a:lnTo>
                  <a:lnTo>
                    <a:pt x="0" y="85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85725"/>
              <a:ext cx="55651" cy="170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214"/>
                </a:lnSpc>
              </a:pPr>
              <a:endParaRPr/>
            </a:p>
          </p:txBody>
        </p:sp>
      </p:grpSp>
      <p:sp>
        <p:nvSpPr>
          <p:cNvPr id="52" name="TextBox 52"/>
          <p:cNvSpPr txBox="1"/>
          <p:nvPr/>
        </p:nvSpPr>
        <p:spPr>
          <a:xfrm>
            <a:off x="4491316" y="6740891"/>
            <a:ext cx="9378035" cy="88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  <a:spcBef>
                <a:spcPct val="0"/>
              </a:spcBef>
            </a:pPr>
            <a:r>
              <a:rPr lang="en-US" sz="4981">
                <a:solidFill>
                  <a:srgbClr val="084C6E"/>
                </a:solidFill>
                <a:latin typeface="Poppins Bold"/>
              </a:rPr>
              <a:t>BACKGROUND &amp; GOAL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983072" y="7703133"/>
            <a:ext cx="14314832" cy="3465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205" lvl="1" indent="-377603">
              <a:lnSpc>
                <a:spcPts val="4547"/>
              </a:lnSpc>
              <a:buFont typeface="Arial"/>
              <a:buChar char="•"/>
            </a:pPr>
            <a:r>
              <a:rPr lang="en-US" sz="3497">
                <a:solidFill>
                  <a:srgbClr val="000000"/>
                </a:solidFill>
                <a:latin typeface="Poppins"/>
              </a:rPr>
              <a:t>Enamel damage is irreversible. Enamel does not regenerate or repair itself.</a:t>
            </a:r>
          </a:p>
          <a:p>
            <a:pPr marL="755205" lvl="1" indent="-377603">
              <a:lnSpc>
                <a:spcPts val="4547"/>
              </a:lnSpc>
              <a:buFont typeface="Arial"/>
              <a:buChar char="•"/>
            </a:pPr>
            <a:r>
              <a:rPr lang="en-US" sz="3497">
                <a:solidFill>
                  <a:srgbClr val="000000"/>
                </a:solidFill>
                <a:latin typeface="Poppins"/>
              </a:rPr>
              <a:t>Goal = mimick natural enamel formation using a 56 amino-acid product of amelogenin, leucine-rich amelogenin peptide (LRAP), to regulate hydroxyapatite (HAp) crystal shape and orientation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993328" y="12215982"/>
            <a:ext cx="4374010" cy="886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4"/>
              </a:lnSpc>
              <a:spcBef>
                <a:spcPct val="0"/>
              </a:spcBef>
            </a:pPr>
            <a:r>
              <a:rPr lang="en-US" sz="4981">
                <a:solidFill>
                  <a:srgbClr val="084C6E"/>
                </a:solidFill>
                <a:latin typeface="Poppins Bold"/>
              </a:rPr>
              <a:t>METHOD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821428" y="13178224"/>
            <a:ext cx="14836785" cy="1743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205" lvl="1" indent="-377603">
              <a:lnSpc>
                <a:spcPts val="4547"/>
              </a:lnSpc>
              <a:buFont typeface="Arial"/>
              <a:buChar char="•"/>
            </a:pPr>
            <a:r>
              <a:rPr lang="en-US" sz="3497">
                <a:solidFill>
                  <a:srgbClr val="000000"/>
                </a:solidFill>
                <a:latin typeface="Poppins"/>
              </a:rPr>
              <a:t>Chemically synthesize HAp, which makes up 70-80% of enamel</a:t>
            </a:r>
          </a:p>
          <a:p>
            <a:pPr marL="755205" lvl="1" indent="-377603">
              <a:lnSpc>
                <a:spcPts val="4547"/>
              </a:lnSpc>
              <a:buFont typeface="Arial"/>
              <a:buChar char="•"/>
            </a:pPr>
            <a:r>
              <a:rPr lang="en-US" sz="3497">
                <a:solidFill>
                  <a:srgbClr val="000000"/>
                </a:solidFill>
                <a:latin typeface="Poppins"/>
              </a:rPr>
              <a:t>Produce and purify LRAP through bacteria</a:t>
            </a:r>
          </a:p>
          <a:p>
            <a:pPr marL="755205" lvl="1" indent="-377603">
              <a:lnSpc>
                <a:spcPts val="4547"/>
              </a:lnSpc>
              <a:buFont typeface="Arial"/>
              <a:buChar char="•"/>
            </a:pPr>
            <a:r>
              <a:rPr lang="en-US" sz="3497">
                <a:solidFill>
                  <a:srgbClr val="000000"/>
                </a:solidFill>
                <a:latin typeface="Poppins"/>
              </a:rPr>
              <a:t>Combine LRAP and HAp to create synthetic enamel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5864647" y="13655537"/>
            <a:ext cx="10606224" cy="145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 Bold"/>
              </a:rPr>
              <a:t>Figure 1</a:t>
            </a:r>
            <a:r>
              <a:rPr lang="en-US" sz="4100">
                <a:solidFill>
                  <a:srgbClr val="000000"/>
                </a:solidFill>
                <a:latin typeface="Poppins"/>
              </a:rPr>
              <a:t>. Diagram of </a:t>
            </a:r>
          </a:p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"/>
              </a:rPr>
              <a:t>HAp Structure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26381303" y="13655537"/>
            <a:ext cx="15249917" cy="2181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Poppins Bold"/>
              </a:rPr>
              <a:t>Figure 2. </a:t>
            </a:r>
            <a:r>
              <a:rPr lang="en-US" sz="4099">
                <a:solidFill>
                  <a:srgbClr val="000000"/>
                </a:solidFill>
                <a:latin typeface="Poppins"/>
              </a:rPr>
              <a:t>Envisioned experimental design: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Poppins"/>
              </a:rPr>
              <a:t>Synthesis of HAp and production of LRAP</a:t>
            </a:r>
          </a:p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Poppins"/>
              </a:rPr>
              <a:t>to fabricate synthetic enamel</a:t>
            </a:r>
          </a:p>
        </p:txBody>
      </p:sp>
      <p:grpSp>
        <p:nvGrpSpPr>
          <p:cNvPr id="58" name="Group 58"/>
          <p:cNvGrpSpPr/>
          <p:nvPr/>
        </p:nvGrpSpPr>
        <p:grpSpPr>
          <a:xfrm>
            <a:off x="25727718" y="6193460"/>
            <a:ext cx="3567402" cy="808749"/>
            <a:chOff x="0" y="0"/>
            <a:chExt cx="4756536" cy="1078332"/>
          </a:xfrm>
        </p:grpSpPr>
        <p:sp>
          <p:nvSpPr>
            <p:cNvPr id="59" name="TextBox 59"/>
            <p:cNvSpPr txBox="1"/>
            <p:nvPr/>
          </p:nvSpPr>
          <p:spPr>
            <a:xfrm rot="986424">
              <a:off x="17621" y="297772"/>
              <a:ext cx="2321630" cy="461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4"/>
                </a:lnSpc>
              </a:pPr>
              <a:r>
                <a:rPr lang="en-US" sz="2010">
                  <a:solidFill>
                    <a:srgbClr val="000000"/>
                  </a:solidFill>
                  <a:latin typeface="Poppins"/>
                </a:rPr>
                <a:t>PO₄³⁻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 rot="-1041241">
              <a:off x="2419103" y="281140"/>
              <a:ext cx="2321630" cy="461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14"/>
                </a:lnSpc>
              </a:pPr>
              <a:r>
                <a:rPr lang="en-US" sz="2010">
                  <a:solidFill>
                    <a:srgbClr val="000000"/>
                  </a:solidFill>
                  <a:latin typeface="Poppins"/>
                </a:rPr>
                <a:t>              Ca²⁺ 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4738992" y="5261996"/>
            <a:ext cx="8882682" cy="74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7"/>
              </a:lnSpc>
            </a:pPr>
            <a:r>
              <a:rPr lang="en-US" sz="5482">
                <a:solidFill>
                  <a:srgbClr val="FFFFFF"/>
                </a:solidFill>
                <a:latin typeface="Poppins Bold"/>
              </a:rPr>
              <a:t>Our Project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7504259" y="16273601"/>
            <a:ext cx="8882682" cy="74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7"/>
              </a:lnSpc>
            </a:pPr>
            <a:r>
              <a:rPr lang="en-US" sz="5482">
                <a:solidFill>
                  <a:srgbClr val="FFFFFF"/>
                </a:solidFill>
                <a:latin typeface="Poppins Bold"/>
              </a:rPr>
              <a:t>Preliminary Data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3435545" y="18338492"/>
            <a:ext cx="9641272" cy="145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 Bold"/>
              </a:rPr>
              <a:t>Figure 4</a:t>
            </a:r>
            <a:r>
              <a:rPr lang="en-US" sz="4100">
                <a:solidFill>
                  <a:srgbClr val="000000"/>
                </a:solidFill>
                <a:latin typeface="Poppins"/>
              </a:rPr>
              <a:t>. SEM photo and EDX spectrum of porcine enamel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74575" y="23669094"/>
            <a:ext cx="14278309" cy="735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 Bold"/>
              </a:rPr>
              <a:t>Table 1. </a:t>
            </a:r>
            <a:r>
              <a:rPr lang="en-US" sz="4100">
                <a:solidFill>
                  <a:srgbClr val="000000"/>
                </a:solidFill>
                <a:latin typeface="Poppins"/>
              </a:rPr>
              <a:t>Synthetic HAp chemical composition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1364684" y="23668805"/>
            <a:ext cx="13484471" cy="73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 Bold"/>
              </a:rPr>
              <a:t>Table 2. </a:t>
            </a:r>
            <a:r>
              <a:rPr lang="en-US" sz="4100">
                <a:solidFill>
                  <a:srgbClr val="000000"/>
                </a:solidFill>
                <a:latin typeface="Poppins"/>
              </a:rPr>
              <a:t>Porcine enamel chemical composition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4205089" y="18224192"/>
            <a:ext cx="7473395" cy="146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000000"/>
                </a:solidFill>
                <a:latin typeface="Poppins Bold"/>
              </a:rPr>
              <a:t>Figure 3</a:t>
            </a:r>
            <a:r>
              <a:rPr lang="en-US" sz="4100">
                <a:solidFill>
                  <a:srgbClr val="000000"/>
                </a:solidFill>
                <a:latin typeface="Poppins"/>
              </a:rPr>
              <a:t>. SEM photo and EDX spectrum of synthetic HAp</a:t>
            </a:r>
          </a:p>
        </p:txBody>
      </p:sp>
      <p:pic>
        <p:nvPicPr>
          <p:cNvPr id="67" name="BBC_LT_Audio_TAS_Taipei_A5_TAS_2024.mp4">
            <a:hlinkClick r:id="" action="ppaction://media"/>
            <a:extLst>
              <a:ext uri="{FF2B5EF4-FFF2-40B4-BE49-F238E27FC236}">
                <a16:creationId xmlns:a16="http://schemas.microsoft.com/office/drawing/2014/main" id="{33BCB215-AE80-1B46-B963-01B70F418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 flipH="1" flipV="1">
            <a:off x="36875975" y="2376417"/>
            <a:ext cx="1953463" cy="1953463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4B1B303-29CE-EEC9-48E6-AB5491A5AF3F}"/>
              </a:ext>
            </a:extLst>
          </p:cNvPr>
          <p:cNvSpPr txBox="1"/>
          <p:nvPr/>
        </p:nvSpPr>
        <p:spPr>
          <a:xfrm>
            <a:off x="34006261" y="1037676"/>
            <a:ext cx="11234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/>
              <a:t>Click Here For Audio!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3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208</Words>
  <Application>Microsoft Office PowerPoint</Application>
  <PresentationFormat>Custom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Poppins Bold</vt:lpstr>
      <vt:lpstr>Poppins</vt:lpstr>
      <vt:lpstr>Arial</vt:lpstr>
      <vt:lpstr>Playfair Display Bold Italics</vt:lpstr>
      <vt:lpstr>Playfair Display Bold</vt:lpstr>
      <vt:lpstr>Blueberry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BBC Lightning Talk_A5_TAS_2024</dc:title>
  <cp:lastModifiedBy>Matthew Chuang</cp:lastModifiedBy>
  <cp:revision>2</cp:revision>
  <dcterms:created xsi:type="dcterms:W3CDTF">2006-08-16T00:00:00Z</dcterms:created>
  <dcterms:modified xsi:type="dcterms:W3CDTF">2024-02-29T07:38:17Z</dcterms:modified>
  <dc:identifier>DAF99qZjg8E</dc:identifier>
</cp:coreProperties>
</file>