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9144000"/>
  <p:notesSz cx="6858000" cy="9144000"/>
  <p:embeddedFontLst>
    <p:embeddedFont>
      <p:font typeface="Autour One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utourOn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9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594050" y="1106400"/>
            <a:ext cx="35655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4"/>
                </a:solidFill>
                <a:latin typeface="Autour One"/>
                <a:ea typeface="Autour One"/>
                <a:cs typeface="Autour One"/>
                <a:sym typeface="Autour One"/>
              </a:rPr>
              <a:t>Objective</a:t>
            </a:r>
            <a:endParaRPr b="1" sz="1800">
              <a:solidFill>
                <a:schemeClr val="accent4"/>
              </a:solidFill>
              <a:latin typeface="Autour One"/>
              <a:ea typeface="Autour One"/>
              <a:cs typeface="Autour One"/>
              <a:sym typeface="Autour On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engineer </a:t>
            </a: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 coli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produce (S)-linalool, a lavender-scented monoterpene, to act as a mosquito repellent.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3"/>
          <p:cNvPicPr preferRelativeResize="0"/>
          <p:nvPr/>
        </p:nvPicPr>
        <p:blipFill rotWithShape="1">
          <a:blip r:embed="rId3">
            <a:alphaModFix/>
          </a:blip>
          <a:srcRect b="20019" l="0" r="0" t="0"/>
          <a:stretch/>
        </p:blipFill>
        <p:spPr>
          <a:xfrm>
            <a:off x="6725" y="6098610"/>
            <a:ext cx="9144000" cy="69536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89925" y="114650"/>
            <a:ext cx="754074" cy="260703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3"/>
          <p:cNvSpPr txBox="1"/>
          <p:nvPr/>
        </p:nvSpPr>
        <p:spPr>
          <a:xfrm>
            <a:off x="524035" y="114650"/>
            <a:ext cx="7949100" cy="87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8500" lIns="58500" spcFirstLastPara="1" rIns="58500" wrap="square" tIns="585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rgbClr val="6AA84F"/>
                </a:solidFill>
                <a:latin typeface="Autour One"/>
                <a:ea typeface="Autour One"/>
                <a:cs typeface="Autour One"/>
                <a:sym typeface="Autour One"/>
              </a:rPr>
              <a:t>Alive</a:t>
            </a:r>
            <a:r>
              <a:rPr b="1" lang="en-US" sz="1900">
                <a:solidFill>
                  <a:srgbClr val="4285F4"/>
                </a:solidFill>
                <a:latin typeface="Autour One"/>
                <a:ea typeface="Autour One"/>
                <a:cs typeface="Autour One"/>
                <a:sym typeface="Autour One"/>
              </a:rPr>
              <a:t>SCENT:</a:t>
            </a:r>
            <a:r>
              <a:rPr b="1" lang="en-US" sz="1900">
                <a:latin typeface="Autour One"/>
                <a:ea typeface="Autour One"/>
                <a:cs typeface="Autour One"/>
                <a:sym typeface="Autour One"/>
              </a:rPr>
              <a:t> Engineering </a:t>
            </a:r>
            <a:r>
              <a:rPr b="1" i="1" lang="en-US" sz="1900">
                <a:latin typeface="Autour One"/>
                <a:ea typeface="Autour One"/>
                <a:cs typeface="Autour One"/>
                <a:sym typeface="Autour One"/>
              </a:rPr>
              <a:t>E. coli </a:t>
            </a:r>
            <a:r>
              <a:rPr b="1" lang="en-US" sz="1900">
                <a:latin typeface="Autour One"/>
                <a:ea typeface="Autour One"/>
                <a:cs typeface="Autour One"/>
                <a:sym typeface="Autour One"/>
              </a:rPr>
              <a:t>to Produce Linalool</a:t>
            </a:r>
            <a:endParaRPr b="1" i="0" sz="1900" u="none" cap="none" strike="noStrike">
              <a:solidFill>
                <a:srgbClr val="000000"/>
              </a:solidFill>
              <a:latin typeface="Autour One"/>
              <a:ea typeface="Autour One"/>
              <a:cs typeface="Autour One"/>
              <a:sym typeface="Autour On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alibri"/>
                <a:ea typeface="Calibri"/>
                <a:cs typeface="Calibri"/>
                <a:sym typeface="Calibri"/>
              </a:rPr>
              <a:t>Cavanaugh B., Collins T., Collins Y., Fugazzotto, E., Guilmette K., Meyyappan S., Patel M., Pelekoudas T.</a:t>
            </a:r>
            <a:endParaRPr sz="1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alibri"/>
                <a:ea typeface="Calibri"/>
                <a:cs typeface="Calibri"/>
                <a:sym typeface="Calibri"/>
              </a:rPr>
              <a:t>Mentors: Rebekah Ravgiala &amp; Michael Sheets </a:t>
            </a:r>
            <a:endParaRPr i="0" sz="1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alibri"/>
                <a:ea typeface="Calibri"/>
                <a:cs typeface="Calibri"/>
                <a:sym typeface="Calibri"/>
              </a:rPr>
              <a:t>Tyngsborough High School, Tyngsborough, MA, USA</a:t>
            </a:r>
            <a:endParaRPr i="0" sz="1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Google Shape;88;p13"/>
          <p:cNvPicPr preferRelativeResize="0"/>
          <p:nvPr/>
        </p:nvPicPr>
        <p:blipFill rotWithShape="1">
          <a:blip r:embed="rId5">
            <a:alphaModFix/>
          </a:blip>
          <a:srcRect b="11746" l="0" r="0" t="0"/>
          <a:stretch/>
        </p:blipFill>
        <p:spPr>
          <a:xfrm>
            <a:off x="76600" y="107975"/>
            <a:ext cx="520856" cy="4617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5296050" y="2669813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6"/>
                </a:solidFill>
                <a:latin typeface="Autour One"/>
                <a:ea typeface="Autour One"/>
                <a:cs typeface="Autour One"/>
                <a:sym typeface="Autour One"/>
              </a:rPr>
              <a:t>Alive</a:t>
            </a:r>
            <a:r>
              <a:rPr b="1" lang="en-US" sz="1800">
                <a:solidFill>
                  <a:schemeClr val="accent2"/>
                </a:solidFill>
                <a:latin typeface="Autour One"/>
                <a:ea typeface="Autour One"/>
                <a:cs typeface="Autour One"/>
                <a:sym typeface="Autour One"/>
              </a:rPr>
              <a:t>SCENT</a:t>
            </a:r>
            <a:r>
              <a:rPr b="1" lang="en-US" sz="1800">
                <a:solidFill>
                  <a:schemeClr val="accent6"/>
                </a:solidFill>
                <a:latin typeface="Autour One"/>
                <a:ea typeface="Autour One"/>
                <a:cs typeface="Autour One"/>
                <a:sym typeface="Autour One"/>
              </a:rPr>
              <a:t> Plasmid</a:t>
            </a:r>
            <a:endParaRPr b="1">
              <a:solidFill>
                <a:schemeClr val="accent6"/>
              </a:solidFill>
              <a:latin typeface="Autour One"/>
              <a:ea typeface="Autour One"/>
              <a:cs typeface="Autour One"/>
              <a:sym typeface="Autour One"/>
            </a:endParaRPr>
          </a:p>
        </p:txBody>
      </p:sp>
      <p:pic>
        <p:nvPicPr>
          <p:cNvPr id="90" name="Google Shape;90;p13" title="Chart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7825" y="3597930"/>
            <a:ext cx="4888999" cy="252267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3"/>
          <p:cNvSpPr txBox="1"/>
          <p:nvPr/>
        </p:nvSpPr>
        <p:spPr>
          <a:xfrm>
            <a:off x="412263" y="2982313"/>
            <a:ext cx="4520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45818E"/>
                </a:solidFill>
                <a:latin typeface="Autour One"/>
                <a:ea typeface="Autour One"/>
                <a:cs typeface="Autour One"/>
                <a:sym typeface="Autour One"/>
              </a:rPr>
              <a:t>Results of Lavender Essential Oil as a Repellent Tests</a:t>
            </a:r>
            <a:endParaRPr b="1" sz="1000">
              <a:solidFill>
                <a:srgbClr val="45818E"/>
              </a:solidFill>
              <a:latin typeface="Autour One"/>
              <a:ea typeface="Autour One"/>
              <a:cs typeface="Autour One"/>
              <a:sym typeface="Autour One"/>
            </a:endParaRPr>
          </a:p>
        </p:txBody>
      </p:sp>
      <p:pic>
        <p:nvPicPr>
          <p:cNvPr id="92" name="Google Shape;92;p13"/>
          <p:cNvPicPr preferRelativeResize="0"/>
          <p:nvPr/>
        </p:nvPicPr>
        <p:blipFill rotWithShape="1">
          <a:blip r:embed="rId7">
            <a:alphaModFix/>
          </a:blip>
          <a:srcRect b="0" l="0" r="0" t="6358"/>
          <a:stretch/>
        </p:blipFill>
        <p:spPr>
          <a:xfrm>
            <a:off x="4367349" y="1897188"/>
            <a:ext cx="2771251" cy="73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3"/>
          <p:cNvPicPr preferRelativeResize="0"/>
          <p:nvPr/>
        </p:nvPicPr>
        <p:blipFill rotWithShape="1">
          <a:blip r:embed="rId8">
            <a:alphaModFix/>
          </a:blip>
          <a:srcRect b="13385" l="0" r="0" t="11837"/>
          <a:stretch/>
        </p:blipFill>
        <p:spPr>
          <a:xfrm>
            <a:off x="7052628" y="1895001"/>
            <a:ext cx="2091372" cy="7389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/>
          <p:nvPr/>
        </p:nvSpPr>
        <p:spPr>
          <a:xfrm>
            <a:off x="4476063" y="1027775"/>
            <a:ext cx="4520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6AA84F"/>
                </a:solidFill>
                <a:latin typeface="Autour One"/>
                <a:ea typeface="Autour One"/>
                <a:cs typeface="Autour One"/>
                <a:sym typeface="Autour One"/>
              </a:rPr>
              <a:t>Devices to be Inserted into </a:t>
            </a:r>
            <a:r>
              <a:rPr b="1" lang="en-US">
                <a:solidFill>
                  <a:srgbClr val="6AA84F"/>
                </a:solidFill>
                <a:highlight>
                  <a:schemeClr val="lt1"/>
                </a:highlight>
                <a:latin typeface="Autour One"/>
                <a:ea typeface="Autour One"/>
                <a:cs typeface="Autour One"/>
                <a:sym typeface="Autour One"/>
              </a:rPr>
              <a:t>pET Bacterial Recombinant Protein Vector backbone from VectorBuilder</a:t>
            </a:r>
            <a:endParaRPr b="1">
              <a:solidFill>
                <a:srgbClr val="6AA84F"/>
              </a:solidFill>
              <a:latin typeface="Autour One"/>
              <a:ea typeface="Autour One"/>
              <a:cs typeface="Autour One"/>
              <a:sym typeface="Autour One"/>
            </a:endParaRPr>
          </a:p>
        </p:txBody>
      </p:sp>
      <p:pic>
        <p:nvPicPr>
          <p:cNvPr id="95" name="Google Shape;95;p13"/>
          <p:cNvPicPr preferRelativeResize="0"/>
          <p:nvPr/>
        </p:nvPicPr>
        <p:blipFill rotWithShape="1">
          <a:blip r:embed="rId9">
            <a:alphaModFix/>
          </a:blip>
          <a:srcRect b="0" l="0" r="0" t="5882"/>
          <a:stretch/>
        </p:blipFill>
        <p:spPr>
          <a:xfrm>
            <a:off x="5296050" y="3021550"/>
            <a:ext cx="3565501" cy="31989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