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858000" cy="9144000"/>
  <p:embeddedFontLst>
    <p:embeddedFont>
      <p:font typeface="Merriweather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1" roundtripDataSignature="AMtx7miiclbPGYT5VXBoMvO/F54eX76b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erriweather-regular.fntdata"/><Relationship Id="rId8" Type="http://schemas.openxmlformats.org/officeDocument/2006/relationships/font" Target="fonts/Merriweath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6.png"/><Relationship Id="rId13" Type="http://schemas.openxmlformats.org/officeDocument/2006/relationships/image" Target="../media/image1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15" Type="http://schemas.openxmlformats.org/officeDocument/2006/relationships/image" Target="../media/image8.png"/><Relationship Id="rId14" Type="http://schemas.openxmlformats.org/officeDocument/2006/relationships/hyperlink" Target="http://drive.google.com/file/d/1cfE4dFGvijAdwGl0YSXi8blktm5SwYhe/view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0.jp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555764" y="1242838"/>
            <a:ext cx="3836400" cy="846600"/>
          </a:xfrm>
          <a:prstGeom prst="rect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Objective</a:t>
            </a:r>
            <a:endParaRPr b="1" i="0" sz="1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a spray people can use on their clothes or other areas that are susceptible to ticks to control the </a:t>
            </a:r>
            <a:r>
              <a:rPr b="0" i="1" lang="en-U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Ixodes scapularis </a:t>
            </a:r>
            <a:r>
              <a:rPr b="0" i="0" lang="en-U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 and reduce the spread of tick-borne diseases.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g1efd1bf967a_0_0"/>
          <p:cNvSpPr txBox="1"/>
          <p:nvPr/>
        </p:nvSpPr>
        <p:spPr>
          <a:xfrm>
            <a:off x="1258050" y="132000"/>
            <a:ext cx="6637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fungal-derived enzymatic anti-tick spray: Targeting the </a:t>
            </a: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Ixodes scapularis</a:t>
            </a:r>
            <a:r>
              <a:rPr b="1" i="0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population</a:t>
            </a:r>
            <a:endParaRPr b="1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Celine Omega, Anna Childs, Evangeline Campbell and Natalia Ortiz. Dr. Beth Pethel. Maegan Plank (Union Chimique Belge)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Western Reserve Academy, Hudson, Ohio, United States of America.</a:t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00" y="205434"/>
            <a:ext cx="1376675" cy="47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efd1bf967a_0_0"/>
          <p:cNvPicPr preferRelativeResize="0"/>
          <p:nvPr/>
        </p:nvPicPr>
        <p:blipFill rotWithShape="1">
          <a:blip r:embed="rId4">
            <a:alphaModFix/>
          </a:blip>
          <a:srcRect b="-12346" l="0" r="0" t="12349"/>
          <a:stretch/>
        </p:blipFill>
        <p:spPr>
          <a:xfrm>
            <a:off x="3588513" y="6341975"/>
            <a:ext cx="1376675" cy="43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9875" y="6185092"/>
            <a:ext cx="1307675" cy="56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6">
            <a:alphaModFix/>
          </a:blip>
          <a:srcRect b="20019" l="76027" r="4298" t="0"/>
          <a:stretch/>
        </p:blipFill>
        <p:spPr>
          <a:xfrm>
            <a:off x="326450" y="6213338"/>
            <a:ext cx="1307684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7">
            <a:alphaModFix/>
          </a:blip>
          <a:srcRect b="0" l="9561" r="11287" t="0"/>
          <a:stretch/>
        </p:blipFill>
        <p:spPr>
          <a:xfrm>
            <a:off x="2399000" y="6103811"/>
            <a:ext cx="1139400" cy="75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30052" y="6228177"/>
            <a:ext cx="839077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94750" y="6185112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35575" y="6185100"/>
            <a:ext cx="5619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 rotWithShape="1">
          <a:blip r:embed="rId11">
            <a:alphaModFix/>
          </a:blip>
          <a:srcRect b="31235" l="6465" r="6264" t="27708"/>
          <a:stretch/>
        </p:blipFill>
        <p:spPr>
          <a:xfrm>
            <a:off x="153362" y="2650941"/>
            <a:ext cx="4853098" cy="253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efd1bf967a_0_0"/>
          <p:cNvPicPr preferRelativeResize="0"/>
          <p:nvPr/>
        </p:nvPicPr>
        <p:blipFill rotWithShape="1">
          <a:blip r:embed="rId12">
            <a:alphaModFix/>
          </a:blip>
          <a:srcRect b="21123" l="0" r="4469" t="21123"/>
          <a:stretch/>
        </p:blipFill>
        <p:spPr>
          <a:xfrm>
            <a:off x="4583600" y="1292039"/>
            <a:ext cx="4309852" cy="182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efd1bf967a_0_0"/>
          <p:cNvPicPr preferRelativeResize="0"/>
          <p:nvPr/>
        </p:nvPicPr>
        <p:blipFill rotWithShape="1">
          <a:blip r:embed="rId13">
            <a:alphaModFix/>
          </a:blip>
          <a:srcRect b="5606" l="11621" r="0" t="6771"/>
          <a:stretch/>
        </p:blipFill>
        <p:spPr>
          <a:xfrm>
            <a:off x="5663763" y="3403975"/>
            <a:ext cx="2451973" cy="24308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efd1bf967a_0_0"/>
          <p:cNvSpPr txBox="1"/>
          <p:nvPr/>
        </p:nvSpPr>
        <p:spPr>
          <a:xfrm>
            <a:off x="5012938" y="1048625"/>
            <a:ext cx="375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2. Producing the enzymes to combine with an oil to create into a spray</a:t>
            </a:r>
            <a:endParaRPr b="1" i="0" sz="13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8" name="Google Shape;98;g1efd1bf967a_0_0"/>
          <p:cNvSpPr txBox="1"/>
          <p:nvPr/>
        </p:nvSpPr>
        <p:spPr>
          <a:xfrm>
            <a:off x="576200" y="2287863"/>
            <a:ext cx="400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1. Cloning  Chitinase and Lipase into Plasmids</a:t>
            </a:r>
            <a:endParaRPr b="1" i="0" sz="13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9" name="Google Shape;99;g1efd1bf967a_0_0"/>
          <p:cNvSpPr txBox="1"/>
          <p:nvPr/>
        </p:nvSpPr>
        <p:spPr>
          <a:xfrm>
            <a:off x="4886039" y="3063225"/>
            <a:ext cx="400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3. Testing and creating final version of spray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g1efd1bf967a_0_0"/>
          <p:cNvSpPr txBox="1"/>
          <p:nvPr/>
        </p:nvSpPr>
        <p:spPr>
          <a:xfrm>
            <a:off x="2368800" y="5240250"/>
            <a:ext cx="4416000" cy="723300"/>
          </a:xfrm>
          <a:prstGeom prst="rect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4. Future Design Plans</a:t>
            </a:r>
            <a:endParaRPr b="1" i="0" sz="13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testing is needed to determine the efficacy of the enzyme spray and verify that it will not cause harm to non-tick bugs, animals, or humans.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1efd1bf967a_0_0" title="Lightning talk audio.wav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935123" y="214788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