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La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jiQ0wHFAEAPX5U9OzOF0oH3AU/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Lato-boldItalic.fntdata"/><Relationship Id="rId9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fd1bf96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Tools used: </a:t>
            </a:r>
            <a:endParaRPr sz="10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-Built on previous research and knowledge of PVC- degrading enzymes and substances</a:t>
            </a:r>
            <a:endParaRPr sz="10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-Specifically looked at research regarding biological substances and organisms that degrade PVC to investigate promoter then</a:t>
            </a:r>
            <a:endParaRPr/>
          </a:p>
        </p:txBody>
      </p:sp>
      <p:sp>
        <p:nvSpPr>
          <p:cNvPr id="82" name="Google Shape;82;g1efd1bf967a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1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efd1bf967a_0_0"/>
          <p:cNvSpPr/>
          <p:nvPr/>
        </p:nvSpPr>
        <p:spPr>
          <a:xfrm>
            <a:off x="0" y="0"/>
            <a:ext cx="9144000" cy="11196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g1efd1bf967a_0_0"/>
          <p:cNvSpPr txBox="1"/>
          <p:nvPr/>
        </p:nvSpPr>
        <p:spPr>
          <a:xfrm>
            <a:off x="87125" y="1570025"/>
            <a:ext cx="4786500" cy="65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We aim to genetically engineer Escherichia coli (E. coli) to produce NanoLuc Luciferase in order to use it as a biosensor for </a:t>
            </a:r>
            <a:r>
              <a:rPr lang="en-US" sz="11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indicating</a:t>
            </a:r>
            <a:r>
              <a:rPr lang="en-US" sz="11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the presence of polyvinyl chloride (PVC).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6" name="Google Shape;86;g1efd1bf967a_0_0"/>
          <p:cNvSpPr txBox="1"/>
          <p:nvPr/>
        </p:nvSpPr>
        <p:spPr>
          <a:xfrm>
            <a:off x="2406125" y="62538"/>
            <a:ext cx="5747400" cy="1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Detecting</a:t>
            </a: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Polyvinyl</a:t>
            </a: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Chloride</a:t>
            </a:r>
            <a:endParaRPr b="1"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Soleil Hayes-Pollard, Chelsy Co, Sophie Wesemann</a:t>
            </a: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Isabella Wong, Haley Kim, Simrah Bawa, Roman Horowitz, Suvi Carlile, Tarik Hunt (Lanza Tech)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Brookline High School, Brookline, MA, US</a:t>
            </a:r>
            <a:endParaRPr sz="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g1efd1bf967a_0_0"/>
          <p:cNvPicPr preferRelativeResize="0"/>
          <p:nvPr/>
        </p:nvPicPr>
        <p:blipFill rotWithShape="1">
          <a:blip r:embed="rId3">
            <a:alphaModFix/>
          </a:blip>
          <a:srcRect b="32700" l="2281" r="5704" t="4426"/>
          <a:stretch/>
        </p:blipFill>
        <p:spPr>
          <a:xfrm>
            <a:off x="106311" y="4264850"/>
            <a:ext cx="2742096" cy="95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efd1bf967a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72754" y="2747729"/>
            <a:ext cx="1966800" cy="3368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efd1bf967a_0_0"/>
          <p:cNvPicPr preferRelativeResize="0"/>
          <p:nvPr/>
        </p:nvPicPr>
        <p:blipFill rotWithShape="1">
          <a:blip r:embed="rId5">
            <a:alphaModFix/>
          </a:blip>
          <a:srcRect b="0" l="1447" r="1437" t="0"/>
          <a:stretch/>
        </p:blipFill>
        <p:spPr>
          <a:xfrm>
            <a:off x="4998687" y="1694063"/>
            <a:ext cx="4031326" cy="234002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g1efd1bf967a_0_0"/>
          <p:cNvSpPr/>
          <p:nvPr/>
        </p:nvSpPr>
        <p:spPr>
          <a:xfrm>
            <a:off x="87125" y="1168275"/>
            <a:ext cx="4786500" cy="3807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Goal</a:t>
            </a:r>
            <a:endParaRPr b="1"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1efd1bf967a_0_0"/>
          <p:cNvSpPr/>
          <p:nvPr/>
        </p:nvSpPr>
        <p:spPr>
          <a:xfrm rot="5400000">
            <a:off x="1050125" y="-534900"/>
            <a:ext cx="821100" cy="1890900"/>
          </a:xfrm>
          <a:prstGeom prst="homePlate">
            <a:avLst>
              <a:gd fmla="val 2833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2" name="Google Shape;92;g1efd1bf967a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76825" y="1"/>
            <a:ext cx="1966800" cy="679936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g1efd1bf967a_0_0"/>
          <p:cNvSpPr txBox="1"/>
          <p:nvPr/>
        </p:nvSpPr>
        <p:spPr>
          <a:xfrm>
            <a:off x="4998650" y="4124300"/>
            <a:ext cx="40314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Lato"/>
              <a:buAutoNum type="arabicParenR"/>
            </a:pPr>
            <a:r>
              <a:rPr lang="en-US" sz="11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Take gene sequence of the promoter in catalase-peroxidase (which can detect PVC) </a:t>
            </a:r>
            <a:endParaRPr sz="11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Lato"/>
              <a:buAutoNum type="arabicParenR"/>
            </a:pPr>
            <a:r>
              <a:rPr lang="en-US" sz="11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—&gt; insert into plasmid (clone promoter sequence) </a:t>
            </a:r>
            <a:endParaRPr sz="11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Lato"/>
              <a:buAutoNum type="arabicParenR"/>
            </a:pPr>
            <a:r>
              <a:rPr lang="en-US" sz="11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—&gt; IiInsert luciferase gene into plasmid downstream of the promoter (clone luciferase) —&gt; </a:t>
            </a:r>
            <a:endParaRPr sz="11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Lato"/>
              <a:buAutoNum type="arabicParenR"/>
            </a:pPr>
            <a:r>
              <a:rPr lang="en-US" sz="11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Insert newly engineered plasmid into E. Coli cell</a:t>
            </a:r>
            <a:endParaRPr sz="17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4" name="Google Shape;94;g1efd1bf967a_0_0"/>
          <p:cNvSpPr/>
          <p:nvPr/>
        </p:nvSpPr>
        <p:spPr>
          <a:xfrm>
            <a:off x="4965200" y="5449588"/>
            <a:ext cx="4098300" cy="3807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Expected Results</a:t>
            </a:r>
            <a:endParaRPr b="1"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g1efd1bf967a_0_0"/>
          <p:cNvSpPr txBox="1"/>
          <p:nvPr/>
        </p:nvSpPr>
        <p:spPr>
          <a:xfrm>
            <a:off x="4965200" y="5831350"/>
            <a:ext cx="4098300" cy="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 presence of PVC, luciferase is produced, visually verifying that PVC is present by measuring emitted light (detected through a microplate luminometer)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g1efd1bf967a_0_0"/>
          <p:cNvSpPr txBox="1"/>
          <p:nvPr/>
        </p:nvSpPr>
        <p:spPr>
          <a:xfrm>
            <a:off x="237050" y="5205850"/>
            <a:ext cx="1757100" cy="7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1efd1bf967a_0_0"/>
          <p:cNvSpPr txBox="1"/>
          <p:nvPr/>
        </p:nvSpPr>
        <p:spPr>
          <a:xfrm>
            <a:off x="428550" y="3675200"/>
            <a:ext cx="2097600" cy="15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8" name="Google Shape;98;g1efd1bf967a_0_0"/>
          <p:cNvCxnSpPr/>
          <p:nvPr/>
        </p:nvCxnSpPr>
        <p:spPr>
          <a:xfrm>
            <a:off x="2017175" y="3543749"/>
            <a:ext cx="926400" cy="2109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9" name="Google Shape;99;g1efd1bf967a_0_0"/>
          <p:cNvSpPr/>
          <p:nvPr/>
        </p:nvSpPr>
        <p:spPr>
          <a:xfrm>
            <a:off x="106300" y="2953274"/>
            <a:ext cx="1815900" cy="12351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research group in Zhejiang Province, China, conducted proteomics on a bacteria strain (Klebsiella sp. EMBL-1) in the gut of the larva of an insect pest. Their data depicts various proteins involved in the degradation of PVC; the most abundant are bolded.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1efd1bf967a_0_0"/>
          <p:cNvSpPr/>
          <p:nvPr/>
        </p:nvSpPr>
        <p:spPr>
          <a:xfrm>
            <a:off x="710158" y="5946850"/>
            <a:ext cx="810900" cy="3807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Calibri"/>
                <a:ea typeface="Calibri"/>
                <a:cs typeface="Calibri"/>
                <a:sym typeface="Calibri"/>
              </a:rPr>
              <a:t>SBOL visual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1" name="Google Shape;101;g1efd1bf967a_0_0"/>
          <p:cNvCxnSpPr/>
          <p:nvPr/>
        </p:nvCxnSpPr>
        <p:spPr>
          <a:xfrm flipH="1" rot="10800000">
            <a:off x="1087975" y="5186688"/>
            <a:ext cx="161100" cy="691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02" name="Google Shape;102;g1efd1bf967a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551" y="6477300"/>
            <a:ext cx="8286899" cy="380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g1efd1bf967a_0_0"/>
          <p:cNvSpPr/>
          <p:nvPr/>
        </p:nvSpPr>
        <p:spPr>
          <a:xfrm>
            <a:off x="87125" y="2260288"/>
            <a:ext cx="4786500" cy="3807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Plasmid Construction</a:t>
            </a:r>
            <a:endParaRPr b="1"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g1efd1bf967a_0_0"/>
          <p:cNvSpPr/>
          <p:nvPr/>
        </p:nvSpPr>
        <p:spPr>
          <a:xfrm>
            <a:off x="4965200" y="1168288"/>
            <a:ext cx="4098300" cy="3807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 Our Biosensor Works</a:t>
            </a:r>
            <a:endParaRPr b="1" sz="1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