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embeddedFontLst>
    <p:embeddedFont>
      <p:font typeface="Bubblegum Sans" panose="02000506000000020004" pitchFamily="2" charset="77"/>
      <p:regular r:id="rId4"/>
    </p:embeddedFont>
    <p:embeddedFont>
      <p:font typeface="Bubbler One" panose="02010506020100020004" pitchFamily="2" charset="0"/>
      <p:regular r:id="rId5"/>
    </p:embeddedFont>
    <p:embeddedFont>
      <p:font typeface="EB Garamond" pitchFamily="2" charset="0"/>
      <p:regular r:id="rId6"/>
      <p:bold r:id="rId7"/>
      <p:italic r:id="rId8"/>
      <p:boldItalic r:id="rId9"/>
    </p:embeddedFont>
    <p:embeddedFont>
      <p:font typeface="Julius Sans One" panose="02000000000000000000" pitchFamily="2" charset="77"/>
      <p:regular r:id="rId10"/>
    </p:embeddedFont>
    <p:embeddedFont>
      <p:font typeface="Poiret One" pitchFamily="2" charset="77"/>
      <p:regular r:id="rId11"/>
    </p:embeddedFont>
    <p:embeddedFont>
      <p:font typeface="Raleway" pitchFamily="2" charset="77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ipSochd7lVhMonW2ZxwU9MMD0i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94"/>
  </p:normalViewPr>
  <p:slideViewPr>
    <p:cSldViewPr snapToGrid="0">
      <p:cViewPr varScale="1">
        <p:scale>
          <a:sx n="121" d="100"/>
          <a:sy n="121" d="100"/>
        </p:scale>
        <p:origin x="146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21" Type="http://schemas.openxmlformats.org/officeDocument/2006/relationships/viewProps" Target="view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ableStyles" Target="tableStyles.xml"/><Relationship Id="rId10" Type="http://schemas.openxmlformats.org/officeDocument/2006/relationships/font" Target="fonts/font7.fntdata"/><Relationship Id="rId19" Type="http://customschemas.google.com/relationships/presentationmetadata" Target="meta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efd1bf96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g1efd1bf96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7bfd3ab677648d3_7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g67bfd3ab677648d3_7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06400" rtl="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g67bfd3ab677648d3_7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audio" Target="../media/media1.mp4"/><Relationship Id="rId16" Type="http://schemas.openxmlformats.org/officeDocument/2006/relationships/image" Target="../media/image12.png"/><Relationship Id="rId1" Type="http://schemas.microsoft.com/office/2007/relationships/media" Target="../media/media1.mp4"/><Relationship Id="rId6" Type="http://schemas.openxmlformats.org/officeDocument/2006/relationships/image" Target="../media/image2.jpg"/><Relationship Id="rId11" Type="http://schemas.openxmlformats.org/officeDocument/2006/relationships/image" Target="../media/image7.png"/><Relationship Id="rId5" Type="http://schemas.openxmlformats.org/officeDocument/2006/relationships/image" Target="../media/image1.jpg"/><Relationship Id="rId15" Type="http://schemas.openxmlformats.org/officeDocument/2006/relationships/image" Target="../media/image11.jpg"/><Relationship Id="rId10" Type="http://schemas.openxmlformats.org/officeDocument/2006/relationships/image" Target="../media/image6.jpg"/><Relationship Id="rId19" Type="http://schemas.openxmlformats.org/officeDocument/2006/relationships/image" Target="../media/image15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efd1bf967a_0_0"/>
          <p:cNvSpPr/>
          <p:nvPr/>
        </p:nvSpPr>
        <p:spPr>
          <a:xfrm>
            <a:off x="-1440" y="-33858"/>
            <a:ext cx="9144000" cy="6891857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g1efd1bf967a_0_0"/>
          <p:cNvSpPr/>
          <p:nvPr/>
        </p:nvSpPr>
        <p:spPr>
          <a:xfrm>
            <a:off x="62125" y="1075450"/>
            <a:ext cx="3324600" cy="29958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0" name="Google Shape;90;g1efd1bf967a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1159" y="1137125"/>
            <a:ext cx="3210600" cy="220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1efd1bf967a_0_0"/>
          <p:cNvPicPr preferRelativeResize="0"/>
          <p:nvPr/>
        </p:nvPicPr>
        <p:blipFill rotWithShape="1">
          <a:blip r:embed="rId6">
            <a:alphaModFix/>
          </a:blip>
          <a:srcRect l="9561" r="11287"/>
          <a:stretch/>
        </p:blipFill>
        <p:spPr>
          <a:xfrm>
            <a:off x="2307400" y="6087461"/>
            <a:ext cx="1139400" cy="75419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1efd1bf967a_0_0"/>
          <p:cNvSpPr/>
          <p:nvPr/>
        </p:nvSpPr>
        <p:spPr>
          <a:xfrm>
            <a:off x="56625" y="4193958"/>
            <a:ext cx="3581700" cy="1835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g1efd1bf967a_0_0"/>
          <p:cNvSpPr/>
          <p:nvPr/>
        </p:nvSpPr>
        <p:spPr>
          <a:xfrm>
            <a:off x="5178414" y="3646100"/>
            <a:ext cx="3888600" cy="25017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1efd1bf967a_0_0"/>
          <p:cNvSpPr/>
          <p:nvPr/>
        </p:nvSpPr>
        <p:spPr>
          <a:xfrm>
            <a:off x="6455524" y="1220775"/>
            <a:ext cx="2611500" cy="239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g1efd1bf967a_0_0"/>
          <p:cNvSpPr txBox="1"/>
          <p:nvPr/>
        </p:nvSpPr>
        <p:spPr>
          <a:xfrm>
            <a:off x="2032000" y="66650"/>
            <a:ext cx="71121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Lack-Tis Acid: </a:t>
            </a:r>
            <a:r>
              <a:rPr lang="en-US" sz="2000" b="1">
                <a:solidFill>
                  <a:schemeClr val="dk1"/>
                </a:solidFill>
                <a:latin typeface="Bubbler One"/>
                <a:ea typeface="Bubbler One"/>
                <a:cs typeface="Bubbler One"/>
                <a:sym typeface="Bubbler One"/>
              </a:rPr>
              <a:t>Engineering a Lactic Acid-Free Oral Bacteria</a:t>
            </a:r>
            <a:endParaRPr sz="2000" i="0" u="none" strike="noStrike" cap="none">
              <a:solidFill>
                <a:schemeClr val="dk1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Nikki Huang, Annie Chang, Audrey Leu, Steven Kuo, Elliot Brennan, Kenneth Miao, Ethan Lin, Tinsley Wu, Aaron Liu, </a:t>
            </a:r>
            <a:endParaRPr sz="1000">
              <a:solidFill>
                <a:schemeClr val="dk1"/>
              </a:solidFill>
              <a:latin typeface="Poiret One"/>
              <a:ea typeface="Poiret One"/>
              <a:cs typeface="Poiret One"/>
              <a:sym typeface="Poiret On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Junui Song, Emma Shih, Dr. Jonathan Hsu </a:t>
            </a:r>
            <a:endParaRPr sz="1000">
              <a:solidFill>
                <a:schemeClr val="dk1"/>
              </a:solidFill>
              <a:latin typeface="Poiret One"/>
              <a:ea typeface="Poiret One"/>
              <a:cs typeface="Poiret One"/>
              <a:sym typeface="Poiret On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000" b="1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Taipei American School, Taipei City, Taiwan</a:t>
            </a:r>
            <a:r>
              <a:rPr lang="en-US" sz="1100">
                <a:solidFill>
                  <a:schemeClr val="dk1"/>
                </a:solidFill>
              </a:rPr>
              <a:t> 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g1efd1bf967a_0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0600" y="320301"/>
            <a:ext cx="1966800" cy="679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1efd1bf967a_0_0"/>
          <p:cNvPicPr preferRelativeResize="0"/>
          <p:nvPr/>
        </p:nvPicPr>
        <p:blipFill rotWithShape="1">
          <a:blip r:embed="rId8">
            <a:alphaModFix/>
          </a:blip>
          <a:srcRect t="12349" b="-12348"/>
          <a:stretch/>
        </p:blipFill>
        <p:spPr>
          <a:xfrm>
            <a:off x="3496913" y="6325625"/>
            <a:ext cx="1376675" cy="434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1efd1bf967a_0_0"/>
          <p:cNvPicPr preferRelativeResize="0"/>
          <p:nvPr/>
        </p:nvPicPr>
        <p:blipFill rotWithShape="1">
          <a:blip r:embed="rId9">
            <a:alphaModFix/>
          </a:blip>
          <a:srcRect l="76027" r="4299" b="20019"/>
          <a:stretch/>
        </p:blipFill>
        <p:spPr>
          <a:xfrm>
            <a:off x="234850" y="6196988"/>
            <a:ext cx="1307684" cy="50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1efd1bf967a_0_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038452" y="6211827"/>
            <a:ext cx="839077" cy="50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1efd1bf967a_0_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103150" y="6168762"/>
            <a:ext cx="1184739" cy="4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1efd1bf967a_0_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643975" y="6168750"/>
            <a:ext cx="56197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1efd1bf967a_0_0" descr="A close-up of a logo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287889" y="6180585"/>
            <a:ext cx="1308569" cy="567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1efd1bf967a_0_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28124" y="1137120"/>
            <a:ext cx="1950303" cy="220190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1efd1bf967a_0_0"/>
          <p:cNvSpPr/>
          <p:nvPr/>
        </p:nvSpPr>
        <p:spPr>
          <a:xfrm>
            <a:off x="121158" y="3395143"/>
            <a:ext cx="3210600" cy="61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latin typeface="EB Garamond"/>
                <a:ea typeface="EB Garamond"/>
                <a:cs typeface="EB Garamond"/>
                <a:sym typeface="EB Garamond"/>
              </a:rPr>
              <a:t>Fig. 1: </a:t>
            </a:r>
            <a:r>
              <a:rPr lang="en-US" sz="1200">
                <a:latin typeface="EB Garamond"/>
                <a:ea typeface="EB Garamond"/>
                <a:cs typeface="EB Garamond"/>
                <a:sym typeface="EB Garamond"/>
              </a:rPr>
              <a:t>Tooth decays occur when bacteria produces acids that attack the tooth's enamel which can lead to cavities.</a:t>
            </a:r>
            <a:endParaRPr sz="1200"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05" name="Google Shape;105;g1efd1bf967a_0_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455533" y="1220775"/>
            <a:ext cx="2610904" cy="1851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1efd1bf967a_0_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227811" y="3675428"/>
            <a:ext cx="3789191" cy="209608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1efd1bf967a_0_0"/>
          <p:cNvSpPr/>
          <p:nvPr/>
        </p:nvSpPr>
        <p:spPr>
          <a:xfrm>
            <a:off x="6505740" y="3058180"/>
            <a:ext cx="2506800" cy="50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latin typeface="EB Garamond"/>
                <a:ea typeface="EB Garamond"/>
                <a:cs typeface="EB Garamond"/>
                <a:sym typeface="EB Garamond"/>
              </a:rPr>
              <a:t>Fig. 3: </a:t>
            </a:r>
            <a:r>
              <a:rPr lang="en-US" sz="1200">
                <a:latin typeface="EB Garamond"/>
                <a:ea typeface="EB Garamond"/>
                <a:cs typeface="EB Garamond"/>
                <a:sym typeface="EB Garamond"/>
              </a:rPr>
              <a:t>Model of Cross Recombination Technique </a:t>
            </a:r>
            <a:endParaRPr sz="1200"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08" name="Google Shape;108;g1efd1bf967a_0_0"/>
          <p:cNvPicPr preferRelativeResize="0"/>
          <p:nvPr/>
        </p:nvPicPr>
        <p:blipFill rotWithShape="1">
          <a:blip r:embed="rId17">
            <a:alphaModFix/>
          </a:blip>
          <a:srcRect l="28685" t="40530" r="25373" b="30187"/>
          <a:stretch/>
        </p:blipFill>
        <p:spPr>
          <a:xfrm>
            <a:off x="56625" y="4067508"/>
            <a:ext cx="3888600" cy="139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1efd1bf967a_0_0"/>
          <p:cNvSpPr/>
          <p:nvPr/>
        </p:nvSpPr>
        <p:spPr>
          <a:xfrm>
            <a:off x="106750" y="5659033"/>
            <a:ext cx="3474600" cy="31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latin typeface="EB Garamond"/>
                <a:ea typeface="EB Garamond"/>
                <a:cs typeface="EB Garamond"/>
                <a:sym typeface="EB Garamond"/>
              </a:rPr>
              <a:t>Fig. 2:</a:t>
            </a:r>
            <a:r>
              <a:rPr lang="en-US" sz="1200">
                <a:latin typeface="EB Garamond"/>
                <a:ea typeface="EB Garamond"/>
                <a:cs typeface="EB Garamond"/>
                <a:sym typeface="EB Garamond"/>
              </a:rPr>
              <a:t> Schematic flow of our project </a:t>
            </a:r>
            <a:endParaRPr sz="12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0" name="Google Shape;110;g1efd1bf967a_0_0"/>
          <p:cNvSpPr/>
          <p:nvPr/>
        </p:nvSpPr>
        <p:spPr>
          <a:xfrm>
            <a:off x="5227898" y="5833682"/>
            <a:ext cx="37890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Fig. 4: </a:t>
            </a:r>
            <a:r>
              <a:rPr lang="en-US"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Graph of Preliminary pH tests</a:t>
            </a:r>
            <a:endParaRPr sz="12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1" name="Google Shape;111;g1efd1bf967a_0_0"/>
          <p:cNvSpPr txBox="1"/>
          <p:nvPr/>
        </p:nvSpPr>
        <p:spPr>
          <a:xfrm>
            <a:off x="3236832" y="1233039"/>
            <a:ext cx="3255900" cy="24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Project Objective: </a:t>
            </a:r>
            <a:endParaRPr sz="1700" b="1" dirty="0">
              <a:solidFill>
                <a:schemeClr val="dk1"/>
              </a:solidFill>
              <a:latin typeface="Poiret One"/>
              <a:ea typeface="Poiret One"/>
              <a:cs typeface="Poiret One"/>
              <a:sym typeface="Poiret One"/>
            </a:endParaRPr>
          </a:p>
          <a:p>
            <a: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700" dirty="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Replace a strain of lactic-acid-producing bacteria with a dominant strain that doesn’t produce lactic acid.  </a:t>
            </a:r>
            <a:endParaRPr sz="1700" b="1" dirty="0">
              <a:solidFill>
                <a:schemeClr val="dk1"/>
              </a:solidFill>
              <a:latin typeface="Poiret One"/>
              <a:ea typeface="Poiret One"/>
              <a:cs typeface="Poiret One"/>
              <a:sym typeface="Poiret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Technique (Method): </a:t>
            </a:r>
            <a:endParaRPr sz="1700" b="1" dirty="0">
              <a:solidFill>
                <a:schemeClr val="dk1"/>
              </a:solidFill>
              <a:latin typeface="Poiret One"/>
              <a:ea typeface="Poiret One"/>
              <a:cs typeface="Poiret One"/>
              <a:sym typeface="Poiret One"/>
            </a:endParaRPr>
          </a:p>
          <a:p>
            <a: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700" dirty="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Gene replacement via cross recombination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BBC_LT_Audio_TAS-Taipei B5_Taipei American School_2024.mp4">
            <a:hlinkClick r:id="" action="ppaction://media"/>
            <a:extLst>
              <a:ext uri="{FF2B5EF4-FFF2-40B4-BE49-F238E27FC236}">
                <a16:creationId xmlns:a16="http://schemas.microsoft.com/office/drawing/2014/main" id="{F1A2CD25-81BE-8113-DD10-53B7AD8344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626929" y="3763563"/>
            <a:ext cx="1515162" cy="231592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4BE429E-6870-AB6B-29EC-8859A511F303}"/>
              </a:ext>
            </a:extLst>
          </p:cNvPr>
          <p:cNvGrpSpPr/>
          <p:nvPr/>
        </p:nvGrpSpPr>
        <p:grpSpPr>
          <a:xfrm>
            <a:off x="3687074" y="3791236"/>
            <a:ext cx="1489800" cy="2288247"/>
            <a:chOff x="3663475" y="3822014"/>
            <a:chExt cx="1489800" cy="2288247"/>
          </a:xfrm>
        </p:grpSpPr>
        <p:pic>
          <p:nvPicPr>
            <p:cNvPr id="112" name="Google Shape;112;g1efd1bf967a_0_0"/>
            <p:cNvPicPr preferRelativeResize="0"/>
            <p:nvPr/>
          </p:nvPicPr>
          <p:blipFill>
            <a:blip r:embed="rId19">
              <a:alphaModFix/>
            </a:blip>
            <a:stretch>
              <a:fillRect/>
            </a:stretch>
          </p:blipFill>
          <p:spPr>
            <a:xfrm>
              <a:off x="3663499" y="3822014"/>
              <a:ext cx="1489748" cy="22882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g1efd1bf967a_0_0"/>
            <p:cNvSpPr txBox="1"/>
            <p:nvPr/>
          </p:nvSpPr>
          <p:spPr>
            <a:xfrm>
              <a:off x="3663475" y="4117750"/>
              <a:ext cx="1489800" cy="74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Click on me for audio </a:t>
              </a:r>
              <a:endParaRPr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9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</TotalTime>
  <Words>136</Words>
  <Application>Microsoft Macintosh PowerPoint</Application>
  <PresentationFormat>On-screen Show (4:3)</PresentationFormat>
  <Paragraphs>13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Julius Sans One</vt:lpstr>
      <vt:lpstr>Bubbler One</vt:lpstr>
      <vt:lpstr>Raleway</vt:lpstr>
      <vt:lpstr>Poiret One</vt:lpstr>
      <vt:lpstr>Bubblegum Sans</vt:lpstr>
      <vt:lpstr>EB Garamond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Voigt</dc:creator>
  <cp:lastModifiedBy>Emma Shih</cp:lastModifiedBy>
  <cp:revision>2</cp:revision>
  <dcterms:created xsi:type="dcterms:W3CDTF">2012-12-18T02:56:35Z</dcterms:created>
  <dcterms:modified xsi:type="dcterms:W3CDTF">2024-02-29T06:20:52Z</dcterms:modified>
</cp:coreProperties>
</file>