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6858000" cx="9144000"/>
  <p:notesSz cx="6858000" cy="9144000"/>
  <p:embeddedFontLst>
    <p:embeddedFont>
      <p:font typeface="Playfair Display Medium"/>
      <p:regular r:id="rId8"/>
      <p:bold r:id="rId9"/>
      <p:italic r:id="rId10"/>
      <p:boldItalic r:id="rId11"/>
    </p:embeddedFont>
    <p:embeddedFont>
      <p:font typeface="Playfair Display"/>
      <p:regular r:id="rId12"/>
      <p:bold r:id="rId13"/>
      <p:italic r:id="rId14"/>
      <p:boldItalic r:id="rId15"/>
    </p:embeddedFont>
    <p:embeddedFont>
      <p:font typeface="Playfair Display Black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gbxt9x3+9tAgbXSsNq2E7VDRaHz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Paige Dix"/>
  <p:cmAuthor clrIdx="1" id="1" initials="" lastIdx="1" name="Hyunwoo Pa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Medium-boldItalic.fntdata"/><Relationship Id="rId10" Type="http://schemas.openxmlformats.org/officeDocument/2006/relationships/font" Target="fonts/PlayfairDisplayMedium-italic.fntdata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font" Target="fonts/PlayfairDisplayMedium-bold.fntdata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PlayfairDisplayBlack-boldItalic.fntdata"/><Relationship Id="rId16" Type="http://schemas.openxmlformats.org/officeDocument/2006/relationships/font" Target="fonts/PlayfairDisplayBlack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font" Target="fonts/PlayfairDisplayMedium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2-26T18:22:18.588">
    <p:pos x="112" y="1658"/>
    <p:text>no boxes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H1rlTZc"/>
      </p:ext>
    </p:extLst>
  </p:cm>
  <p:cm authorId="1" idx="1" dt="2024-02-22T13:42:07.894">
    <p:pos x="112" y="1758"/>
    <p:text>finetune the wording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HIT8Rx8"/>
      </p:ext>
    </p:extLst>
  </p:cm>
  <p:cm authorId="0" idx="2" dt="2024-02-26T17:58:43.383">
    <p:pos x="6000" y="0"/>
    <p:text>should we have figures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H1ckHNY"/>
      </p:ext>
    </p:extLst>
  </p:cm>
  <p:cm authorId="0" idx="3" dt="2024-02-26T17:58:13.918">
    <p:pos x="112" y="1858"/>
    <p:text>check discription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H1ckHN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ab486f2de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bab486f2de_4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4.jpg"/><Relationship Id="rId13" Type="http://schemas.openxmlformats.org/officeDocument/2006/relationships/image" Target="../media/image3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9" Type="http://schemas.openxmlformats.org/officeDocument/2006/relationships/image" Target="../media/image11.jpg"/><Relationship Id="rId15" Type="http://schemas.openxmlformats.org/officeDocument/2006/relationships/image" Target="../media/image1.png"/><Relationship Id="rId14" Type="http://schemas.openxmlformats.org/officeDocument/2006/relationships/hyperlink" Target="http://drive.google.com/file/d/19cFPcH3I7YA0vT5B7LNtxiMFOQCUwsf8/view" TargetMode="External"/><Relationship Id="rId17" Type="http://schemas.openxmlformats.org/officeDocument/2006/relationships/image" Target="../media/image13.png"/><Relationship Id="rId16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18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bab486f2de_4_1"/>
          <p:cNvPicPr preferRelativeResize="0"/>
          <p:nvPr/>
        </p:nvPicPr>
        <p:blipFill rotWithShape="1">
          <a:blip r:embed="rId4">
            <a:alphaModFix/>
          </a:blip>
          <a:srcRect b="15289" l="5203" r="2203" t="4742"/>
          <a:stretch/>
        </p:blipFill>
        <p:spPr>
          <a:xfrm>
            <a:off x="5498975" y="3736075"/>
            <a:ext cx="3472999" cy="209974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bab486f2de_4_1"/>
          <p:cNvSpPr/>
          <p:nvPr/>
        </p:nvSpPr>
        <p:spPr>
          <a:xfrm>
            <a:off x="5564875" y="3727275"/>
            <a:ext cx="3407100" cy="2490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bab486f2de_4_1"/>
          <p:cNvSpPr/>
          <p:nvPr/>
        </p:nvSpPr>
        <p:spPr>
          <a:xfrm>
            <a:off x="5564875" y="745225"/>
            <a:ext cx="3407100" cy="2884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bab486f2de_4_1"/>
          <p:cNvSpPr txBox="1"/>
          <p:nvPr/>
        </p:nvSpPr>
        <p:spPr>
          <a:xfrm>
            <a:off x="178925" y="2632350"/>
            <a:ext cx="2832600" cy="358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Figure 1. AFP’s mechanism</a:t>
            </a:r>
            <a:endParaRPr b="1" sz="11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AFPs bind to the ice nucleus, inhibiting ice crystal growth, and increasing the curvature of the ice</a:t>
            </a:r>
            <a:r>
              <a:rPr lang="en-US" sz="1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surface which creates an unfavorable shape for the accumulation of additional water molecules.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2bab486f2de_4_1"/>
          <p:cNvSpPr txBox="1"/>
          <p:nvPr/>
        </p:nvSpPr>
        <p:spPr>
          <a:xfrm>
            <a:off x="3128875" y="2632350"/>
            <a:ext cx="2335200" cy="3584700"/>
          </a:xfrm>
          <a:prstGeom prst="rect">
            <a:avLst/>
          </a:prstGeom>
          <a:solidFill>
            <a:srgbClr val="F6F9F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Figure 2. AFP as a road salt alternative</a:t>
            </a:r>
            <a:endParaRPr b="1" sz="11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By harvesting the AFPs from </a:t>
            </a:r>
            <a:r>
              <a:rPr i="1" lang="en-US" sz="1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P. pastoris</a:t>
            </a:r>
            <a:r>
              <a:rPr lang="en-US" sz="1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, we can apply the product as a road salt alternative. </a:t>
            </a:r>
            <a:endParaRPr sz="10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bab486f2de_4_1"/>
          <p:cNvSpPr txBox="1"/>
          <p:nvPr/>
        </p:nvSpPr>
        <p:spPr>
          <a:xfrm>
            <a:off x="178900" y="741300"/>
            <a:ext cx="5285100" cy="1789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-US" sz="2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Objective &amp; Design</a:t>
            </a:r>
            <a:endParaRPr b="1" sz="2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7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7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Our project seeks to address the environmental and infrastructural challenges posed by road salts through the harvesting of antifreeze proteins (AFPs).</a:t>
            </a:r>
            <a:endParaRPr sz="1117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17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7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Our design involves the transformation of </a:t>
            </a:r>
            <a:r>
              <a:rPr i="1" lang="en-US" sz="1117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Pichia pastoris</a:t>
            </a:r>
            <a:r>
              <a:rPr lang="en-US" sz="1117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with three separate plasmids, each carrying a gene sequence for AFPs derived from mealworms, plants, and arctic yeast. These AFPs operate by attaching to the surface of forming ice crystals, effectively preventing ice formation at sub-zero temperatures.</a:t>
            </a:r>
            <a:endParaRPr sz="1117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90" name="Google Shape;90;g2bab486f2de_4_1"/>
          <p:cNvSpPr txBox="1"/>
          <p:nvPr/>
        </p:nvSpPr>
        <p:spPr>
          <a:xfrm>
            <a:off x="1807500" y="0"/>
            <a:ext cx="5529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Road Salt Alternative Using AFPs</a:t>
            </a:r>
            <a:endParaRPr b="1" i="0" sz="2200" u="none" cap="none" strike="noStrik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73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Loretta Wang, Paige Dix, Nicole Pae, Taylor Strilesky, Min Roh, Dr. Beth Pethel, Vicki Liu (Lanza Tech)</a:t>
            </a:r>
            <a:endParaRPr sz="73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73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Western Reserve Academy, Hudson, Ohio, USA</a:t>
            </a:r>
            <a:endParaRPr i="0" sz="1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1" name="Google Shape;91;g2bab486f2de_4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25" y="-111800"/>
            <a:ext cx="2401500" cy="8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bab486f2de_4_1"/>
          <p:cNvPicPr preferRelativeResize="0"/>
          <p:nvPr/>
        </p:nvPicPr>
        <p:blipFill rotWithShape="1">
          <a:blip r:embed="rId6">
            <a:alphaModFix/>
          </a:blip>
          <a:srcRect b="-12349" l="0" r="0" t="12349"/>
          <a:stretch/>
        </p:blipFill>
        <p:spPr>
          <a:xfrm>
            <a:off x="3460177" y="6461876"/>
            <a:ext cx="1343340" cy="34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bab486f2de_4_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86589" y="6336838"/>
            <a:ext cx="1276012" cy="44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bab486f2de_4_1"/>
          <p:cNvPicPr preferRelativeResize="0"/>
          <p:nvPr/>
        </p:nvPicPr>
        <p:blipFill rotWithShape="1">
          <a:blip r:embed="rId8">
            <a:alphaModFix/>
          </a:blip>
          <a:srcRect b="20019" l="76026" r="4300" t="0"/>
          <a:stretch/>
        </p:blipFill>
        <p:spPr>
          <a:xfrm>
            <a:off x="277100" y="6359351"/>
            <a:ext cx="1276020" cy="40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bab486f2de_4_1"/>
          <p:cNvPicPr preferRelativeResize="0"/>
          <p:nvPr/>
        </p:nvPicPr>
        <p:blipFill rotWithShape="1">
          <a:blip r:embed="rId9">
            <a:alphaModFix/>
          </a:blip>
          <a:srcRect b="18453" l="9561" r="11287" t="0"/>
          <a:stretch/>
        </p:blipFill>
        <p:spPr>
          <a:xfrm>
            <a:off x="2349141" y="6272074"/>
            <a:ext cx="1111813" cy="49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bab486f2de_4_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64390" y="6371178"/>
            <a:ext cx="818760" cy="40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bab486f2de_4_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03308" y="6336854"/>
            <a:ext cx="1156052" cy="3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bab486f2de_4_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52105" y="6336845"/>
            <a:ext cx="548367" cy="44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g2bab486f2de_4_1"/>
          <p:cNvGrpSpPr/>
          <p:nvPr/>
        </p:nvGrpSpPr>
        <p:grpSpPr>
          <a:xfrm>
            <a:off x="394465" y="2743500"/>
            <a:ext cx="2401510" cy="2173437"/>
            <a:chOff x="624106" y="2732275"/>
            <a:chExt cx="2258969" cy="2013001"/>
          </a:xfrm>
        </p:grpSpPr>
        <p:cxnSp>
          <p:nvCxnSpPr>
            <p:cNvPr id="100" name="Google Shape;100;g2bab486f2de_4_1"/>
            <p:cNvCxnSpPr/>
            <p:nvPr/>
          </p:nvCxnSpPr>
          <p:spPr>
            <a:xfrm>
              <a:off x="1627328" y="3094974"/>
              <a:ext cx="254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101" name="Google Shape;101;g2bab486f2de_4_1"/>
            <p:cNvPicPr preferRelativeResize="0"/>
            <p:nvPr/>
          </p:nvPicPr>
          <p:blipFill rotWithShape="1">
            <a:blip r:embed="rId13">
              <a:alphaModFix/>
            </a:blip>
            <a:srcRect b="43663" l="28004" r="53128" t="30456"/>
            <a:stretch/>
          </p:blipFill>
          <p:spPr>
            <a:xfrm>
              <a:off x="1981871" y="2732275"/>
              <a:ext cx="889492" cy="807641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02" name="Google Shape;102;g2bab486f2de_4_1"/>
            <p:cNvPicPr preferRelativeResize="0"/>
            <p:nvPr/>
          </p:nvPicPr>
          <p:blipFill rotWithShape="1">
            <a:blip r:embed="rId13">
              <a:alphaModFix/>
            </a:blip>
            <a:srcRect b="43501" l="52616" r="28761" t="31608"/>
            <a:stretch/>
          </p:blipFill>
          <p:spPr>
            <a:xfrm>
              <a:off x="1970156" y="3893495"/>
              <a:ext cx="912919" cy="84541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03" name="Google Shape;103;g2bab486f2de_4_1"/>
            <p:cNvPicPr preferRelativeResize="0"/>
            <p:nvPr/>
          </p:nvPicPr>
          <p:blipFill rotWithShape="1">
            <a:blip r:embed="rId13">
              <a:alphaModFix/>
            </a:blip>
            <a:srcRect b="42473" l="78359" r="2179" t="30392"/>
            <a:stretch/>
          </p:blipFill>
          <p:spPr>
            <a:xfrm>
              <a:off x="624106" y="3887160"/>
              <a:ext cx="929858" cy="85811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104" name="Google Shape;104;g2bab486f2de_4_1"/>
            <p:cNvCxnSpPr/>
            <p:nvPr/>
          </p:nvCxnSpPr>
          <p:spPr>
            <a:xfrm rot="10800000">
              <a:off x="1605564" y="4256625"/>
              <a:ext cx="21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5" name="Google Shape;105;g2bab486f2de_4_1"/>
            <p:cNvCxnSpPr/>
            <p:nvPr/>
          </p:nvCxnSpPr>
          <p:spPr>
            <a:xfrm>
              <a:off x="2424897" y="3545668"/>
              <a:ext cx="6600" cy="2712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06" name="Google Shape;106;g2bab486f2de_4_1"/>
            <p:cNvGrpSpPr/>
            <p:nvPr/>
          </p:nvGrpSpPr>
          <p:grpSpPr>
            <a:xfrm>
              <a:off x="630263" y="2743493"/>
              <a:ext cx="1442755" cy="1029508"/>
              <a:chOff x="630263" y="2743493"/>
              <a:chExt cx="1442755" cy="1029508"/>
            </a:xfrm>
          </p:grpSpPr>
          <p:pic>
            <p:nvPicPr>
              <p:cNvPr id="107" name="Google Shape;107;g2bab486f2de_4_1"/>
              <p:cNvPicPr preferRelativeResize="0"/>
              <p:nvPr/>
            </p:nvPicPr>
            <p:blipFill rotWithShape="1">
              <a:blip r:embed="rId13">
                <a:alphaModFix/>
              </a:blip>
              <a:srcRect b="42432" l="2191" r="79002" t="32483"/>
              <a:stretch/>
            </p:blipFill>
            <p:spPr>
              <a:xfrm>
                <a:off x="637808" y="2743493"/>
                <a:ext cx="889492" cy="785195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cxnSp>
            <p:nvCxnSpPr>
              <p:cNvPr id="108" name="Google Shape;108;g2bab486f2de_4_1"/>
              <p:cNvCxnSpPr/>
              <p:nvPr/>
            </p:nvCxnSpPr>
            <p:spPr>
              <a:xfrm flipH="1">
                <a:off x="902150" y="3188000"/>
                <a:ext cx="132000" cy="372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8888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9" name="Google Shape;109;g2bab486f2de_4_1"/>
              <p:cNvSpPr txBox="1"/>
              <p:nvPr/>
            </p:nvSpPr>
            <p:spPr>
              <a:xfrm>
                <a:off x="630263" y="3473825"/>
                <a:ext cx="696300" cy="29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ice nucleus</a:t>
                </a:r>
                <a:endParaRPr sz="800">
                  <a:solidFill>
                    <a:schemeClr val="dk1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cxnSp>
            <p:nvCxnSpPr>
              <p:cNvPr id="110" name="Google Shape;110;g2bab486f2de_4_1"/>
              <p:cNvCxnSpPr/>
              <p:nvPr/>
            </p:nvCxnSpPr>
            <p:spPr>
              <a:xfrm rot="10800000">
                <a:off x="1453979" y="3473821"/>
                <a:ext cx="152100" cy="192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8888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1" name="Google Shape;111;g2bab486f2de_4_1"/>
              <p:cNvCxnSpPr/>
              <p:nvPr/>
            </p:nvCxnSpPr>
            <p:spPr>
              <a:xfrm rot="10800000">
                <a:off x="1147829" y="3463621"/>
                <a:ext cx="469500" cy="20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8888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2" name="Google Shape;112;g2bab486f2de_4_1"/>
              <p:cNvCxnSpPr/>
              <p:nvPr/>
            </p:nvCxnSpPr>
            <p:spPr>
              <a:xfrm rot="10800000">
                <a:off x="1390364" y="3306966"/>
                <a:ext cx="224100" cy="362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8888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13" name="Google Shape;113;g2bab486f2de_4_1"/>
              <p:cNvSpPr txBox="1"/>
              <p:nvPr/>
            </p:nvSpPr>
            <p:spPr>
              <a:xfrm>
                <a:off x="1390518" y="3539901"/>
                <a:ext cx="682500" cy="23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>
                    <a:solidFill>
                      <a:schemeClr val="dk1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AFPs</a:t>
                </a:r>
                <a:endParaRPr sz="800">
                  <a:solidFill>
                    <a:schemeClr val="dk1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</p:grpSp>
      <p:pic>
        <p:nvPicPr>
          <p:cNvPr id="114" name="Google Shape;114;g2bab486f2de_4_1" title="Salty squiermerzzz.mp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23588" y="99000"/>
            <a:ext cx="548375" cy="5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bab486f2de_4_1"/>
          <p:cNvSpPr txBox="1"/>
          <p:nvPr/>
        </p:nvSpPr>
        <p:spPr>
          <a:xfrm>
            <a:off x="5564875" y="3299938"/>
            <a:ext cx="33804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Figure 3. Cotransformation of 3 plasmids</a:t>
            </a:r>
            <a:endParaRPr b="1" sz="11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6" name="Google Shape;116;g2bab486f2de_4_1"/>
          <p:cNvSpPr txBox="1"/>
          <p:nvPr/>
        </p:nvSpPr>
        <p:spPr>
          <a:xfrm>
            <a:off x="5548025" y="5863025"/>
            <a:ext cx="33672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Figure 4. Protein harvesting procedure</a:t>
            </a:r>
            <a:endParaRPr b="1" sz="11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7" name="Google Shape;117;g2bab486f2de_4_1"/>
          <p:cNvPicPr preferRelativeResize="0"/>
          <p:nvPr/>
        </p:nvPicPr>
        <p:blipFill rotWithShape="1">
          <a:blip r:embed="rId16">
            <a:alphaModFix/>
          </a:blip>
          <a:srcRect b="10810" l="4981" r="37629" t="7416"/>
          <a:stretch/>
        </p:blipFill>
        <p:spPr>
          <a:xfrm>
            <a:off x="5744913" y="821425"/>
            <a:ext cx="2973425" cy="25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bab486f2de_4_1"/>
          <p:cNvPicPr preferRelativeResize="0"/>
          <p:nvPr/>
        </p:nvPicPr>
        <p:blipFill rotWithShape="1">
          <a:blip r:embed="rId17">
            <a:alphaModFix/>
          </a:blip>
          <a:srcRect b="23609" l="9633" r="0" t="14680"/>
          <a:stretch/>
        </p:blipFill>
        <p:spPr>
          <a:xfrm>
            <a:off x="3186000" y="2743497"/>
            <a:ext cx="2204400" cy="20070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9" name="Google Shape;119;g2bab486f2de_4_1"/>
          <p:cNvCxnSpPr>
            <a:endCxn id="120" idx="5"/>
          </p:cNvCxnSpPr>
          <p:nvPr/>
        </p:nvCxnSpPr>
        <p:spPr>
          <a:xfrm flipH="1">
            <a:off x="3937892" y="4530535"/>
            <a:ext cx="646500" cy="124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0" name="Google Shape;120;g2bab486f2de_4_1"/>
          <p:cNvPicPr preferRelativeResize="0"/>
          <p:nvPr/>
        </p:nvPicPr>
        <p:blipFill rotWithShape="1">
          <a:blip r:embed="rId18">
            <a:alphaModFix/>
          </a:blip>
          <a:srcRect b="10330" l="13348" r="13348" t="10330"/>
          <a:stretch/>
        </p:blipFill>
        <p:spPr>
          <a:xfrm>
            <a:off x="3239087" y="4130143"/>
            <a:ext cx="818700" cy="615300"/>
          </a:xfrm>
          <a:prstGeom prst="ellipse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21" name="Google Shape;121;g2bab486f2de_4_1"/>
          <p:cNvCxnSpPr>
            <a:endCxn id="120" idx="6"/>
          </p:cNvCxnSpPr>
          <p:nvPr/>
        </p:nvCxnSpPr>
        <p:spPr>
          <a:xfrm rot="10800000">
            <a:off x="4057787" y="4437793"/>
            <a:ext cx="530700" cy="88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g2bab486f2de_4_1"/>
          <p:cNvSpPr txBox="1"/>
          <p:nvPr/>
        </p:nvSpPr>
        <p:spPr>
          <a:xfrm>
            <a:off x="3424185" y="4076625"/>
            <a:ext cx="4485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595959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AFPs</a:t>
            </a:r>
            <a:endParaRPr sz="500">
              <a:solidFill>
                <a:srgbClr val="595959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