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Gx6/dsBq/RuVUJSLHNSAlwdBz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11.png"/><Relationship Id="rId13" Type="http://schemas.openxmlformats.org/officeDocument/2006/relationships/hyperlink" Target="http://drive.google.com/file/d/1yd07F0-D9v4eio6q11Ca5Xjdj8Hnbwjb/view" TargetMode="External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14" Type="http://schemas.openxmlformats.org/officeDocument/2006/relationships/image" Target="../media/image1.png"/><Relationship Id="rId5" Type="http://schemas.openxmlformats.org/officeDocument/2006/relationships/image" Target="../media/image6.png"/><Relationship Id="rId6" Type="http://schemas.openxmlformats.org/officeDocument/2006/relationships/image" Target="../media/image10.jpg"/><Relationship Id="rId7" Type="http://schemas.openxmlformats.org/officeDocument/2006/relationships/image" Target="../media/image2.jp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139875" y="1068775"/>
            <a:ext cx="66882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-US" sz="1200"/>
              <a:t>Many cancers have been associated with the dysregulation of extracellular proteases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US" sz="1200"/>
              <a:t>Matrix metalloproteinases (MMPs), which have shown similar patterns of upregulation across various cancers</a:t>
            </a:r>
            <a:endParaRPr baseline="30000"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-US" sz="1200"/>
              <a:t>The goal of the project is to detect upregulated matrix metalloproteinases using inhalable nanosensors that reporter DNA barcodes are bound to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US" sz="1200"/>
              <a:t>MMPs will cleave the barcodes, which are released and collected through the urine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-US" sz="1200"/>
              <a:t>The purpose of the project is to create a cheaper and more accessible alternative to scans and other costly cancer screening methods </a:t>
            </a:r>
            <a:endParaRPr sz="1200"/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2205950" y="45925"/>
            <a:ext cx="6749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Pan-Cancer Diagnostic Using Activity-Based Nanoparticles</a:t>
            </a:r>
            <a:endParaRPr b="1" i="0" u="none" cap="none" strike="noStrike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Harriet Lai, Jayla Chan, Sarah Huang, Nancy Sun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Derek Shapiro, Peter Horanyi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Sage Hill School, Newport Coast, California, United States</a:t>
            </a:r>
            <a:endParaRPr sz="1200">
              <a:solidFill>
                <a:schemeClr val="dk1"/>
              </a:solidFill>
            </a:endParaRPr>
          </a:p>
        </p:txBody>
      </p:sp>
      <p:pic>
        <p:nvPicPr>
          <p:cNvPr id="86" name="Google Shape;86;g1efd1bf967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32030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4">
            <a:alphaModFix/>
          </a:blip>
          <a:srcRect b="-12348" l="0" r="0" t="12349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5">
            <a:alphaModFix/>
          </a:blip>
          <a:srcRect b="20019" l="76027" r="4299" t="0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6">
            <a:alphaModFix/>
          </a:blip>
          <a:srcRect b="0" l="9561" r="11287" t="0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38452" y="62118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03150" y="61687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fd1bf967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-up of a logo&#10;&#10;Description automatically generated" id="93" name="Google Shape;93;g1efd1bf967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287889" y="6180585"/>
            <a:ext cx="1308569" cy="567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fd1bf967a_0_0"/>
          <p:cNvPicPr preferRelativeResize="0"/>
          <p:nvPr/>
        </p:nvPicPr>
        <p:blipFill rotWithShape="1">
          <a:blip r:embed="rId11">
            <a:alphaModFix/>
          </a:blip>
          <a:srcRect b="8265" l="0" r="0" t="0"/>
          <a:stretch/>
        </p:blipFill>
        <p:spPr>
          <a:xfrm>
            <a:off x="275750" y="3238500"/>
            <a:ext cx="5485126" cy="196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fd1bf967a_0_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957183" y="2801174"/>
            <a:ext cx="2815092" cy="31431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1efd1bf967a_0_0"/>
          <p:cNvSpPr txBox="1"/>
          <p:nvPr/>
        </p:nvSpPr>
        <p:spPr>
          <a:xfrm>
            <a:off x="6582013" y="2328975"/>
            <a:ext cx="1565400" cy="4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1efd1bf967a_0_0"/>
          <p:cNvSpPr txBox="1"/>
          <p:nvPr/>
        </p:nvSpPr>
        <p:spPr>
          <a:xfrm>
            <a:off x="2235600" y="5152375"/>
            <a:ext cx="1565400" cy="4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g1efd1bf967a_0_0" title="Lightning Talk Audio.mp3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627475" y="1248034"/>
            <a:ext cx="754200" cy="75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