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</p:sldIdLst>
  <p:sldSz cy="6858000" cx="9144000"/>
  <p:notesSz cx="6858000" cy="9144000"/>
  <p:embeddedFontLst>
    <p:embeddedFont>
      <p:font typeface="Roboto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r:id="rId11" roundtripDataSignature="AMtx7mhgAB0SjypchZlsFkPxN+oxSWx2H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customschemas.google.com/relationships/presentationmetadata" Target="metadata"/><Relationship Id="rId10" Type="http://schemas.openxmlformats.org/officeDocument/2006/relationships/font" Target="fonts/Roboto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Roboto-regular.fntdata"/><Relationship Id="rId8" Type="http://schemas.openxmlformats.org/officeDocument/2006/relationships/font" Target="fonts/Robo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efd1bf967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g1efd1bf967a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8.png"/><Relationship Id="rId13" Type="http://schemas.openxmlformats.org/officeDocument/2006/relationships/image" Target="../media/image7.png"/><Relationship Id="rId1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6.png"/><Relationship Id="rId9" Type="http://schemas.openxmlformats.org/officeDocument/2006/relationships/image" Target="../media/image4.png"/><Relationship Id="rId15" Type="http://schemas.openxmlformats.org/officeDocument/2006/relationships/image" Target="../media/image5.png"/><Relationship Id="rId14" Type="http://schemas.openxmlformats.org/officeDocument/2006/relationships/image" Target="../media/image3.png"/><Relationship Id="rId5" Type="http://schemas.openxmlformats.org/officeDocument/2006/relationships/image" Target="../media/image2.png"/><Relationship Id="rId6" Type="http://schemas.openxmlformats.org/officeDocument/2006/relationships/image" Target="../media/image11.png"/><Relationship Id="rId7" Type="http://schemas.openxmlformats.org/officeDocument/2006/relationships/image" Target="../media/image10.jpg"/><Relationship Id="rId8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F6DB"/>
            </a:gs>
            <a:gs pos="100000">
              <a:srgbClr val="FAD15C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efd1bf967a_0_0"/>
          <p:cNvSpPr/>
          <p:nvPr/>
        </p:nvSpPr>
        <p:spPr>
          <a:xfrm>
            <a:off x="0" y="6049975"/>
            <a:ext cx="9144000" cy="815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g1efd1bf967a_0_0"/>
          <p:cNvSpPr txBox="1"/>
          <p:nvPr/>
        </p:nvSpPr>
        <p:spPr>
          <a:xfrm>
            <a:off x="1542525" y="55575"/>
            <a:ext cx="6141900" cy="8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en-US" sz="1700">
                <a:solidFill>
                  <a:srgbClr val="0D0D0D"/>
                </a:solidFill>
                <a:latin typeface="Roboto"/>
                <a:ea typeface="Roboto"/>
                <a:cs typeface="Roboto"/>
                <a:sym typeface="Roboto"/>
              </a:rPr>
              <a:t>Nature's Dose of Sunshine: Engineering Vitamin D in Peppers</a:t>
            </a:r>
            <a:endParaRPr b="1" i="0" sz="23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Junning Hu, Fernando Bermudez</a:t>
            </a:r>
            <a:r>
              <a:rPr b="0" i="0" lang="en-US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>
                <a:solidFill>
                  <a:schemeClr val="dk1"/>
                </a:solidFill>
              </a:rPr>
              <a:t>Beth Pethel</a:t>
            </a:r>
            <a:r>
              <a:rPr b="0" i="0" lang="en-US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>
                <a:solidFill>
                  <a:schemeClr val="dk1"/>
                </a:solidFill>
              </a:rPr>
              <a:t>Michael Stark</a:t>
            </a:r>
            <a:endParaRPr b="0" i="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Western Reserve Academy</a:t>
            </a:r>
            <a:r>
              <a:rPr b="0" i="0" lang="en-US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>
                <a:solidFill>
                  <a:schemeClr val="dk1"/>
                </a:solidFill>
              </a:rPr>
              <a:t>Hudson</a:t>
            </a:r>
            <a:r>
              <a:rPr b="0" i="0" lang="en-US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>
                <a:solidFill>
                  <a:schemeClr val="dk1"/>
                </a:solidFill>
              </a:rPr>
              <a:t>OH</a:t>
            </a:r>
            <a:r>
              <a:rPr b="0" i="0" lang="en-US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>
                <a:solidFill>
                  <a:schemeClr val="dk1"/>
                </a:solidFill>
              </a:rPr>
              <a:t>USA</a:t>
            </a:r>
            <a:endParaRPr b="0" i="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6" name="Google Shape;86;g1efd1bf967a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5300" y="286350"/>
            <a:ext cx="1625531" cy="561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g1efd1bf967a_0_0"/>
          <p:cNvPicPr preferRelativeResize="0"/>
          <p:nvPr/>
        </p:nvPicPr>
        <p:blipFill rotWithShape="1">
          <a:blip r:embed="rId4">
            <a:alphaModFix/>
          </a:blip>
          <a:srcRect b="-12348" l="0" r="0" t="12349"/>
          <a:stretch/>
        </p:blipFill>
        <p:spPr>
          <a:xfrm>
            <a:off x="3496913" y="6325625"/>
            <a:ext cx="1376675" cy="434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g1efd1bf967a_0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418275" y="6168742"/>
            <a:ext cx="1307675" cy="5619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g1efd1bf967a_0_0"/>
          <p:cNvPicPr preferRelativeResize="0"/>
          <p:nvPr/>
        </p:nvPicPr>
        <p:blipFill rotWithShape="1">
          <a:blip r:embed="rId6">
            <a:alphaModFix/>
          </a:blip>
          <a:srcRect b="20019" l="76027" r="4299" t="0"/>
          <a:stretch/>
        </p:blipFill>
        <p:spPr>
          <a:xfrm>
            <a:off x="234850" y="6196988"/>
            <a:ext cx="1307684" cy="50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g1efd1bf967a_0_0"/>
          <p:cNvPicPr preferRelativeResize="0"/>
          <p:nvPr/>
        </p:nvPicPr>
        <p:blipFill rotWithShape="1">
          <a:blip r:embed="rId7">
            <a:alphaModFix/>
          </a:blip>
          <a:srcRect b="0" l="9561" r="11287" t="0"/>
          <a:stretch/>
        </p:blipFill>
        <p:spPr>
          <a:xfrm>
            <a:off x="2307400" y="6087461"/>
            <a:ext cx="1139400" cy="7541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g1efd1bf967a_0_0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5038452" y="6211827"/>
            <a:ext cx="839077" cy="50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g1efd1bf967a_0_0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6103150" y="6168762"/>
            <a:ext cx="1184739" cy="47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g1efd1bf967a_0_0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1643975" y="6168750"/>
            <a:ext cx="561975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g1efd1bf967a_0_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971750" y="94125"/>
            <a:ext cx="754200" cy="754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5" name="Google Shape;95;g1efd1bf967a_0_0"/>
          <p:cNvGrpSpPr/>
          <p:nvPr/>
        </p:nvGrpSpPr>
        <p:grpSpPr>
          <a:xfrm>
            <a:off x="155300" y="956526"/>
            <a:ext cx="3931691" cy="1588493"/>
            <a:chOff x="797137" y="999598"/>
            <a:chExt cx="4076404" cy="1820414"/>
          </a:xfrm>
        </p:grpSpPr>
        <p:sp>
          <p:nvSpPr>
            <p:cNvPr id="96" name="Google Shape;96;g1efd1bf967a_0_0"/>
            <p:cNvSpPr/>
            <p:nvPr/>
          </p:nvSpPr>
          <p:spPr>
            <a:xfrm>
              <a:off x="797137" y="1265413"/>
              <a:ext cx="4076400" cy="15546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Objective:</a:t>
              </a: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We aim to produce vitamin D in the bell pepper.</a:t>
              </a:r>
              <a:endParaRPr sz="12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Techniques:</a:t>
              </a: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We use CRISPR-Knockout, </a:t>
              </a:r>
              <a:r>
                <a:rPr i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Agrobacterium</a:t>
              </a: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-mediated transformation, and ELISA</a:t>
              </a:r>
              <a:endParaRPr sz="1200">
                <a:solidFill>
                  <a:schemeClr val="dk1"/>
                </a:solidFill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Limitations:</a:t>
              </a: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The CRISPR-Cas9 system can cause off-target effect that introduces harmful phenotype to the plant.</a:t>
              </a:r>
              <a:endParaRPr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Expected Results:</a:t>
              </a:r>
              <a:r>
                <a:rPr lang="en-US" sz="12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Vitamin D produced in the bell pepper</a:t>
              </a:r>
              <a:endParaRPr sz="12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7" name="Google Shape;97;g1efd1bf967a_0_0"/>
            <p:cNvSpPr/>
            <p:nvPr/>
          </p:nvSpPr>
          <p:spPr>
            <a:xfrm>
              <a:off x="797140" y="999598"/>
              <a:ext cx="4076400" cy="360900"/>
            </a:xfrm>
            <a:prstGeom prst="rect">
              <a:avLst/>
            </a:prstGeom>
            <a:solidFill>
              <a:srgbClr val="F1C232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-US" sz="1500">
                  <a:latin typeface="Calibri"/>
                  <a:ea typeface="Calibri"/>
                  <a:cs typeface="Calibri"/>
                  <a:sym typeface="Calibri"/>
                </a:rPr>
                <a:t>Our Project</a:t>
              </a:r>
              <a:endParaRPr b="1" sz="1500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8" name="Google Shape;98;g1efd1bf967a_0_0"/>
          <p:cNvGrpSpPr/>
          <p:nvPr/>
        </p:nvGrpSpPr>
        <p:grpSpPr>
          <a:xfrm>
            <a:off x="121524" y="2741052"/>
            <a:ext cx="5873816" cy="3317528"/>
            <a:chOff x="155300" y="3018706"/>
            <a:chExt cx="5044500" cy="2930419"/>
          </a:xfrm>
        </p:grpSpPr>
        <p:pic>
          <p:nvPicPr>
            <p:cNvPr id="99" name="Google Shape;99;g1efd1bf967a_0_0"/>
            <p:cNvPicPr preferRelativeResize="0"/>
            <p:nvPr/>
          </p:nvPicPr>
          <p:blipFill rotWithShape="1">
            <a:blip r:embed="rId12">
              <a:alphaModFix/>
            </a:blip>
            <a:srcRect b="14860" l="0" r="0" t="2990"/>
            <a:stretch/>
          </p:blipFill>
          <p:spPr>
            <a:xfrm>
              <a:off x="184309" y="3018706"/>
              <a:ext cx="4497475" cy="264355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" name="Google Shape;100;g1efd1bf967a_0_0"/>
            <p:cNvSpPr txBox="1"/>
            <p:nvPr/>
          </p:nvSpPr>
          <p:spPr>
            <a:xfrm>
              <a:off x="155300" y="5612525"/>
              <a:ext cx="5044500" cy="3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Figure 1: An Overview of </a:t>
              </a:r>
              <a:r>
                <a:rPr i="1" lang="en-US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Agrobacterium</a:t>
              </a:r>
              <a:r>
                <a:rPr lang="en-US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-Mediated Transformation 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1" name="Google Shape;101;g1efd1bf967a_0_0"/>
          <p:cNvGrpSpPr/>
          <p:nvPr/>
        </p:nvGrpSpPr>
        <p:grpSpPr>
          <a:xfrm>
            <a:off x="5560395" y="2743550"/>
            <a:ext cx="3455258" cy="3232047"/>
            <a:chOff x="4978526" y="2605208"/>
            <a:chExt cx="4453800" cy="3374097"/>
          </a:xfrm>
        </p:grpSpPr>
        <p:pic>
          <p:nvPicPr>
            <p:cNvPr id="102" name="Google Shape;102;g1efd1bf967a_0_0"/>
            <p:cNvPicPr preferRelativeResize="0"/>
            <p:nvPr/>
          </p:nvPicPr>
          <p:blipFill rotWithShape="1">
            <a:blip r:embed="rId13">
              <a:alphaModFix/>
            </a:blip>
            <a:srcRect b="9657" l="6777" r="19230" t="5926"/>
            <a:stretch/>
          </p:blipFill>
          <p:spPr>
            <a:xfrm>
              <a:off x="4978533" y="2605208"/>
              <a:ext cx="4453790" cy="311509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" name="Google Shape;103;g1efd1bf967a_0_0"/>
            <p:cNvSpPr txBox="1"/>
            <p:nvPr/>
          </p:nvSpPr>
          <p:spPr>
            <a:xfrm>
              <a:off x="4978526" y="5642705"/>
              <a:ext cx="4453800" cy="336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3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Figure 3: CRISPR-Knockout on 7-DHC pathway </a:t>
              </a:r>
              <a:endParaRPr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4" name="Google Shape;104;g1efd1bf967a_0_0"/>
          <p:cNvSpPr txBox="1"/>
          <p:nvPr/>
        </p:nvSpPr>
        <p:spPr>
          <a:xfrm>
            <a:off x="4371522" y="2345450"/>
            <a:ext cx="3455400" cy="3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Figure 2: sgRNA cloning into plasmid pHEE401E</a:t>
            </a:r>
            <a:endParaRPr sz="13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5" name="Google Shape;105;g1efd1bf967a_0_0"/>
          <p:cNvPicPr preferRelativeResize="0"/>
          <p:nvPr/>
        </p:nvPicPr>
        <p:blipFill rotWithShape="1">
          <a:blip r:embed="rId14">
            <a:alphaModFix/>
          </a:blip>
          <a:srcRect b="48501" l="0" r="0" t="0"/>
          <a:stretch/>
        </p:blipFill>
        <p:spPr>
          <a:xfrm>
            <a:off x="4371525" y="961569"/>
            <a:ext cx="4587857" cy="1443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g1efd1bf967a_0_0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234100" y="4774700"/>
            <a:ext cx="909901" cy="966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2012-12-18T02:56:35Z</dcterms:created>
  <dc:creator>Christopher Voigt</dc:creator>
</cp:coreProperties>
</file>