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gz44Pghdwzzvv+O+KTCkoHoGZw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03"/>
    <p:restoredTop sz="94737"/>
  </p:normalViewPr>
  <p:slideViewPr>
    <p:cSldViewPr snapToGrid="0">
      <p:cViewPr varScale="1">
        <p:scale>
          <a:sx n="115" d="100"/>
          <a:sy n="115" d="100"/>
        </p:scale>
        <p:origin x="1920"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efd1bf967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1efd1bf967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1792288" y="612775"/>
            <a:ext cx="5486400" cy="4114800"/>
          </a:xfrm>
          <a:prstGeom prst="rect">
            <a:avLst/>
          </a:prstGeom>
          <a:noFill/>
          <a:ln>
            <a:noFill/>
          </a:ln>
        </p:spPr>
      </p:sp>
      <p:sp>
        <p:nvSpPr>
          <p:cNvPr id="64" name="Google Shape;64;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tiff"/><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jp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1efd1bf967a_0_0"/>
          <p:cNvSpPr txBox="1"/>
          <p:nvPr/>
        </p:nvSpPr>
        <p:spPr>
          <a:xfrm>
            <a:off x="210900" y="1388363"/>
            <a:ext cx="4853100" cy="4493497"/>
          </a:xfrm>
          <a:prstGeom prst="rect">
            <a:avLst/>
          </a:prstGeom>
          <a:noFill/>
          <a:ln>
            <a:noFill/>
          </a:ln>
        </p:spPr>
        <p:txBody>
          <a:bodyPr spcFirstLastPara="1" wrap="square" lIns="91425" tIns="45700" rIns="91425" bIns="45700" anchor="t" anchorCtr="0">
            <a:spAutoFit/>
          </a:bodyPr>
          <a:lstStyle/>
          <a:p>
            <a:pPr marL="342900" marR="0" lvl="0" indent="-317500" algn="l" rtl="0">
              <a:lnSpc>
                <a:spcPct val="100000"/>
              </a:lnSpc>
              <a:spcBef>
                <a:spcPts val="0"/>
              </a:spcBef>
              <a:spcAft>
                <a:spcPts val="0"/>
              </a:spcAft>
              <a:buClr>
                <a:schemeClr val="dk1"/>
              </a:buClr>
              <a:buSzPts val="1800"/>
              <a:buFont typeface="Arial"/>
              <a:buChar char="•"/>
            </a:pPr>
            <a:r>
              <a:rPr lang="en-US" sz="1100" dirty="0">
                <a:solidFill>
                  <a:schemeClr val="dk1"/>
                </a:solidFill>
                <a:latin typeface="+mj-lt"/>
                <a:cs typeface="Calibri"/>
                <a:sym typeface="Calibri"/>
              </a:rPr>
              <a:t>Project Objective: Our two year project aims to investigate a way to deter fruit flies from their attraction to ripening fruit. We are focusing on highbush blueberries. Our objective is to genetically modify scent production pathways within the highbush blueberries to produce a scent (lavender) that is known to deter fruit flies and ultimately protect these blueberries from fruit fly infestation.</a:t>
            </a:r>
          </a:p>
          <a:p>
            <a:pPr marL="25400" marR="0" lvl="0" algn="l" rtl="0">
              <a:lnSpc>
                <a:spcPct val="100000"/>
              </a:lnSpc>
              <a:spcBef>
                <a:spcPts val="0"/>
              </a:spcBef>
              <a:spcAft>
                <a:spcPts val="0"/>
              </a:spcAft>
              <a:buClr>
                <a:schemeClr val="dk1"/>
              </a:buClr>
              <a:buSzPts val="1800"/>
            </a:pPr>
            <a:endParaRPr lang="en-US" sz="1100" dirty="0">
              <a:solidFill>
                <a:schemeClr val="dk1"/>
              </a:solidFill>
              <a:latin typeface="+mj-lt"/>
              <a:cs typeface="Calibri"/>
              <a:sym typeface="Calibri"/>
            </a:endParaRPr>
          </a:p>
          <a:p>
            <a:pPr marL="342900" marR="0" lvl="0" indent="-317500" algn="l" rtl="0">
              <a:lnSpc>
                <a:spcPct val="100000"/>
              </a:lnSpc>
              <a:spcBef>
                <a:spcPts val="0"/>
              </a:spcBef>
              <a:spcAft>
                <a:spcPts val="0"/>
              </a:spcAft>
              <a:buClr>
                <a:schemeClr val="dk1"/>
              </a:buClr>
              <a:buSzPts val="1800"/>
              <a:buFont typeface="Arial"/>
              <a:buChar char="•"/>
            </a:pPr>
            <a:r>
              <a:rPr lang="en-US" sz="1100" dirty="0">
                <a:solidFill>
                  <a:schemeClr val="dk1"/>
                </a:solidFill>
                <a:latin typeface="+mj-lt"/>
                <a:cs typeface="Calibri"/>
                <a:sym typeface="Calibri"/>
              </a:rPr>
              <a:t>Techniques:  We plan to modify the highbush blueberry plant through CRISPR editing using </a:t>
            </a:r>
            <a:r>
              <a:rPr lang="en-US" sz="1100" i="1" dirty="0">
                <a:solidFill>
                  <a:schemeClr val="dk1"/>
                </a:solidFill>
                <a:latin typeface="+mj-lt"/>
                <a:cs typeface="Calibri"/>
                <a:sym typeface="Calibri"/>
              </a:rPr>
              <a:t>Agrobacterium</a:t>
            </a:r>
            <a:r>
              <a:rPr lang="en-US" sz="1100" dirty="0">
                <a:solidFill>
                  <a:schemeClr val="dk1"/>
                </a:solidFill>
                <a:latin typeface="+mj-lt"/>
                <a:cs typeface="Calibri"/>
                <a:sym typeface="Calibri"/>
              </a:rPr>
              <a:t>-mediated transformation. By targeting the </a:t>
            </a:r>
            <a:r>
              <a:rPr lang="en-US" sz="1100" i="1" dirty="0" err="1">
                <a:solidFill>
                  <a:schemeClr val="dk1"/>
                </a:solidFill>
                <a:latin typeface="+mj-lt"/>
                <a:cs typeface="Calibri"/>
                <a:sym typeface="Calibri"/>
              </a:rPr>
              <a:t>Vcpds</a:t>
            </a:r>
            <a:r>
              <a:rPr lang="en-US" sz="1100" i="1" dirty="0">
                <a:solidFill>
                  <a:schemeClr val="dk1"/>
                </a:solidFill>
                <a:latin typeface="+mj-lt"/>
                <a:cs typeface="Calibri"/>
                <a:sym typeface="Calibri"/>
              </a:rPr>
              <a:t> </a:t>
            </a:r>
            <a:r>
              <a:rPr lang="en-US" sz="1100" dirty="0">
                <a:solidFill>
                  <a:schemeClr val="dk1"/>
                </a:solidFill>
                <a:latin typeface="+mj-lt"/>
                <a:cs typeface="Calibri"/>
                <a:sym typeface="Calibri"/>
              </a:rPr>
              <a:t>endogenous reporter gene, we will locate and alter the genetic makeup of the highbush blueberry.  </a:t>
            </a:r>
          </a:p>
          <a:p>
            <a:pPr marL="25400" marR="0" lvl="0" algn="l" rtl="0">
              <a:lnSpc>
                <a:spcPct val="100000"/>
              </a:lnSpc>
              <a:spcBef>
                <a:spcPts val="0"/>
              </a:spcBef>
              <a:spcAft>
                <a:spcPts val="0"/>
              </a:spcAft>
              <a:buClr>
                <a:schemeClr val="dk1"/>
              </a:buClr>
              <a:buSzPts val="1800"/>
            </a:pPr>
            <a:endParaRPr lang="en-US" sz="1100" i="1" dirty="0">
              <a:solidFill>
                <a:schemeClr val="dk1"/>
              </a:solidFill>
              <a:latin typeface="+mj-lt"/>
              <a:cs typeface="Calibri"/>
              <a:sym typeface="Calibri"/>
            </a:endParaRPr>
          </a:p>
          <a:p>
            <a:pPr marL="342900" marR="0" lvl="0" indent="-317500" algn="l" rtl="0">
              <a:lnSpc>
                <a:spcPct val="100000"/>
              </a:lnSpc>
              <a:spcBef>
                <a:spcPts val="0"/>
              </a:spcBef>
              <a:spcAft>
                <a:spcPts val="0"/>
              </a:spcAft>
              <a:buClr>
                <a:schemeClr val="dk1"/>
              </a:buClr>
              <a:buSzPts val="1800"/>
              <a:buFont typeface="Arial"/>
              <a:buChar char="•"/>
            </a:pPr>
            <a:r>
              <a:rPr lang="en-US" sz="1100" b="0" i="0" u="none" strike="noStrike" cap="none" dirty="0">
                <a:solidFill>
                  <a:schemeClr val="dk1"/>
                </a:solidFill>
                <a:latin typeface="+mj-lt"/>
                <a:ea typeface="Arial"/>
                <a:cs typeface="Calibri"/>
                <a:sym typeface="Calibri"/>
              </a:rPr>
              <a:t>Technical Needs: We already have access to many tools</a:t>
            </a:r>
            <a:r>
              <a:rPr lang="en-US" sz="1100" dirty="0">
                <a:solidFill>
                  <a:schemeClr val="dk1"/>
                </a:solidFill>
                <a:latin typeface="+mj-lt"/>
                <a:cs typeface="Calibri"/>
                <a:sym typeface="Calibri"/>
              </a:rPr>
              <a:t> at our school.  We would like a newer thermocycler and a larger incubator, but can likely be successful with what we currently have.  </a:t>
            </a:r>
          </a:p>
          <a:p>
            <a:pPr marL="25400" marR="0" lvl="0" algn="l" rtl="0">
              <a:lnSpc>
                <a:spcPct val="100000"/>
              </a:lnSpc>
              <a:spcBef>
                <a:spcPts val="0"/>
              </a:spcBef>
              <a:spcAft>
                <a:spcPts val="0"/>
              </a:spcAft>
              <a:buClr>
                <a:schemeClr val="dk1"/>
              </a:buClr>
              <a:buSzPts val="1800"/>
            </a:pPr>
            <a:endParaRPr sz="1100" b="0" i="0" u="none" strike="noStrike" cap="none" dirty="0">
              <a:solidFill>
                <a:srgbClr val="000000"/>
              </a:solidFill>
              <a:latin typeface="+mj-lt"/>
              <a:ea typeface="Arial"/>
              <a:cs typeface="Arial"/>
              <a:sym typeface="Arial"/>
            </a:endParaRPr>
          </a:p>
          <a:p>
            <a:pPr marL="342900" marR="0" lvl="0" indent="-317500" algn="l" rtl="0">
              <a:lnSpc>
                <a:spcPct val="100000"/>
              </a:lnSpc>
              <a:spcBef>
                <a:spcPts val="0"/>
              </a:spcBef>
              <a:spcAft>
                <a:spcPts val="0"/>
              </a:spcAft>
              <a:buClr>
                <a:schemeClr val="dk1"/>
              </a:buClr>
              <a:buSzPts val="1800"/>
              <a:buFont typeface="Arial"/>
              <a:buChar char="•"/>
            </a:pPr>
            <a:r>
              <a:rPr lang="en-US" sz="1100" b="0" i="0" u="none" strike="noStrike" cap="none" dirty="0">
                <a:solidFill>
                  <a:schemeClr val="dk1"/>
                </a:solidFill>
                <a:latin typeface="+mj-lt"/>
                <a:ea typeface="Calibri"/>
                <a:cs typeface="Calibri"/>
                <a:sym typeface="Calibri"/>
              </a:rPr>
              <a:t>Limitations:</a:t>
            </a:r>
            <a:r>
              <a:rPr lang="en-US" sz="1100" dirty="0">
                <a:solidFill>
                  <a:schemeClr val="dk1"/>
                </a:solidFill>
                <a:latin typeface="+mj-lt"/>
                <a:ea typeface="Calibri"/>
                <a:cs typeface="Calibri"/>
                <a:sym typeface="Calibri"/>
              </a:rPr>
              <a:t> The current limitations of our resources is the time required, so we have made this a two year process.  This year has been focused on researching and creating a foundation for our team.  Next year, we plan to move to experimentation.</a:t>
            </a:r>
          </a:p>
          <a:p>
            <a:pPr marL="25400" marR="0" lvl="0" algn="l" rtl="0">
              <a:lnSpc>
                <a:spcPct val="100000"/>
              </a:lnSpc>
              <a:spcBef>
                <a:spcPts val="0"/>
              </a:spcBef>
              <a:spcAft>
                <a:spcPts val="0"/>
              </a:spcAft>
              <a:buClr>
                <a:schemeClr val="dk1"/>
              </a:buClr>
              <a:buSzPts val="1800"/>
            </a:pPr>
            <a:endParaRPr lang="en-US" sz="1100" dirty="0">
              <a:solidFill>
                <a:schemeClr val="dk1"/>
              </a:solidFill>
              <a:latin typeface="+mj-lt"/>
              <a:ea typeface="Calibri"/>
              <a:cs typeface="Calibri"/>
              <a:sym typeface="Calibri"/>
            </a:endParaRPr>
          </a:p>
          <a:p>
            <a:pPr marL="342900" marR="0" lvl="0" indent="-317500" algn="l" rtl="0">
              <a:lnSpc>
                <a:spcPct val="100000"/>
              </a:lnSpc>
              <a:spcBef>
                <a:spcPts val="0"/>
              </a:spcBef>
              <a:spcAft>
                <a:spcPts val="0"/>
              </a:spcAft>
              <a:buClr>
                <a:schemeClr val="dk1"/>
              </a:buClr>
              <a:buSzPts val="1800"/>
              <a:buFont typeface="Arial"/>
              <a:buChar char="•"/>
            </a:pPr>
            <a:r>
              <a:rPr lang="en-US" sz="1100" b="0" i="0" u="none" strike="noStrike" cap="none" dirty="0">
                <a:solidFill>
                  <a:schemeClr val="dk1"/>
                </a:solidFill>
                <a:latin typeface="+mj-lt"/>
                <a:ea typeface="Calibri"/>
                <a:cs typeface="Calibri"/>
                <a:sym typeface="Calibri"/>
              </a:rPr>
              <a:t>Expected </a:t>
            </a:r>
            <a:r>
              <a:rPr lang="en-US" sz="1100" dirty="0">
                <a:solidFill>
                  <a:schemeClr val="dk1"/>
                </a:solidFill>
                <a:latin typeface="+mj-lt"/>
                <a:ea typeface="Calibri"/>
                <a:cs typeface="Calibri"/>
                <a:sym typeface="Calibri"/>
              </a:rPr>
              <a:t>Results: We expect the blueberries to release a lavender scent with ethylene gas as they grow to decrease the amount of fruit flies attracted to the blueberries. Fruit flies are known to avoid lavender scent, so this scent release alongside the ethylene gas will encourage fruit flies to stay away. </a:t>
            </a:r>
            <a:endParaRPr lang="en-US" sz="1100" b="0" i="0" u="none" strike="noStrike" cap="none" dirty="0">
              <a:solidFill>
                <a:schemeClr val="dk1"/>
              </a:solidFill>
              <a:latin typeface="+mj-lt"/>
              <a:ea typeface="Calibri"/>
              <a:cs typeface="Calibri"/>
              <a:sym typeface="Calibri"/>
            </a:endParaRPr>
          </a:p>
        </p:txBody>
      </p:sp>
      <p:sp>
        <p:nvSpPr>
          <p:cNvPr id="92" name="Google Shape;92;g1efd1bf967a_0_0"/>
          <p:cNvSpPr txBox="1"/>
          <p:nvPr/>
        </p:nvSpPr>
        <p:spPr>
          <a:xfrm>
            <a:off x="2438325" y="131763"/>
            <a:ext cx="5747400" cy="113874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800" b="1" i="0" u="none" strike="noStrike" cap="none" dirty="0">
                <a:solidFill>
                  <a:schemeClr val="dk1"/>
                </a:solidFill>
                <a:latin typeface="Arial"/>
                <a:ea typeface="Arial"/>
                <a:cs typeface="Arial"/>
                <a:sym typeface="Arial"/>
              </a:rPr>
              <a:t>Deterring Fruit Flies Through Genetic Modification</a:t>
            </a:r>
            <a:endParaRPr sz="1800" b="1" i="0" u="none" strike="noStrike" cap="none" dirty="0">
              <a:solidFill>
                <a:schemeClr val="dk1"/>
              </a:solidFill>
              <a:latin typeface="Arial"/>
              <a:ea typeface="Arial"/>
              <a:cs typeface="Arial"/>
              <a:sym typeface="Arial"/>
            </a:endParaRPr>
          </a:p>
          <a:p>
            <a:pPr algn="ctr">
              <a:buSzPts val="6200"/>
            </a:pPr>
            <a:r>
              <a:rPr lang="en-US" sz="1100" dirty="0"/>
              <a:t>Ava Bingaman, Lyla Bingaman, </a:t>
            </a:r>
            <a:r>
              <a:rPr lang="en-US" sz="1100" dirty="0" err="1"/>
              <a:t>Sritan</a:t>
            </a:r>
            <a:r>
              <a:rPr lang="en-US" sz="1100" dirty="0"/>
              <a:t> </a:t>
            </a:r>
            <a:r>
              <a:rPr lang="en-US" sz="1100" dirty="0" err="1"/>
              <a:t>Chiluka</a:t>
            </a:r>
            <a:r>
              <a:rPr lang="en-US" sz="1100" dirty="0"/>
              <a:t>, </a:t>
            </a:r>
            <a:r>
              <a:rPr lang="en-US" sz="1100" dirty="0" err="1"/>
              <a:t>Samved</a:t>
            </a:r>
            <a:r>
              <a:rPr lang="en-US" sz="1100" dirty="0"/>
              <a:t> </a:t>
            </a:r>
            <a:r>
              <a:rPr lang="en-US" sz="1100" dirty="0" err="1"/>
              <a:t>Gazzala</a:t>
            </a:r>
            <a:r>
              <a:rPr lang="en-US" sz="1100" dirty="0"/>
              <a:t>, Arianna Hagen, Hannah Hagen, Kelly Jordan, Drew Landers, </a:t>
            </a:r>
            <a:r>
              <a:rPr lang="en-US" sz="1100" dirty="0" err="1"/>
              <a:t>Jaxxon</a:t>
            </a:r>
            <a:r>
              <a:rPr lang="en-US" sz="1100" dirty="0"/>
              <a:t> </a:t>
            </a:r>
            <a:r>
              <a:rPr lang="en-US" sz="1100" dirty="0" err="1"/>
              <a:t>Otteson</a:t>
            </a:r>
            <a:r>
              <a:rPr lang="en-US" sz="1100" dirty="0"/>
              <a:t>, </a:t>
            </a:r>
            <a:r>
              <a:rPr lang="en-US" sz="1100" dirty="0" err="1"/>
              <a:t>Vibhi</a:t>
            </a:r>
            <a:r>
              <a:rPr lang="en-US" sz="1100" dirty="0"/>
              <a:t> </a:t>
            </a:r>
            <a:r>
              <a:rPr lang="en-US" sz="1100" dirty="0" err="1"/>
              <a:t>Rathor</a:t>
            </a:r>
            <a:r>
              <a:rPr lang="en-US" sz="1100" dirty="0"/>
              <a:t>, Stephen Nelson, Rebecca C. Meyer, PhD (MIT)</a:t>
            </a:r>
          </a:p>
          <a:p>
            <a:pPr algn="ctr">
              <a:buSzPts val="5800"/>
            </a:pPr>
            <a:r>
              <a:rPr lang="en-US" sz="1100" dirty="0"/>
              <a:t>North Forsyth High School, Cumming, GA, USA</a:t>
            </a:r>
          </a:p>
        </p:txBody>
      </p:sp>
      <p:pic>
        <p:nvPicPr>
          <p:cNvPr id="93" name="Google Shape;93;g1efd1bf967a_0_0"/>
          <p:cNvPicPr preferRelativeResize="0"/>
          <p:nvPr/>
        </p:nvPicPr>
        <p:blipFill rotWithShape="1">
          <a:blip r:embed="rId5">
            <a:alphaModFix/>
          </a:blip>
          <a:srcRect/>
          <a:stretch/>
        </p:blipFill>
        <p:spPr>
          <a:xfrm>
            <a:off x="340600" y="320301"/>
            <a:ext cx="1966800" cy="679936"/>
          </a:xfrm>
          <a:prstGeom prst="rect">
            <a:avLst/>
          </a:prstGeom>
          <a:noFill/>
          <a:ln>
            <a:noFill/>
          </a:ln>
        </p:spPr>
      </p:pic>
      <p:pic>
        <p:nvPicPr>
          <p:cNvPr id="94" name="Google Shape;94;g1efd1bf967a_0_0"/>
          <p:cNvPicPr preferRelativeResize="0"/>
          <p:nvPr/>
        </p:nvPicPr>
        <p:blipFill rotWithShape="1">
          <a:blip r:embed="rId6">
            <a:alphaModFix/>
          </a:blip>
          <a:srcRect t="12349" b="-12349"/>
          <a:stretch/>
        </p:blipFill>
        <p:spPr>
          <a:xfrm>
            <a:off x="3496913" y="6325625"/>
            <a:ext cx="1376675" cy="434747"/>
          </a:xfrm>
          <a:prstGeom prst="rect">
            <a:avLst/>
          </a:prstGeom>
          <a:noFill/>
          <a:ln>
            <a:noFill/>
          </a:ln>
        </p:spPr>
      </p:pic>
      <p:pic>
        <p:nvPicPr>
          <p:cNvPr id="96" name="Google Shape;96;g1efd1bf967a_0_0"/>
          <p:cNvPicPr preferRelativeResize="0"/>
          <p:nvPr/>
        </p:nvPicPr>
        <p:blipFill rotWithShape="1">
          <a:blip r:embed="rId7">
            <a:alphaModFix/>
          </a:blip>
          <a:srcRect l="76027" r="4300" b="20019"/>
          <a:stretch/>
        </p:blipFill>
        <p:spPr>
          <a:xfrm>
            <a:off x="234850" y="6196988"/>
            <a:ext cx="1307684" cy="505475"/>
          </a:xfrm>
          <a:prstGeom prst="rect">
            <a:avLst/>
          </a:prstGeom>
          <a:noFill/>
          <a:ln>
            <a:noFill/>
          </a:ln>
        </p:spPr>
      </p:pic>
      <p:pic>
        <p:nvPicPr>
          <p:cNvPr id="97" name="Google Shape;97;g1efd1bf967a_0_0"/>
          <p:cNvPicPr preferRelativeResize="0"/>
          <p:nvPr/>
        </p:nvPicPr>
        <p:blipFill rotWithShape="1">
          <a:blip r:embed="rId8">
            <a:alphaModFix/>
          </a:blip>
          <a:srcRect l="9561" r="11287"/>
          <a:stretch/>
        </p:blipFill>
        <p:spPr>
          <a:xfrm>
            <a:off x="2307400" y="6087461"/>
            <a:ext cx="1139400" cy="754190"/>
          </a:xfrm>
          <a:prstGeom prst="rect">
            <a:avLst/>
          </a:prstGeom>
          <a:noFill/>
          <a:ln>
            <a:noFill/>
          </a:ln>
        </p:spPr>
      </p:pic>
      <p:pic>
        <p:nvPicPr>
          <p:cNvPr id="98" name="Google Shape;98;g1efd1bf967a_0_0"/>
          <p:cNvPicPr preferRelativeResize="0"/>
          <p:nvPr/>
        </p:nvPicPr>
        <p:blipFill rotWithShape="1">
          <a:blip r:embed="rId9">
            <a:alphaModFix/>
          </a:blip>
          <a:srcRect/>
          <a:stretch/>
        </p:blipFill>
        <p:spPr>
          <a:xfrm>
            <a:off x="5038452" y="6211827"/>
            <a:ext cx="839077" cy="505475"/>
          </a:xfrm>
          <a:prstGeom prst="rect">
            <a:avLst/>
          </a:prstGeom>
          <a:noFill/>
          <a:ln>
            <a:noFill/>
          </a:ln>
        </p:spPr>
      </p:pic>
      <p:pic>
        <p:nvPicPr>
          <p:cNvPr id="99" name="Google Shape;99;g1efd1bf967a_0_0"/>
          <p:cNvPicPr preferRelativeResize="0"/>
          <p:nvPr/>
        </p:nvPicPr>
        <p:blipFill rotWithShape="1">
          <a:blip r:embed="rId10">
            <a:alphaModFix/>
          </a:blip>
          <a:srcRect/>
          <a:stretch/>
        </p:blipFill>
        <p:spPr>
          <a:xfrm>
            <a:off x="6103150" y="6168762"/>
            <a:ext cx="1184739" cy="472200"/>
          </a:xfrm>
          <a:prstGeom prst="rect">
            <a:avLst/>
          </a:prstGeom>
          <a:noFill/>
          <a:ln>
            <a:noFill/>
          </a:ln>
        </p:spPr>
      </p:pic>
      <p:pic>
        <p:nvPicPr>
          <p:cNvPr id="100" name="Google Shape;100;g1efd1bf967a_0_0"/>
          <p:cNvPicPr preferRelativeResize="0"/>
          <p:nvPr/>
        </p:nvPicPr>
        <p:blipFill>
          <a:blip r:embed="rId11">
            <a:alphaModFix/>
          </a:blip>
          <a:stretch>
            <a:fillRect/>
          </a:stretch>
        </p:blipFill>
        <p:spPr>
          <a:xfrm>
            <a:off x="1643975" y="6168750"/>
            <a:ext cx="561975" cy="561975"/>
          </a:xfrm>
          <a:prstGeom prst="rect">
            <a:avLst/>
          </a:prstGeom>
          <a:noFill/>
          <a:ln>
            <a:noFill/>
          </a:ln>
        </p:spPr>
      </p:pic>
      <p:pic>
        <p:nvPicPr>
          <p:cNvPr id="3" name="Picture 2" descr="A close-up of a logo&#10;&#10;Description automatically generated">
            <a:extLst>
              <a:ext uri="{FF2B5EF4-FFF2-40B4-BE49-F238E27FC236}">
                <a16:creationId xmlns:a16="http://schemas.microsoft.com/office/drawing/2014/main" id="{FA1C1AA3-47C0-787F-E0E0-DAECF42CE83F}"/>
              </a:ext>
            </a:extLst>
          </p:cNvPr>
          <p:cNvPicPr>
            <a:picLocks noChangeAspect="1"/>
          </p:cNvPicPr>
          <p:nvPr/>
        </p:nvPicPr>
        <p:blipFill>
          <a:blip r:embed="rId12"/>
          <a:stretch>
            <a:fillRect/>
          </a:stretch>
        </p:blipFill>
        <p:spPr>
          <a:xfrm>
            <a:off x="7287889" y="6180585"/>
            <a:ext cx="1308569" cy="567942"/>
          </a:xfrm>
          <a:prstGeom prst="rect">
            <a:avLst/>
          </a:prstGeom>
        </p:spPr>
      </p:pic>
      <p:sp>
        <p:nvSpPr>
          <p:cNvPr id="5" name="TextBox 4">
            <a:extLst>
              <a:ext uri="{FF2B5EF4-FFF2-40B4-BE49-F238E27FC236}">
                <a16:creationId xmlns:a16="http://schemas.microsoft.com/office/drawing/2014/main" id="{8CD6B674-E22D-5342-8065-2B55110DBABB}"/>
              </a:ext>
            </a:extLst>
          </p:cNvPr>
          <p:cNvSpPr txBox="1"/>
          <p:nvPr/>
        </p:nvSpPr>
        <p:spPr>
          <a:xfrm>
            <a:off x="5064000" y="5147187"/>
            <a:ext cx="3352565" cy="707886"/>
          </a:xfrm>
          <a:prstGeom prst="rect">
            <a:avLst/>
          </a:prstGeom>
          <a:noFill/>
        </p:spPr>
        <p:txBody>
          <a:bodyPr wrap="square" rtlCol="0">
            <a:spAutoFit/>
          </a:bodyPr>
          <a:lstStyle/>
          <a:p>
            <a:r>
              <a:rPr lang="en-US" sz="800" dirty="0"/>
              <a:t>El </a:t>
            </a:r>
            <a:r>
              <a:rPr lang="en-US" sz="800" dirty="0" err="1"/>
              <a:t>Mounadi</a:t>
            </a:r>
            <a:r>
              <a:rPr lang="en-US" sz="800" dirty="0"/>
              <a:t>, </a:t>
            </a:r>
            <a:r>
              <a:rPr lang="en-US" sz="800" dirty="0" err="1"/>
              <a:t>Kaoutar</a:t>
            </a:r>
            <a:r>
              <a:rPr lang="en-US" sz="800" dirty="0"/>
              <a:t> &amp; Morales-</a:t>
            </a:r>
            <a:r>
              <a:rPr lang="en-US" sz="800" dirty="0" err="1"/>
              <a:t>Floriano</a:t>
            </a:r>
            <a:r>
              <a:rPr lang="en-US" sz="800" dirty="0"/>
              <a:t>, María &amp; Garcia-Ruiz, 	Hernan. (2020). Principles, Applications, and 	Biosafety of Plant Genome Editing Using 	CRISPR-Cas9. Frontiers in Plant Science. 11. 	10.3389/fpls.2020.00056. </a:t>
            </a:r>
          </a:p>
        </p:txBody>
      </p:sp>
      <p:pic>
        <p:nvPicPr>
          <p:cNvPr id="6" name="Picture 5">
            <a:extLst>
              <a:ext uri="{FF2B5EF4-FFF2-40B4-BE49-F238E27FC236}">
                <a16:creationId xmlns:a16="http://schemas.microsoft.com/office/drawing/2014/main" id="{EB59ED8E-751B-4542-A21A-2C0A44A0EA5E}"/>
              </a:ext>
            </a:extLst>
          </p:cNvPr>
          <p:cNvPicPr>
            <a:picLocks noChangeAspect="1"/>
          </p:cNvPicPr>
          <p:nvPr/>
        </p:nvPicPr>
        <p:blipFill>
          <a:blip r:embed="rId13"/>
          <a:stretch>
            <a:fillRect/>
          </a:stretch>
        </p:blipFill>
        <p:spPr>
          <a:xfrm>
            <a:off x="5064001" y="1600473"/>
            <a:ext cx="3352564" cy="3439149"/>
          </a:xfrm>
          <a:prstGeom prst="rect">
            <a:avLst/>
          </a:prstGeom>
        </p:spPr>
      </p:pic>
      <p:sp>
        <p:nvSpPr>
          <p:cNvPr id="8" name="TextBox 7">
            <a:extLst>
              <a:ext uri="{FF2B5EF4-FFF2-40B4-BE49-F238E27FC236}">
                <a16:creationId xmlns:a16="http://schemas.microsoft.com/office/drawing/2014/main" id="{BD53A571-F691-6341-A5AB-6A974E5B576F}"/>
              </a:ext>
            </a:extLst>
          </p:cNvPr>
          <p:cNvSpPr txBox="1"/>
          <p:nvPr/>
        </p:nvSpPr>
        <p:spPr>
          <a:xfrm>
            <a:off x="5064000" y="1270506"/>
            <a:ext cx="3352565" cy="307777"/>
          </a:xfrm>
          <a:prstGeom prst="rect">
            <a:avLst/>
          </a:prstGeom>
          <a:noFill/>
        </p:spPr>
        <p:txBody>
          <a:bodyPr wrap="square" rtlCol="0">
            <a:spAutoFit/>
          </a:bodyPr>
          <a:lstStyle/>
          <a:p>
            <a:r>
              <a:rPr lang="en-US" dirty="0"/>
              <a:t>An example we will base our design on:</a:t>
            </a:r>
          </a:p>
        </p:txBody>
      </p:sp>
      <p:pic>
        <p:nvPicPr>
          <p:cNvPr id="2" name="BioBuilder Recording.m4a">
            <a:hlinkClick r:id="" action="ppaction://media"/>
            <a:extLst>
              <a:ext uri="{FF2B5EF4-FFF2-40B4-BE49-F238E27FC236}">
                <a16:creationId xmlns:a16="http://schemas.microsoft.com/office/drawing/2014/main" id="{88CB1602-B15A-5A4A-8E79-89C32F3B6F57}"/>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090829" y="457706"/>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4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5661</TotalTime>
  <Words>322</Words>
  <Application>Microsoft Macintosh PowerPoint</Application>
  <PresentationFormat>On-screen Show (4:3)</PresentationFormat>
  <Paragraphs>14</Paragraphs>
  <Slides>1</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Voigt</dc:creator>
  <cp:lastModifiedBy>Nelson, Stephen</cp:lastModifiedBy>
  <cp:revision>10</cp:revision>
  <dcterms:created xsi:type="dcterms:W3CDTF">2012-12-18T02:56:35Z</dcterms:created>
  <dcterms:modified xsi:type="dcterms:W3CDTF">2024-03-04T19:33:46Z</dcterms:modified>
</cp:coreProperties>
</file>