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m73BiFFYlyguCrYfsoSyCChw8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g1efd1bf967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 txBox="1"/>
          <p:nvPr/>
        </p:nvSpPr>
        <p:spPr>
          <a:xfrm>
            <a:off x="82500" y="1405913"/>
            <a:ext cx="89790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T</a:t>
            </a:r>
            <a:r>
              <a:rPr lang="en-US" sz="200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he objective of our project</a:t>
            </a: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 is to engineer a chitinase-producing system which can digest chitin and thus hopefully alleviate IBS symptoms. Our project plans to insert our engineered plasmid into Lactobacillus, a common bacteria in probiotics.</a:t>
            </a:r>
            <a:endParaRPr sz="200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g1efd1bf967a_0_0"/>
          <p:cNvSpPr txBox="1"/>
          <p:nvPr/>
        </p:nvSpPr>
        <p:spPr>
          <a:xfrm>
            <a:off x="2038350" y="131775"/>
            <a:ext cx="71058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Utilization of Chitinase for Digestion of Indigestible fibers like Chitin to Alleviate Symptoms and Inflammation in Irritable Bowel Disease</a:t>
            </a:r>
            <a:endParaRPr sz="11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Dee Epshtein, Charlie Scott, River Scott, Juliette Bezaire, Rafi Butt, Jordan Alioto, Jeremy Miere, Gabe Shaye Almanzar, Evan O'Brien, and Kavi Whyte. 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Mr. Eric Jorgenson (East Tennessee State University), Mr. Matthew Kirkpatrick (OPRFHS), and Dr. Jennifer Watson (Chief Executive Officer of Limuless)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Oak Park and River Forest High School, Oak Park, Illinois, United States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6" name="Google Shape;86;g1efd1bf967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4850" y="313376"/>
            <a:ext cx="1966800" cy="679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efd1bf967a_0_0"/>
          <p:cNvPicPr preferRelativeResize="0"/>
          <p:nvPr/>
        </p:nvPicPr>
        <p:blipFill rotWithShape="1">
          <a:blip r:embed="rId4">
            <a:alphaModFix/>
          </a:blip>
          <a:srcRect t="12349" b="-12348"/>
          <a:stretch/>
        </p:blipFill>
        <p:spPr>
          <a:xfrm>
            <a:off x="3496913" y="6423250"/>
            <a:ext cx="1376675" cy="434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 rotWithShape="1">
          <a:blip r:embed="rId5">
            <a:alphaModFix/>
          </a:blip>
          <a:srcRect l="76027" r="4299" b="20019"/>
          <a:stretch/>
        </p:blipFill>
        <p:spPr>
          <a:xfrm>
            <a:off x="234850" y="6332963"/>
            <a:ext cx="1307684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fd1bf967a_0_0"/>
          <p:cNvPicPr preferRelativeResize="0"/>
          <p:nvPr/>
        </p:nvPicPr>
        <p:blipFill rotWithShape="1">
          <a:blip r:embed="rId6">
            <a:alphaModFix/>
          </a:blip>
          <a:srcRect l="9561" r="11287"/>
          <a:stretch/>
        </p:blipFill>
        <p:spPr>
          <a:xfrm>
            <a:off x="2307400" y="6180161"/>
            <a:ext cx="1139400" cy="75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efd1bf967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38452" y="6352527"/>
            <a:ext cx="839077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1efd1bf967a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103150" y="6321162"/>
            <a:ext cx="1184739" cy="47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efd1bf967a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643975" y="6266225"/>
            <a:ext cx="5619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1efd1bf967a_0_0" descr="A close-up of a logo&#10;&#10;Description automatically generated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87889" y="6332985"/>
            <a:ext cx="1308569" cy="5679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Google Shape;94;g1efd1bf967a_0_0"/>
          <p:cNvCxnSpPr/>
          <p:nvPr/>
        </p:nvCxnSpPr>
        <p:spPr>
          <a:xfrm>
            <a:off x="463635" y="5532614"/>
            <a:ext cx="8028900" cy="15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5" name="Google Shape;95;g1efd1bf967a_0_0"/>
          <p:cNvSpPr/>
          <p:nvPr/>
        </p:nvSpPr>
        <p:spPr>
          <a:xfrm>
            <a:off x="151875" y="3259225"/>
            <a:ext cx="886800" cy="6096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latin typeface="Calibri"/>
                <a:ea typeface="Calibri"/>
                <a:cs typeface="Calibri"/>
                <a:sym typeface="Calibri"/>
              </a:rPr>
              <a:t>Input:</a:t>
            </a:r>
            <a:endParaRPr u="sng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Chitin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g1efd1bf967a_0_0"/>
          <p:cNvSpPr/>
          <p:nvPr/>
        </p:nvSpPr>
        <p:spPr>
          <a:xfrm>
            <a:off x="1738825" y="3276825"/>
            <a:ext cx="2883600" cy="6096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latin typeface="Calibri"/>
                <a:ea typeface="Calibri"/>
                <a:cs typeface="Calibri"/>
                <a:sym typeface="Calibri"/>
              </a:rPr>
              <a:t>Chitinase + GFP Generator: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Will confirm that chitinase is being expressed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1efd1bf967a_0_0"/>
          <p:cNvSpPr/>
          <p:nvPr/>
        </p:nvSpPr>
        <p:spPr>
          <a:xfrm>
            <a:off x="5296725" y="3221738"/>
            <a:ext cx="3299700" cy="6798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latin typeface="Calibri"/>
                <a:ea typeface="Calibri"/>
                <a:cs typeface="Calibri"/>
                <a:sym typeface="Calibri"/>
              </a:rPr>
              <a:t>Output:</a:t>
            </a:r>
            <a:endParaRPr u="sng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N-acetylglucosamine (metabolised as a carbohydrate)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g1efd1bf967a_0_0"/>
          <p:cNvSpPr/>
          <p:nvPr/>
        </p:nvSpPr>
        <p:spPr>
          <a:xfrm rot="-5400000">
            <a:off x="1246692" y="3295200"/>
            <a:ext cx="284100" cy="573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1efd1bf967a_0_0"/>
          <p:cNvSpPr/>
          <p:nvPr/>
        </p:nvSpPr>
        <p:spPr>
          <a:xfrm>
            <a:off x="4678613" y="3427800"/>
            <a:ext cx="561900" cy="307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efd1bf967a_0_0"/>
          <p:cNvSpPr/>
          <p:nvPr/>
        </p:nvSpPr>
        <p:spPr>
          <a:xfrm>
            <a:off x="151875" y="2717313"/>
            <a:ext cx="1307700" cy="307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System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1efd1bf967a_0_0"/>
          <p:cNvSpPr/>
          <p:nvPr/>
        </p:nvSpPr>
        <p:spPr>
          <a:xfrm>
            <a:off x="1951375" y="4164888"/>
            <a:ext cx="2458500" cy="561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1efd1bf967a_0_0"/>
          <p:cNvSpPr/>
          <p:nvPr/>
        </p:nvSpPr>
        <p:spPr>
          <a:xfrm>
            <a:off x="151875" y="4985200"/>
            <a:ext cx="8444700" cy="7542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g1efd1bf967a_0_0"/>
          <p:cNvGrpSpPr/>
          <p:nvPr/>
        </p:nvGrpSpPr>
        <p:grpSpPr>
          <a:xfrm>
            <a:off x="453116" y="5005275"/>
            <a:ext cx="7842213" cy="810501"/>
            <a:chOff x="493247" y="5333374"/>
            <a:chExt cx="8148600" cy="1022844"/>
          </a:xfrm>
        </p:grpSpPr>
        <p:grpSp>
          <p:nvGrpSpPr>
            <p:cNvPr id="104" name="Google Shape;104;g1efd1bf967a_0_0"/>
            <p:cNvGrpSpPr/>
            <p:nvPr/>
          </p:nvGrpSpPr>
          <p:grpSpPr>
            <a:xfrm>
              <a:off x="493247" y="5333374"/>
              <a:ext cx="8148600" cy="1022844"/>
              <a:chOff x="493247" y="5333374"/>
              <a:chExt cx="8148600" cy="1022844"/>
            </a:xfrm>
          </p:grpSpPr>
          <p:grpSp>
            <p:nvGrpSpPr>
              <p:cNvPr id="105" name="Google Shape;105;g1efd1bf967a_0_0"/>
              <p:cNvGrpSpPr/>
              <p:nvPr/>
            </p:nvGrpSpPr>
            <p:grpSpPr>
              <a:xfrm>
                <a:off x="643029" y="5333374"/>
                <a:ext cx="7545131" cy="658790"/>
                <a:chOff x="643029" y="5333374"/>
                <a:chExt cx="7545131" cy="658790"/>
              </a:xfrm>
            </p:grpSpPr>
            <p:sp>
              <p:nvSpPr>
                <p:cNvPr id="106" name="Google Shape;106;g1efd1bf967a_0_0"/>
                <p:cNvSpPr/>
                <p:nvPr/>
              </p:nvSpPr>
              <p:spPr>
                <a:xfrm>
                  <a:off x="643029" y="5408093"/>
                  <a:ext cx="840300" cy="572100"/>
                </a:xfrm>
                <a:prstGeom prst="bentArrow">
                  <a:avLst>
                    <a:gd name="adj1" fmla="val 25000"/>
                    <a:gd name="adj2" fmla="val 26846"/>
                    <a:gd name="adj3" fmla="val 25000"/>
                    <a:gd name="adj4" fmla="val 43750"/>
                  </a:avLst>
                </a:prstGeom>
                <a:solidFill>
                  <a:schemeClr val="dk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07" name="Google Shape;107;g1efd1bf967a_0_0"/>
                <p:cNvGrpSpPr/>
                <p:nvPr/>
              </p:nvGrpSpPr>
              <p:grpSpPr>
                <a:xfrm>
                  <a:off x="2280635" y="5333374"/>
                  <a:ext cx="5907525" cy="658790"/>
                  <a:chOff x="2280635" y="5333374"/>
                  <a:chExt cx="5907525" cy="658790"/>
                </a:xfrm>
              </p:grpSpPr>
              <p:sp>
                <p:nvSpPr>
                  <p:cNvPr id="108" name="Google Shape;108;g1efd1bf967a_0_0"/>
                  <p:cNvSpPr/>
                  <p:nvPr/>
                </p:nvSpPr>
                <p:spPr>
                  <a:xfrm>
                    <a:off x="2280635" y="5532555"/>
                    <a:ext cx="1255500" cy="432000"/>
                  </a:xfrm>
                  <a:prstGeom prst="round2SameRect">
                    <a:avLst>
                      <a:gd name="adj1" fmla="val 50000"/>
                      <a:gd name="adj2" fmla="val 0"/>
                    </a:avLst>
                  </a:prstGeom>
                  <a:solidFill>
                    <a:schemeClr val="dk2"/>
                  </a:solidFill>
                  <a:ln w="9525" cap="flat" cmpd="sng">
                    <a:solidFill>
                      <a:schemeClr val="dk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09" name="Google Shape;109;g1efd1bf967a_0_0"/>
                  <p:cNvGrpSpPr/>
                  <p:nvPr/>
                </p:nvGrpSpPr>
                <p:grpSpPr>
                  <a:xfrm>
                    <a:off x="4333131" y="5333374"/>
                    <a:ext cx="3855029" cy="658790"/>
                    <a:chOff x="4333131" y="5333374"/>
                    <a:chExt cx="3855029" cy="658790"/>
                  </a:xfrm>
                </p:grpSpPr>
                <p:sp>
                  <p:nvSpPr>
                    <p:cNvPr id="110" name="Google Shape;110;g1efd1bf967a_0_0"/>
                    <p:cNvSpPr/>
                    <p:nvPr/>
                  </p:nvSpPr>
                  <p:spPr>
                    <a:xfrm rot="-5400000">
                      <a:off x="4529263" y="5211830"/>
                      <a:ext cx="572422" cy="964687"/>
                    </a:xfrm>
                    <a:prstGeom prst="flowChartOffpageConnector">
                      <a:avLst/>
                    </a:prstGeom>
                    <a:solidFill>
                      <a:schemeClr val="dk2"/>
                    </a:solidFill>
                    <a:ln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grpSp>
                  <p:nvGrpSpPr>
                    <p:cNvPr id="111" name="Google Shape;111;g1efd1bf967a_0_0"/>
                    <p:cNvGrpSpPr/>
                    <p:nvPr/>
                  </p:nvGrpSpPr>
                  <p:grpSpPr>
                    <a:xfrm>
                      <a:off x="5926021" y="5333374"/>
                      <a:ext cx="2262138" cy="658790"/>
                      <a:chOff x="5926021" y="5333374"/>
                      <a:chExt cx="2262138" cy="658790"/>
                    </a:xfrm>
                  </p:grpSpPr>
                  <p:sp>
                    <p:nvSpPr>
                      <p:cNvPr id="112" name="Google Shape;112;g1efd1bf967a_0_0"/>
                      <p:cNvSpPr/>
                      <p:nvPr/>
                    </p:nvSpPr>
                    <p:spPr>
                      <a:xfrm rot="-5400000">
                        <a:off x="6122154" y="5211830"/>
                        <a:ext cx="572422" cy="964687"/>
                      </a:xfrm>
                      <a:prstGeom prst="flowChartOffpageConnector">
                        <a:avLst/>
                      </a:prstGeom>
                      <a:solidFill>
                        <a:schemeClr val="dk2"/>
                      </a:solidFill>
                      <a:ln w="9525" cap="flat" cmpd="sng">
                        <a:solidFill>
                          <a:schemeClr val="dk2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grpSp>
                    <p:nvGrpSpPr>
                      <p:cNvPr id="113" name="Google Shape;113;g1efd1bf967a_0_0"/>
                      <p:cNvGrpSpPr/>
                      <p:nvPr/>
                    </p:nvGrpSpPr>
                    <p:grpSpPr>
                      <a:xfrm>
                        <a:off x="7518860" y="5333374"/>
                        <a:ext cx="669300" cy="658790"/>
                        <a:chOff x="7518860" y="5333374"/>
                        <a:chExt cx="669300" cy="658790"/>
                      </a:xfrm>
                    </p:grpSpPr>
                    <p:sp>
                      <p:nvSpPr>
                        <p:cNvPr id="114" name="Google Shape;114;g1efd1bf967a_0_0"/>
                        <p:cNvSpPr/>
                        <p:nvPr/>
                      </p:nvSpPr>
                      <p:spPr>
                        <a:xfrm rot="-5400000" flipH="1">
                          <a:off x="7609951" y="5645964"/>
                          <a:ext cx="487200" cy="205200"/>
                        </a:xfrm>
                        <a:prstGeom prst="rect">
                          <a:avLst/>
                        </a:prstGeom>
                        <a:solidFill>
                          <a:schemeClr val="dk2"/>
                        </a:solidFill>
                        <a:ln w="9525" cap="flat" cmpd="sng">
                          <a:solidFill>
                            <a:schemeClr val="dk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sp>
                      <p:nvSpPr>
                        <p:cNvPr id="115" name="Google Shape;115;g1efd1bf967a_0_0"/>
                        <p:cNvSpPr/>
                        <p:nvPr/>
                      </p:nvSpPr>
                      <p:spPr>
                        <a:xfrm flipH="1">
                          <a:off x="7518860" y="5333374"/>
                          <a:ext cx="669300" cy="203400"/>
                        </a:xfrm>
                        <a:prstGeom prst="rect">
                          <a:avLst/>
                        </a:prstGeom>
                        <a:solidFill>
                          <a:schemeClr val="dk2"/>
                        </a:solidFill>
                        <a:ln w="9525" cap="flat" cmpd="sng">
                          <a:solidFill>
                            <a:schemeClr val="dk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</p:grpSp>
                </p:grpSp>
              </p:grpSp>
            </p:grpSp>
          </p:grpSp>
          <p:sp>
            <p:nvSpPr>
              <p:cNvPr id="116" name="Google Shape;116;g1efd1bf967a_0_0"/>
              <p:cNvSpPr txBox="1"/>
              <p:nvPr/>
            </p:nvSpPr>
            <p:spPr>
              <a:xfrm>
                <a:off x="493247" y="5929018"/>
                <a:ext cx="8148600" cy="42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T-7 Promoter                                                   UTR1 RBS                                          Chitinase ORF                                    GFP ORF                      T-7 Terminator</a:t>
                </a:r>
                <a:endParaRPr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7" name="Google Shape;117;g1efd1bf967a_0_0"/>
            <p:cNvSpPr/>
            <p:nvPr/>
          </p:nvSpPr>
          <p:spPr>
            <a:xfrm rot="-5400000">
              <a:off x="4543863" y="5226430"/>
              <a:ext cx="572422" cy="964687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8" name="Google Shape;118;g1efd1bf967a_0_0"/>
          <p:cNvCxnSpPr/>
          <p:nvPr/>
        </p:nvCxnSpPr>
        <p:spPr>
          <a:xfrm flipH="1">
            <a:off x="517675" y="5521600"/>
            <a:ext cx="7216200" cy="105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Voigt</dc:creator>
  <cp:revision>1</cp:revision>
  <dcterms:created xsi:type="dcterms:W3CDTF">2012-12-18T02:56:35Z</dcterms:created>
  <dcterms:modified xsi:type="dcterms:W3CDTF">2024-03-04T01:18:57Z</dcterms:modified>
</cp:coreProperties>
</file>