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fd1fc1cc4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
              <a:t>Script:</a:t>
            </a:r>
            <a:endParaRPr b="1"/>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b="1" lang="en"/>
              <a:t>Goal</a:t>
            </a:r>
            <a:r>
              <a:rPr lang="en"/>
              <a:t>: Our goal for this project is to genetically modify bacteria to produce proteins that can degrade oils in aquatic ecosystems in an effective and eco-friendly manner. </a:t>
            </a:r>
            <a:endParaRPr/>
          </a:p>
          <a:p>
            <a:pPr indent="0" lvl="0" marL="0" rtl="0" algn="l">
              <a:lnSpc>
                <a:spcPct val="100000"/>
              </a:lnSpc>
              <a:spcBef>
                <a:spcPts val="0"/>
              </a:spcBef>
              <a:spcAft>
                <a:spcPts val="0"/>
              </a:spcAft>
              <a:buSzPts val="1100"/>
              <a:buNone/>
            </a:pPr>
            <a:r>
              <a:t/>
            </a:r>
            <a:endParaRPr/>
          </a:p>
          <a:p>
            <a:pPr indent="0" lvl="0" marL="0" rtl="0" algn="l">
              <a:spcBef>
                <a:spcPts val="0"/>
              </a:spcBef>
              <a:spcAft>
                <a:spcPts val="0"/>
              </a:spcAft>
              <a:buClr>
                <a:schemeClr val="dk1"/>
              </a:buClr>
              <a:buSzPts val="1100"/>
              <a:buFont typeface="Arial"/>
              <a:buNone/>
            </a:pPr>
            <a:r>
              <a:rPr b="1" lang="en">
                <a:solidFill>
                  <a:schemeClr val="dk1"/>
                </a:solidFill>
              </a:rPr>
              <a:t>Methods/Technique</a:t>
            </a:r>
            <a:r>
              <a:rPr lang="en">
                <a:solidFill>
                  <a:schemeClr val="dk1"/>
                </a:solidFill>
              </a:rPr>
              <a:t>: Genetically modifying E.coli bacteria to produce enzymes that break down hydrocarbons in crude oil spills into fatty alcohols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Inserting plasmids with genetic code for proteins such as alkB and ADH. The BioBrick plasmid backbone also contains an antibiotic resistance gene as well as extra components that allow the plasmid to be induced for higher copy rates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b="1" lang="en"/>
              <a:t>Limits</a:t>
            </a:r>
            <a:r>
              <a:rPr lang="en"/>
              <a:t>: Our product is limited by the size of the plasmid we insert into the E.coli. If the plasmid is too large, the bacteria may die expending the energy our plasmid requires. In order to combat this, we took a two-pronged approach where we separated the ADH plasmid and AlkB plasmid into 2 separate bacteria cultures. In the event of a spill, we would apply both modified E.coli on the site at once. Thus, each plasmid is small enough to safely be inserted into the E.coli, yet we still receive the full benefit of both enzymes. </a:t>
            </a:r>
            <a:endParaRPr/>
          </a:p>
          <a:p>
            <a:pPr indent="0" lvl="0" marL="0" rtl="0" algn="l">
              <a:lnSpc>
                <a:spcPct val="100000"/>
              </a:lnSpc>
              <a:spcBef>
                <a:spcPts val="0"/>
              </a:spcBef>
              <a:spcAft>
                <a:spcPts val="0"/>
              </a:spcAft>
              <a:buSzPts val="1100"/>
              <a:buNone/>
            </a:pPr>
            <a:r>
              <a:t/>
            </a:r>
            <a:endParaRPr/>
          </a:p>
        </p:txBody>
      </p:sp>
      <p:sp>
        <p:nvSpPr>
          <p:cNvPr id="52" name="Google Shape;52;g1fd1fc1cc40_0_0:notes"/>
          <p:cNvSpPr/>
          <p:nvPr>
            <p:ph idx="2" type="sldImg"/>
          </p:nvPr>
        </p:nvSpPr>
        <p:spPr>
          <a:xfrm>
            <a:off x="381175" y="685800"/>
            <a:ext cx="6096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 Id="rId6"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161200" y="898525"/>
            <a:ext cx="5432400" cy="2886000"/>
          </a:xfrm>
          <a:prstGeom prst="rect">
            <a:avLst/>
          </a:prstGeom>
          <a:noFill/>
          <a:ln>
            <a:noFill/>
          </a:ln>
        </p:spPr>
        <p:txBody>
          <a:bodyPr anchorCtr="0" anchor="t" bIns="41900" lIns="83800" spcFirstLastPara="1" rIns="83800" wrap="square" tIns="41900">
            <a:spAutoFit/>
          </a:bodyPr>
          <a:lstStyle/>
          <a:p>
            <a:pPr indent="-279400" lvl="0" marL="317500" marR="0" rtl="0" algn="l">
              <a:lnSpc>
                <a:spcPct val="100000"/>
              </a:lnSpc>
              <a:spcBef>
                <a:spcPts val="0"/>
              </a:spcBef>
              <a:spcAft>
                <a:spcPts val="0"/>
              </a:spcAft>
              <a:buClr>
                <a:schemeClr val="dk1"/>
              </a:buClr>
              <a:buSzPts val="1400"/>
              <a:buChar char="•"/>
            </a:pPr>
            <a:r>
              <a:rPr b="1" lang="en">
                <a:solidFill>
                  <a:schemeClr val="dk1"/>
                </a:solidFill>
                <a:latin typeface="Calibri"/>
                <a:ea typeface="Calibri"/>
                <a:cs typeface="Calibri"/>
                <a:sym typeface="Calibri"/>
              </a:rPr>
              <a:t>Goal: </a:t>
            </a:r>
            <a:r>
              <a:rPr lang="en">
                <a:solidFill>
                  <a:schemeClr val="dk1"/>
                </a:solidFill>
                <a:latin typeface="Calibri"/>
                <a:ea typeface="Calibri"/>
                <a:cs typeface="Calibri"/>
                <a:sym typeface="Calibri"/>
              </a:rPr>
              <a:t>Naturally degrade oil to lessen the impact of poor water quality in aquatic ecosystems</a:t>
            </a:r>
            <a:endParaRPr>
              <a:solidFill>
                <a:schemeClr val="dk1"/>
              </a:solidFill>
              <a:latin typeface="Calibri"/>
              <a:ea typeface="Calibri"/>
              <a:cs typeface="Calibri"/>
              <a:sym typeface="Calibri"/>
            </a:endParaRPr>
          </a:p>
          <a:p>
            <a:pPr indent="-273050" lvl="0" marL="317500" marR="0" rtl="0" algn="l">
              <a:lnSpc>
                <a:spcPct val="100000"/>
              </a:lnSpc>
              <a:spcBef>
                <a:spcPts val="0"/>
              </a:spcBef>
              <a:spcAft>
                <a:spcPts val="0"/>
              </a:spcAft>
              <a:buClr>
                <a:schemeClr val="dk1"/>
              </a:buClr>
              <a:buSzPts val="1300"/>
              <a:buFont typeface="Calibri"/>
              <a:buChar char="•"/>
            </a:pPr>
            <a:r>
              <a:rPr b="1" lang="en">
                <a:solidFill>
                  <a:schemeClr val="dk1"/>
                </a:solidFill>
                <a:latin typeface="Calibri"/>
                <a:ea typeface="Calibri"/>
                <a:cs typeface="Calibri"/>
                <a:sym typeface="Calibri"/>
              </a:rPr>
              <a:t>Methods </a:t>
            </a:r>
            <a:endParaRPr>
              <a:solidFill>
                <a:schemeClr val="dk1"/>
              </a:solidFill>
              <a:latin typeface="Calibri"/>
              <a:ea typeface="Calibri"/>
              <a:cs typeface="Calibri"/>
              <a:sym typeface="Calibri"/>
            </a:endParaRPr>
          </a:p>
          <a:p>
            <a:pPr indent="-285750" lvl="1" marL="838200" marR="0" rtl="0" algn="l">
              <a:lnSpc>
                <a:spcPct val="100000"/>
              </a:lnSpc>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Bacterial Transformation</a:t>
            </a:r>
            <a:endParaRPr>
              <a:solidFill>
                <a:schemeClr val="dk1"/>
              </a:solidFill>
              <a:latin typeface="Calibri"/>
              <a:ea typeface="Calibri"/>
              <a:cs typeface="Calibri"/>
              <a:sym typeface="Calibri"/>
            </a:endParaRPr>
          </a:p>
          <a:p>
            <a:pPr indent="-285750" lvl="2" marL="1257300" marR="0" rtl="0" algn="l">
              <a:lnSpc>
                <a:spcPct val="100000"/>
              </a:lnSpc>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E.coli DB3.1</a:t>
            </a:r>
            <a:endParaRPr>
              <a:solidFill>
                <a:schemeClr val="dk1"/>
              </a:solidFill>
              <a:latin typeface="Calibri"/>
              <a:ea typeface="Calibri"/>
              <a:cs typeface="Calibri"/>
              <a:sym typeface="Calibri"/>
            </a:endParaRPr>
          </a:p>
          <a:p>
            <a:pPr indent="-285750" lvl="2" marL="1257300" rtl="0" algn="l">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Modified BioBrick plasmid backbones</a:t>
            </a:r>
            <a:endParaRPr>
              <a:solidFill>
                <a:schemeClr val="dk1"/>
              </a:solidFill>
              <a:latin typeface="Calibri"/>
              <a:ea typeface="Calibri"/>
              <a:cs typeface="Calibri"/>
              <a:sym typeface="Calibri"/>
            </a:endParaRPr>
          </a:p>
          <a:p>
            <a:pPr indent="-285750" lvl="1" marL="838200" marR="0" rtl="0" algn="l">
              <a:lnSpc>
                <a:spcPct val="100000"/>
              </a:lnSpc>
              <a:spcBef>
                <a:spcPts val="0"/>
              </a:spcBef>
              <a:spcAft>
                <a:spcPts val="0"/>
              </a:spcAft>
              <a:buClr>
                <a:schemeClr val="dk1"/>
              </a:buClr>
              <a:buSzPts val="1300"/>
              <a:buFont typeface="Calibri"/>
              <a:buChar char="○"/>
            </a:pPr>
            <a:r>
              <a:rPr b="1" lang="en">
                <a:solidFill>
                  <a:schemeClr val="dk1"/>
                </a:solidFill>
                <a:latin typeface="Calibri"/>
                <a:ea typeface="Calibri"/>
                <a:cs typeface="Calibri"/>
                <a:sym typeface="Calibri"/>
              </a:rPr>
              <a:t>AlkB and/or ADH protein production</a:t>
            </a:r>
            <a:endParaRPr b="1">
              <a:solidFill>
                <a:schemeClr val="dk1"/>
              </a:solidFill>
              <a:latin typeface="Calibri"/>
              <a:ea typeface="Calibri"/>
              <a:cs typeface="Calibri"/>
              <a:sym typeface="Calibri"/>
            </a:endParaRPr>
          </a:p>
          <a:p>
            <a:pPr indent="-285750" lvl="1" marL="838200" marR="0" rtl="0" algn="l">
              <a:lnSpc>
                <a:spcPct val="100000"/>
              </a:lnSpc>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Antibiotic resistance gene &amp; additional components</a:t>
            </a:r>
            <a:endParaRPr>
              <a:solidFill>
                <a:schemeClr val="dk1"/>
              </a:solidFill>
              <a:latin typeface="Calibri"/>
              <a:ea typeface="Calibri"/>
              <a:cs typeface="Calibri"/>
              <a:sym typeface="Calibri"/>
            </a:endParaRPr>
          </a:p>
          <a:p>
            <a:pPr indent="-285750" lvl="1" marL="838200" rtl="0" algn="l">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IPTG inducer application</a:t>
            </a:r>
            <a:endParaRPr>
              <a:solidFill>
                <a:schemeClr val="dk1"/>
              </a:solidFill>
              <a:latin typeface="Calibri"/>
              <a:ea typeface="Calibri"/>
              <a:cs typeface="Calibri"/>
              <a:sym typeface="Calibri"/>
            </a:endParaRPr>
          </a:p>
          <a:p>
            <a:pPr indent="-285750" lvl="0" marL="419100" rtl="0" algn="l">
              <a:spcBef>
                <a:spcPts val="0"/>
              </a:spcBef>
              <a:spcAft>
                <a:spcPts val="0"/>
              </a:spcAft>
              <a:buClr>
                <a:schemeClr val="dk1"/>
              </a:buClr>
              <a:buSzPts val="1300"/>
              <a:buFont typeface="Calibri"/>
              <a:buChar char="•"/>
            </a:pPr>
            <a:r>
              <a:rPr b="1" lang="en">
                <a:solidFill>
                  <a:schemeClr val="dk1"/>
                </a:solidFill>
                <a:latin typeface="Calibri"/>
                <a:ea typeface="Calibri"/>
                <a:cs typeface="Calibri"/>
                <a:sym typeface="Calibri"/>
              </a:rPr>
              <a:t>Limitations</a:t>
            </a:r>
            <a:endParaRPr b="1">
              <a:solidFill>
                <a:schemeClr val="dk1"/>
              </a:solidFill>
              <a:latin typeface="Calibri"/>
              <a:ea typeface="Calibri"/>
              <a:cs typeface="Calibri"/>
              <a:sym typeface="Calibri"/>
            </a:endParaRPr>
          </a:p>
          <a:p>
            <a:pPr indent="-285750" lvl="1" marL="838200" rtl="0" algn="l">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Plasmid Size </a:t>
            </a:r>
            <a:endParaRPr>
              <a:solidFill>
                <a:schemeClr val="dk1"/>
              </a:solidFill>
              <a:latin typeface="Calibri"/>
              <a:ea typeface="Calibri"/>
              <a:cs typeface="Calibri"/>
              <a:sym typeface="Calibri"/>
            </a:endParaRPr>
          </a:p>
          <a:p>
            <a:pPr indent="-285750" lvl="1" marL="838200" rtl="0" algn="l">
              <a:spcBef>
                <a:spcPts val="0"/>
              </a:spcBef>
              <a:spcAft>
                <a:spcPts val="0"/>
              </a:spcAft>
              <a:buClr>
                <a:schemeClr val="dk1"/>
              </a:buClr>
              <a:buSzPts val="1300"/>
              <a:buFont typeface="Calibri"/>
              <a:buChar char="○"/>
            </a:pPr>
            <a:r>
              <a:rPr lang="en">
                <a:solidFill>
                  <a:schemeClr val="dk1"/>
                </a:solidFill>
                <a:latin typeface="Calibri"/>
                <a:ea typeface="Calibri"/>
                <a:cs typeface="Calibri"/>
                <a:sym typeface="Calibri"/>
              </a:rPr>
              <a:t>Reliant on Lacl operon</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p:txBody>
      </p:sp>
      <p:pic>
        <p:nvPicPr>
          <p:cNvPr id="55" name="Google Shape;55;p13"/>
          <p:cNvPicPr preferRelativeResize="0"/>
          <p:nvPr/>
        </p:nvPicPr>
        <p:blipFill rotWithShape="1">
          <a:blip r:embed="rId3">
            <a:alphaModFix/>
          </a:blip>
          <a:srcRect b="20019" l="0" r="0" t="0"/>
          <a:stretch/>
        </p:blipFill>
        <p:spPr>
          <a:xfrm>
            <a:off x="0" y="4703170"/>
            <a:ext cx="9144000" cy="521524"/>
          </a:xfrm>
          <a:prstGeom prst="rect">
            <a:avLst/>
          </a:prstGeom>
          <a:noFill/>
          <a:ln>
            <a:noFill/>
          </a:ln>
        </p:spPr>
      </p:pic>
      <p:sp>
        <p:nvSpPr>
          <p:cNvPr id="56" name="Google Shape;56;p13"/>
          <p:cNvSpPr txBox="1"/>
          <p:nvPr/>
        </p:nvSpPr>
        <p:spPr>
          <a:xfrm>
            <a:off x="2746525" y="13519"/>
            <a:ext cx="6255300" cy="885000"/>
          </a:xfrm>
          <a:prstGeom prst="rect">
            <a:avLst/>
          </a:prstGeom>
          <a:solidFill>
            <a:srgbClr val="6D9EEB"/>
          </a:solidFill>
          <a:ln>
            <a:noFill/>
          </a:ln>
        </p:spPr>
        <p:txBody>
          <a:bodyPr anchorCtr="0" anchor="t" bIns="83800" lIns="83800" spcFirstLastPara="1" rIns="83800" wrap="square" tIns="83800">
            <a:spAutoFit/>
          </a:bodyPr>
          <a:lstStyle/>
          <a:p>
            <a:pPr indent="0" lvl="0" marL="0" marR="0" rtl="0" algn="ctr">
              <a:lnSpc>
                <a:spcPct val="100000"/>
              </a:lnSpc>
              <a:spcBef>
                <a:spcPts val="0"/>
              </a:spcBef>
              <a:spcAft>
                <a:spcPts val="0"/>
              </a:spcAft>
              <a:buClr>
                <a:schemeClr val="dk1"/>
              </a:buClr>
              <a:buSzPts val="300"/>
              <a:buFont typeface="Arial"/>
              <a:buNone/>
            </a:pPr>
            <a:r>
              <a:rPr b="1" lang="en" sz="1350">
                <a:solidFill>
                  <a:srgbClr val="FFFFFF"/>
                </a:solidFill>
              </a:rPr>
              <a:t>The Organic Approach to Crude Oil Degradation</a:t>
            </a:r>
            <a:endParaRPr b="1" sz="1350">
              <a:solidFill>
                <a:srgbClr val="FFFFFF"/>
              </a:solidFill>
            </a:endParaRPr>
          </a:p>
          <a:p>
            <a:pPr indent="0" lvl="0" marL="0" rtl="0" algn="ctr">
              <a:spcBef>
                <a:spcPts val="0"/>
              </a:spcBef>
              <a:spcAft>
                <a:spcPts val="0"/>
              </a:spcAft>
              <a:buClr>
                <a:schemeClr val="dk1"/>
              </a:buClr>
              <a:buFont typeface="Arial"/>
              <a:buNone/>
            </a:pPr>
            <a:r>
              <a:rPr lang="en" sz="1100">
                <a:solidFill>
                  <a:srgbClr val="FFFFFF"/>
                </a:solidFill>
              </a:rPr>
              <a:t>Gabe Wolter, Trevor Wilson, Eli Landsman, Charles Yang, Alex Hymson, Ian Kelley </a:t>
            </a:r>
            <a:endParaRPr sz="1100">
              <a:solidFill>
                <a:srgbClr val="FFFFFF"/>
              </a:solidFill>
            </a:endParaRPr>
          </a:p>
          <a:p>
            <a:pPr indent="0" lvl="0" marL="0" rtl="0" algn="ctr">
              <a:spcBef>
                <a:spcPts val="0"/>
              </a:spcBef>
              <a:spcAft>
                <a:spcPts val="0"/>
              </a:spcAft>
              <a:buClr>
                <a:schemeClr val="dk1"/>
              </a:buClr>
              <a:buFont typeface="Arial"/>
              <a:buNone/>
            </a:pPr>
            <a:r>
              <a:rPr lang="en" sz="1100">
                <a:solidFill>
                  <a:srgbClr val="FFFFFF"/>
                </a:solidFill>
              </a:rPr>
              <a:t>Mr. Kirkpatrick, Mr. Ben French (Mentor)</a:t>
            </a:r>
            <a:endParaRPr sz="1100">
              <a:solidFill>
                <a:srgbClr val="FFFFFF"/>
              </a:solidFill>
            </a:endParaRPr>
          </a:p>
          <a:p>
            <a:pPr indent="0" lvl="0" marL="0" rtl="0" algn="ctr">
              <a:spcBef>
                <a:spcPts val="0"/>
              </a:spcBef>
              <a:spcAft>
                <a:spcPts val="0"/>
              </a:spcAft>
              <a:buClr>
                <a:schemeClr val="dk1"/>
              </a:buClr>
              <a:buFont typeface="Arial"/>
              <a:buNone/>
            </a:pPr>
            <a:r>
              <a:rPr lang="en" sz="1100">
                <a:solidFill>
                  <a:srgbClr val="FFFFFF"/>
                </a:solidFill>
              </a:rPr>
              <a:t>Oak Park and River Forest High School, Oak Park, IL, USA</a:t>
            </a:r>
            <a:endParaRPr sz="1600">
              <a:solidFill>
                <a:srgbClr val="FFFFFF"/>
              </a:solidFill>
            </a:endParaRPr>
          </a:p>
        </p:txBody>
      </p:sp>
      <p:pic>
        <p:nvPicPr>
          <p:cNvPr id="57" name="Google Shape;57;p13"/>
          <p:cNvPicPr preferRelativeResize="0"/>
          <p:nvPr/>
        </p:nvPicPr>
        <p:blipFill rotWithShape="1">
          <a:blip r:embed="rId4">
            <a:alphaModFix/>
          </a:blip>
          <a:srcRect b="0" l="0" r="0" t="0"/>
          <a:stretch/>
        </p:blipFill>
        <p:spPr>
          <a:xfrm>
            <a:off x="798150" y="144369"/>
            <a:ext cx="1803025" cy="623313"/>
          </a:xfrm>
          <a:prstGeom prst="rect">
            <a:avLst/>
          </a:prstGeom>
          <a:noFill/>
          <a:ln>
            <a:noFill/>
          </a:ln>
        </p:spPr>
      </p:pic>
      <p:pic>
        <p:nvPicPr>
          <p:cNvPr id="58" name="Google Shape;58;p13"/>
          <p:cNvPicPr preferRelativeResize="0"/>
          <p:nvPr/>
        </p:nvPicPr>
        <p:blipFill>
          <a:blip r:embed="rId5">
            <a:alphaModFix/>
          </a:blip>
          <a:stretch>
            <a:fillRect/>
          </a:stretch>
        </p:blipFill>
        <p:spPr>
          <a:xfrm>
            <a:off x="4664125" y="1276975"/>
            <a:ext cx="4337700" cy="1104500"/>
          </a:xfrm>
          <a:prstGeom prst="rect">
            <a:avLst/>
          </a:prstGeom>
          <a:noFill/>
          <a:ln>
            <a:noFill/>
          </a:ln>
        </p:spPr>
      </p:pic>
      <p:sp>
        <p:nvSpPr>
          <p:cNvPr id="59" name="Google Shape;59;p13"/>
          <p:cNvSpPr/>
          <p:nvPr/>
        </p:nvSpPr>
        <p:spPr>
          <a:xfrm>
            <a:off x="187200" y="144363"/>
            <a:ext cx="465588" cy="623322"/>
          </a:xfrm>
          <a:prstGeom prst="lightningBolt">
            <a:avLst/>
          </a:prstGeom>
          <a:solidFill>
            <a:srgbClr val="FFFF00"/>
          </a:solidFill>
          <a:ln cap="flat" cmpd="sng" w="3810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4664125" y="2296725"/>
            <a:ext cx="4337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alibri"/>
                <a:ea typeface="Calibri"/>
                <a:cs typeface="Calibri"/>
                <a:sym typeface="Calibri"/>
              </a:rPr>
              <a:t>Figure 1a: alkB &amp; ADH combined plasmid schematic</a:t>
            </a:r>
            <a:endParaRPr sz="1000">
              <a:latin typeface="Calibri"/>
              <a:ea typeface="Calibri"/>
              <a:cs typeface="Calibri"/>
              <a:sym typeface="Calibri"/>
            </a:endParaRPr>
          </a:p>
        </p:txBody>
      </p:sp>
      <p:sp>
        <p:nvSpPr>
          <p:cNvPr id="61" name="Google Shape;61;p13"/>
          <p:cNvSpPr txBox="1"/>
          <p:nvPr/>
        </p:nvSpPr>
        <p:spPr>
          <a:xfrm>
            <a:off x="2636525" y="4447375"/>
            <a:ext cx="4337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alibri"/>
                <a:ea typeface="Calibri"/>
                <a:cs typeface="Calibri"/>
                <a:sym typeface="Calibri"/>
              </a:rPr>
              <a:t>Figure 2: hypothetical experiment test tube setup</a:t>
            </a:r>
            <a:endParaRPr sz="1000">
              <a:latin typeface="Calibri"/>
              <a:ea typeface="Calibri"/>
              <a:cs typeface="Calibri"/>
              <a:sym typeface="Calibri"/>
            </a:endParaRPr>
          </a:p>
        </p:txBody>
      </p:sp>
      <p:pic>
        <p:nvPicPr>
          <p:cNvPr id="62" name="Google Shape;62;p13"/>
          <p:cNvPicPr preferRelativeResize="0"/>
          <p:nvPr/>
        </p:nvPicPr>
        <p:blipFill rotWithShape="1">
          <a:blip r:embed="rId6">
            <a:alphaModFix/>
          </a:blip>
          <a:srcRect b="5331" l="0" r="0" t="4756"/>
          <a:stretch/>
        </p:blipFill>
        <p:spPr>
          <a:xfrm>
            <a:off x="6974233" y="2660348"/>
            <a:ext cx="2169790" cy="1905550"/>
          </a:xfrm>
          <a:prstGeom prst="rect">
            <a:avLst/>
          </a:prstGeom>
          <a:noFill/>
          <a:ln>
            <a:noFill/>
          </a:ln>
        </p:spPr>
      </p:pic>
      <p:sp>
        <p:nvSpPr>
          <p:cNvPr id="63" name="Google Shape;63;p13"/>
          <p:cNvSpPr txBox="1"/>
          <p:nvPr/>
        </p:nvSpPr>
        <p:spPr>
          <a:xfrm>
            <a:off x="5869025" y="4446588"/>
            <a:ext cx="4337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alibri"/>
                <a:ea typeface="Calibri"/>
                <a:cs typeface="Calibri"/>
                <a:sym typeface="Calibri"/>
              </a:rPr>
              <a:t>Figure 1b: our combined PSGK3 plasmid</a:t>
            </a:r>
            <a:endParaRPr sz="1000">
              <a:latin typeface="Calibri"/>
              <a:ea typeface="Calibri"/>
              <a:cs typeface="Calibri"/>
              <a:sym typeface="Calibri"/>
            </a:endParaRPr>
          </a:p>
        </p:txBody>
      </p:sp>
      <p:grpSp>
        <p:nvGrpSpPr>
          <p:cNvPr id="64" name="Google Shape;64;p13"/>
          <p:cNvGrpSpPr/>
          <p:nvPr/>
        </p:nvGrpSpPr>
        <p:grpSpPr>
          <a:xfrm>
            <a:off x="2830196" y="2987550"/>
            <a:ext cx="4054264" cy="1906594"/>
            <a:chOff x="2778246" y="2987550"/>
            <a:chExt cx="4054264" cy="1906594"/>
          </a:xfrm>
        </p:grpSpPr>
        <p:grpSp>
          <p:nvGrpSpPr>
            <p:cNvPr id="65" name="Google Shape;65;p13"/>
            <p:cNvGrpSpPr/>
            <p:nvPr/>
          </p:nvGrpSpPr>
          <p:grpSpPr>
            <a:xfrm>
              <a:off x="2778246" y="2988541"/>
              <a:ext cx="4054264" cy="1905602"/>
              <a:chOff x="187044" y="2987336"/>
              <a:chExt cx="3890475" cy="1696281"/>
            </a:xfrm>
          </p:grpSpPr>
          <p:sp>
            <p:nvSpPr>
              <p:cNvPr id="66" name="Google Shape;66;p13"/>
              <p:cNvSpPr/>
              <p:nvPr/>
            </p:nvSpPr>
            <p:spPr>
              <a:xfrm>
                <a:off x="283088" y="3258422"/>
                <a:ext cx="630692" cy="885171"/>
              </a:xfrm>
              <a:prstGeom prst="flowChartMagneticDisk">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p:nvPr/>
            </p:nvSpPr>
            <p:spPr>
              <a:xfrm>
                <a:off x="1018803" y="3258422"/>
                <a:ext cx="630692" cy="885171"/>
              </a:xfrm>
              <a:prstGeom prst="flowChartMagneticDisk">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p:nvPr/>
            </p:nvSpPr>
            <p:spPr>
              <a:xfrm>
                <a:off x="1754519" y="3258422"/>
                <a:ext cx="630692" cy="885171"/>
              </a:xfrm>
              <a:prstGeom prst="flowChartMagneticDisk">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p:nvPr/>
            </p:nvSpPr>
            <p:spPr>
              <a:xfrm>
                <a:off x="2490235" y="3258422"/>
                <a:ext cx="630692" cy="885171"/>
              </a:xfrm>
              <a:prstGeom prst="flowChartMagneticDisk">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p:nvPr/>
            </p:nvSpPr>
            <p:spPr>
              <a:xfrm>
                <a:off x="3225950" y="3258422"/>
                <a:ext cx="630692" cy="885171"/>
              </a:xfrm>
              <a:prstGeom prst="flowChartMagneticDisk">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3"/>
              <p:cNvSpPr/>
              <p:nvPr/>
            </p:nvSpPr>
            <p:spPr>
              <a:xfrm>
                <a:off x="290633" y="3605622"/>
                <a:ext cx="630692" cy="537971"/>
              </a:xfrm>
              <a:prstGeom prst="flowChartMagneticDisk">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p:nvPr/>
            </p:nvSpPr>
            <p:spPr>
              <a:xfrm>
                <a:off x="1022576" y="3605622"/>
                <a:ext cx="630692" cy="537971"/>
              </a:xfrm>
              <a:prstGeom prst="flowChartMagneticDisk">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p:nvPr/>
            </p:nvSpPr>
            <p:spPr>
              <a:xfrm>
                <a:off x="1756405" y="3605622"/>
                <a:ext cx="630692" cy="537971"/>
              </a:xfrm>
              <a:prstGeom prst="flowChartMagneticDisk">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p:nvPr/>
            </p:nvSpPr>
            <p:spPr>
              <a:xfrm>
                <a:off x="2491178" y="3605622"/>
                <a:ext cx="630692" cy="537971"/>
              </a:xfrm>
              <a:prstGeom prst="flowChartMagneticDisk">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a:off x="3225970" y="3605622"/>
                <a:ext cx="630692" cy="537971"/>
              </a:xfrm>
              <a:prstGeom prst="flowChartMagneticDisk">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p:nvPr/>
            </p:nvSpPr>
            <p:spPr>
              <a:xfrm>
                <a:off x="290633" y="3605622"/>
                <a:ext cx="629120" cy="174640"/>
              </a:xfrm>
              <a:prstGeom prst="ellipse">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p:nvPr/>
            </p:nvSpPr>
            <p:spPr>
              <a:xfrm>
                <a:off x="1023550" y="3605622"/>
                <a:ext cx="629253" cy="174493"/>
              </a:xfrm>
              <a:prstGeom prst="ellipse">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p:nvPr/>
            </p:nvSpPr>
            <p:spPr>
              <a:xfrm>
                <a:off x="1757369" y="3605622"/>
                <a:ext cx="629253" cy="174493"/>
              </a:xfrm>
              <a:prstGeom prst="ellipse">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3"/>
              <p:cNvSpPr/>
              <p:nvPr/>
            </p:nvSpPr>
            <p:spPr>
              <a:xfrm>
                <a:off x="2491675" y="3605622"/>
                <a:ext cx="629253" cy="174493"/>
              </a:xfrm>
              <a:prstGeom prst="ellipse">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3"/>
              <p:cNvSpPr/>
              <p:nvPr/>
            </p:nvSpPr>
            <p:spPr>
              <a:xfrm>
                <a:off x="3225058" y="3605622"/>
                <a:ext cx="629253" cy="174493"/>
              </a:xfrm>
              <a:prstGeom prst="ellipse">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3"/>
              <p:cNvSpPr txBox="1"/>
              <p:nvPr/>
            </p:nvSpPr>
            <p:spPr>
              <a:xfrm>
                <a:off x="187044" y="2998175"/>
                <a:ext cx="726600" cy="38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      </a:t>
                </a:r>
                <a:r>
                  <a:rPr lang="en" sz="700"/>
                  <a:t>Control</a:t>
                </a:r>
                <a:endParaRPr sz="700"/>
              </a:p>
            </p:txBody>
          </p:sp>
          <p:sp>
            <p:nvSpPr>
              <p:cNvPr id="82" name="Google Shape;82;p13"/>
              <p:cNvSpPr txBox="1"/>
              <p:nvPr/>
            </p:nvSpPr>
            <p:spPr>
              <a:xfrm>
                <a:off x="283078" y="4127653"/>
                <a:ext cx="726561" cy="263779"/>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Oil &amp; water</a:t>
                </a:r>
                <a:endParaRPr sz="700"/>
              </a:p>
            </p:txBody>
          </p:sp>
          <p:sp>
            <p:nvSpPr>
              <p:cNvPr id="83" name="Google Shape;83;p13"/>
              <p:cNvSpPr txBox="1"/>
              <p:nvPr/>
            </p:nvSpPr>
            <p:spPr>
              <a:xfrm>
                <a:off x="918200" y="2987336"/>
                <a:ext cx="831600" cy="38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     </a:t>
                </a:r>
                <a:r>
                  <a:rPr lang="en" sz="700"/>
                  <a:t>Sample 1</a:t>
                </a:r>
                <a:endParaRPr sz="700"/>
              </a:p>
            </p:txBody>
          </p:sp>
          <p:sp>
            <p:nvSpPr>
              <p:cNvPr id="84" name="Google Shape;84;p13"/>
              <p:cNvSpPr txBox="1"/>
              <p:nvPr/>
            </p:nvSpPr>
            <p:spPr>
              <a:xfrm>
                <a:off x="1044634" y="4127653"/>
                <a:ext cx="629253" cy="263779"/>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alkB solo</a:t>
                </a:r>
                <a:endParaRPr sz="700"/>
              </a:p>
            </p:txBody>
          </p:sp>
          <p:sp>
            <p:nvSpPr>
              <p:cNvPr id="85" name="Google Shape;85;p13"/>
              <p:cNvSpPr txBox="1"/>
              <p:nvPr/>
            </p:nvSpPr>
            <p:spPr>
              <a:xfrm>
                <a:off x="1778450" y="4143598"/>
                <a:ext cx="629253" cy="53798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ADH solo</a:t>
                </a:r>
                <a:endParaRPr sz="700"/>
              </a:p>
            </p:txBody>
          </p:sp>
          <p:sp>
            <p:nvSpPr>
              <p:cNvPr id="86" name="Google Shape;86;p13"/>
              <p:cNvSpPr txBox="1"/>
              <p:nvPr/>
            </p:nvSpPr>
            <p:spPr>
              <a:xfrm>
                <a:off x="2191330" y="4145635"/>
                <a:ext cx="1228504" cy="537982"/>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700"/>
                  <a:t>alkB + ADH </a:t>
                </a:r>
                <a:endParaRPr sz="700"/>
              </a:p>
            </p:txBody>
          </p:sp>
          <p:sp>
            <p:nvSpPr>
              <p:cNvPr id="87" name="Google Shape;87;p13"/>
              <p:cNvSpPr txBox="1"/>
              <p:nvPr/>
            </p:nvSpPr>
            <p:spPr>
              <a:xfrm>
                <a:off x="3005112" y="4145635"/>
                <a:ext cx="1072407" cy="263779"/>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700">
                    <a:solidFill>
                      <a:schemeClr val="dk1"/>
                    </a:solidFill>
                  </a:rPr>
                  <a:t>alkB &amp; ADH separate</a:t>
                </a:r>
                <a:endParaRPr sz="700"/>
              </a:p>
            </p:txBody>
          </p:sp>
          <p:sp>
            <p:nvSpPr>
              <p:cNvPr id="88" name="Google Shape;88;p13"/>
              <p:cNvSpPr txBox="1"/>
              <p:nvPr/>
            </p:nvSpPr>
            <p:spPr>
              <a:xfrm>
                <a:off x="1684088" y="2998175"/>
                <a:ext cx="831600" cy="38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    </a:t>
                </a:r>
                <a:r>
                  <a:rPr lang="en" sz="700"/>
                  <a:t>Sample 2</a:t>
                </a:r>
                <a:endParaRPr sz="700"/>
              </a:p>
            </p:txBody>
          </p:sp>
          <p:sp>
            <p:nvSpPr>
              <p:cNvPr id="89" name="Google Shape;89;p13"/>
              <p:cNvSpPr txBox="1"/>
              <p:nvPr/>
            </p:nvSpPr>
            <p:spPr>
              <a:xfrm>
                <a:off x="2454724" y="2987336"/>
                <a:ext cx="831600" cy="38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  </a:t>
                </a:r>
                <a:r>
                  <a:rPr lang="en" sz="700"/>
                  <a:t>Sample 3</a:t>
                </a:r>
                <a:endParaRPr sz="700"/>
              </a:p>
            </p:txBody>
          </p:sp>
          <p:sp>
            <p:nvSpPr>
              <p:cNvPr id="90" name="Google Shape;90;p13"/>
              <p:cNvSpPr txBox="1"/>
              <p:nvPr/>
            </p:nvSpPr>
            <p:spPr>
              <a:xfrm>
                <a:off x="3125384" y="2987336"/>
                <a:ext cx="831600" cy="38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700"/>
                  <a:t>     </a:t>
                </a:r>
                <a:r>
                  <a:rPr lang="en" sz="700"/>
                  <a:t>Sample 4</a:t>
                </a:r>
                <a:endParaRPr sz="700"/>
              </a:p>
            </p:txBody>
          </p:sp>
        </p:grpSp>
        <p:sp>
          <p:nvSpPr>
            <p:cNvPr id="91" name="Google Shape;91;p13"/>
            <p:cNvSpPr/>
            <p:nvPr/>
          </p:nvSpPr>
          <p:spPr>
            <a:xfrm>
              <a:off x="2778250" y="2987550"/>
              <a:ext cx="3978900" cy="17982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2" name="Google Shape;92;p13"/>
          <p:cNvSpPr/>
          <p:nvPr/>
        </p:nvSpPr>
        <p:spPr>
          <a:xfrm>
            <a:off x="6974225" y="2626788"/>
            <a:ext cx="2127300" cy="21585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