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j5ErdpItbX5BrynFw7aiQw3I8W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efd1bf96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1efd1bf967a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13.png"/><Relationship Id="rId13" Type="http://schemas.openxmlformats.org/officeDocument/2006/relationships/image" Target="../media/image9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5" Type="http://schemas.openxmlformats.org/officeDocument/2006/relationships/image" Target="../media/image14.png"/><Relationship Id="rId14" Type="http://schemas.openxmlformats.org/officeDocument/2006/relationships/image" Target="../media/image12.png"/><Relationship Id="rId17" Type="http://schemas.openxmlformats.org/officeDocument/2006/relationships/image" Target="../media/image6.png"/><Relationship Id="rId16" Type="http://schemas.openxmlformats.org/officeDocument/2006/relationships/hyperlink" Target="http://drive.google.com/file/d/1Af0I0SxpZfGBZHsHHJYB8pxWyy6OlaQ5/view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10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ED9">
            <a:alpha val="91760"/>
          </a:srgbClr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efd1bf967a_0_0"/>
          <p:cNvSpPr txBox="1"/>
          <p:nvPr/>
        </p:nvSpPr>
        <p:spPr>
          <a:xfrm>
            <a:off x="4541260" y="1339400"/>
            <a:ext cx="4281900" cy="2093400"/>
          </a:xfrm>
          <a:prstGeom prst="rect">
            <a:avLst/>
          </a:prstGeom>
          <a:noFill/>
          <a:ln cap="flat" cmpd="sng" w="28575">
            <a:solidFill>
              <a:srgbClr val="59A6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ambria"/>
              <a:ea typeface="Cambria"/>
              <a:cs typeface="Cambria"/>
              <a:sym typeface="Cambria"/>
            </a:endParaRPr>
          </a:p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ambria"/>
              <a:ea typeface="Cambria"/>
              <a:cs typeface="Cambria"/>
              <a:sym typeface="Cambria"/>
            </a:endParaRPr>
          </a:p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ambria"/>
              <a:ea typeface="Cambria"/>
              <a:cs typeface="Cambria"/>
              <a:sym typeface="Cambria"/>
            </a:endParaRPr>
          </a:p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ambria"/>
              <a:ea typeface="Cambria"/>
              <a:cs typeface="Cambria"/>
              <a:sym typeface="Cambria"/>
            </a:endParaRPr>
          </a:p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ambria"/>
              <a:ea typeface="Cambria"/>
              <a:cs typeface="Cambria"/>
              <a:sym typeface="Cambria"/>
            </a:endParaRPr>
          </a:p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ambria"/>
              <a:ea typeface="Cambria"/>
              <a:cs typeface="Cambria"/>
              <a:sym typeface="Cambria"/>
            </a:endParaRPr>
          </a:p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ambria"/>
              <a:ea typeface="Cambria"/>
              <a:cs typeface="Cambria"/>
              <a:sym typeface="Cambria"/>
            </a:endParaRPr>
          </a:p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ambria"/>
              <a:ea typeface="Cambria"/>
              <a:cs typeface="Cambria"/>
              <a:sym typeface="Cambria"/>
            </a:endParaRPr>
          </a:p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ambria"/>
              <a:ea typeface="Cambria"/>
              <a:cs typeface="Cambria"/>
              <a:sym typeface="Cambria"/>
            </a:endParaRPr>
          </a:p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ambria"/>
              <a:ea typeface="Cambria"/>
              <a:cs typeface="Cambria"/>
              <a:sym typeface="Cambria"/>
            </a:endParaRPr>
          </a:p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Cambria"/>
              <a:ea typeface="Cambria"/>
              <a:cs typeface="Cambria"/>
              <a:sym typeface="Cambria"/>
            </a:endParaRPr>
          </a:p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latin typeface="Cambria"/>
                <a:ea typeface="Cambria"/>
                <a:cs typeface="Cambria"/>
                <a:sym typeface="Cambria"/>
              </a:rPr>
              <a:t>Figure 2: 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An infected banana plant and a cross-section of its pseudostem</a:t>
            </a:r>
            <a:endParaRPr sz="9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5" name="Google Shape;85;g1efd1bf967a_0_0"/>
          <p:cNvSpPr txBox="1"/>
          <p:nvPr/>
        </p:nvSpPr>
        <p:spPr>
          <a:xfrm>
            <a:off x="952195" y="-19771"/>
            <a:ext cx="7239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9A644"/>
                </a:solidFill>
                <a:latin typeface="Cambria"/>
                <a:ea typeface="Cambria"/>
                <a:cs typeface="Cambria"/>
                <a:sym typeface="Cambria"/>
              </a:rPr>
              <a:t>Fusarium Wilt Resistance in Cavendish Bananas</a:t>
            </a:r>
            <a:endParaRPr b="0" i="0" sz="2400" u="none" cap="none" strike="noStrike">
              <a:solidFill>
                <a:srgbClr val="59A6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Peter McGinnes, Josh Li, Andrew Parrish, Kate McMullin, Bob Wang </a:t>
            </a:r>
            <a:r>
              <a:rPr b="0" i="0" lang="en-US" u="none" cap="none" strike="noStrike">
                <a:solidFill>
                  <a:srgbClr val="808080"/>
                </a:solidFill>
                <a:latin typeface="Cambria"/>
                <a:ea typeface="Cambria"/>
                <a:cs typeface="Cambria"/>
                <a:sym typeface="Cambria"/>
              </a:rPr>
              <a:t>​</a:t>
            </a:r>
            <a:endParaRPr sz="15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Dr. Beth Pethel, Michael Sheets (Boston University)</a:t>
            </a:r>
            <a:r>
              <a:rPr b="0" i="0" lang="en-US" u="none" cap="none" strike="noStrike">
                <a:solidFill>
                  <a:srgbClr val="808080"/>
                </a:solidFill>
                <a:latin typeface="Cambria"/>
                <a:ea typeface="Cambria"/>
                <a:cs typeface="Cambria"/>
                <a:sym typeface="Cambria"/>
              </a:rPr>
              <a:t>​</a:t>
            </a:r>
            <a:endParaRPr sz="15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Western Reserve Academy, Hudson, Ohio, USA</a:t>
            </a:r>
            <a:r>
              <a:rPr b="0" i="0" lang="en-US" u="none" cap="none" strike="noStrike">
                <a:solidFill>
                  <a:srgbClr val="808080"/>
                </a:solidFill>
                <a:latin typeface="Cambria"/>
                <a:ea typeface="Cambria"/>
                <a:cs typeface="Cambria"/>
                <a:sym typeface="Cambria"/>
              </a:rPr>
              <a:t>​</a:t>
            </a:r>
            <a:endParaRPr sz="1500"/>
          </a:p>
        </p:txBody>
      </p:sp>
      <p:pic>
        <p:nvPicPr>
          <p:cNvPr descr="A black arrow pointing up&#10;&#10;Description automatically generated" id="86" name="Google Shape;86;g1efd1bf967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920001">
            <a:off x="7758721" y="539950"/>
            <a:ext cx="338331" cy="43230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1efd1bf967a_0_0"/>
          <p:cNvSpPr txBox="1"/>
          <p:nvPr/>
        </p:nvSpPr>
        <p:spPr>
          <a:xfrm>
            <a:off x="362616" y="1427688"/>
            <a:ext cx="3906900" cy="1554600"/>
          </a:xfrm>
          <a:prstGeom prst="rect">
            <a:avLst/>
          </a:prstGeom>
          <a:noFill/>
          <a:ln cap="flat" cmpd="sng" w="28575">
            <a:solidFill>
              <a:srgbClr val="59A6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59A644"/>
                </a:solidFill>
                <a:latin typeface="Cambria"/>
                <a:ea typeface="Cambria"/>
                <a:cs typeface="Cambria"/>
                <a:sym typeface="Cambria"/>
              </a:rPr>
              <a:t>Objective</a:t>
            </a:r>
            <a:endParaRPr b="1" i="0" sz="1800" u="none" cap="none" strike="noStrike">
              <a:solidFill>
                <a:srgbClr val="59A64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We aim to combat Fusarium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w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ilt and protect Cavendish banana plants by synthetically engineering bacterial endophytes and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introducing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them into the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soil surrounding the plant’s roots (Figure 1)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 Ultimately, we hope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our solution will be feasible to save Cavendish bananas from extinction, thereby allowing the economies of impacted countries to recover.</a:t>
            </a:r>
            <a:endParaRPr sz="1100"/>
          </a:p>
        </p:txBody>
      </p:sp>
      <p:pic>
        <p:nvPicPr>
          <p:cNvPr id="88" name="Google Shape;88;g1efd1bf967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2225" y="518950"/>
            <a:ext cx="2079456" cy="81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1efd1bf967a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51287" y="6228240"/>
            <a:ext cx="1184739" cy="4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1efd1bf967a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39700" y="6132825"/>
            <a:ext cx="619200" cy="6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1efd1bf967a_0_0"/>
          <p:cNvSpPr txBox="1"/>
          <p:nvPr/>
        </p:nvSpPr>
        <p:spPr>
          <a:xfrm>
            <a:off x="7669883" y="918318"/>
            <a:ext cx="1395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Click Here f</a:t>
            </a:r>
            <a:r>
              <a:rPr b="0" i="0" lang="en-US" sz="1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o</a:t>
            </a:r>
            <a:r>
              <a:rPr b="0" i="0" lang="en-US" sz="1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r Audio!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g1efd1bf967a_0_0"/>
          <p:cNvPicPr preferRelativeResize="0"/>
          <p:nvPr/>
        </p:nvPicPr>
        <p:blipFill rotWithShape="1">
          <a:blip r:embed="rId7">
            <a:alphaModFix/>
          </a:blip>
          <a:srcRect b="9619" l="0" r="0" t="10946"/>
          <a:stretch/>
        </p:blipFill>
        <p:spPr>
          <a:xfrm>
            <a:off x="10525" y="6265627"/>
            <a:ext cx="1739051" cy="43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1efd1bf967a_0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75525" y="6265625"/>
            <a:ext cx="1257292" cy="4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1efd1bf967a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05850" y="6259392"/>
            <a:ext cx="1257300" cy="441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1efd1bf967a_0_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24950" y="6212175"/>
            <a:ext cx="995479" cy="51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1efd1bf967a_0_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775288" y="6245255"/>
            <a:ext cx="1184751" cy="5142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g1efd1bf967a_0_0"/>
          <p:cNvGrpSpPr/>
          <p:nvPr/>
        </p:nvGrpSpPr>
        <p:grpSpPr>
          <a:xfrm>
            <a:off x="337985" y="3179283"/>
            <a:ext cx="3946500" cy="2793600"/>
            <a:chOff x="337985" y="3179283"/>
            <a:chExt cx="3946500" cy="2793600"/>
          </a:xfrm>
        </p:grpSpPr>
        <p:sp>
          <p:nvSpPr>
            <p:cNvPr id="98" name="Google Shape;98;g1efd1bf967a_0_0"/>
            <p:cNvSpPr txBox="1"/>
            <p:nvPr/>
          </p:nvSpPr>
          <p:spPr>
            <a:xfrm>
              <a:off x="340421" y="3179283"/>
              <a:ext cx="3932700" cy="2793600"/>
            </a:xfrm>
            <a:prstGeom prst="rect">
              <a:avLst/>
            </a:prstGeom>
            <a:noFill/>
            <a:ln cap="flat" cmpd="sng" w="28575">
              <a:solidFill>
                <a:srgbClr val="59A64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b="1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b="1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b="1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b="1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b="1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b="1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b="1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b="1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b="1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b="1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b="1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b="1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b="1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b="1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b="1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b="1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b="1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b="1" sz="7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b="1" lang="en-US" sz="9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Figure 1:</a:t>
              </a:r>
              <a:r>
                <a:rPr lang="en-US" sz="9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A Cavendish banana plant and the soil area surrounding its roots (with bacterial endophytes present)</a:t>
              </a:r>
              <a:endParaRPr b="1" sz="900"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99" name="Google Shape;99;g1efd1bf967a_0_0"/>
            <p:cNvCxnSpPr/>
            <p:nvPr/>
          </p:nvCxnSpPr>
          <p:spPr>
            <a:xfrm>
              <a:off x="337985" y="5616487"/>
              <a:ext cx="3946500" cy="6600"/>
            </a:xfrm>
            <a:prstGeom prst="straightConnector1">
              <a:avLst/>
            </a:prstGeom>
            <a:noFill/>
            <a:ln cap="flat" cmpd="sng" w="28575">
              <a:solidFill>
                <a:srgbClr val="59A64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100" name="Google Shape;100;g1efd1bf967a_0_0"/>
          <p:cNvPicPr preferRelativeResize="0"/>
          <p:nvPr/>
        </p:nvPicPr>
        <p:blipFill rotWithShape="1">
          <a:blip r:embed="rId12">
            <a:alphaModFix/>
          </a:blip>
          <a:srcRect b="4470" l="11717" r="8084" t="5939"/>
          <a:stretch/>
        </p:blipFill>
        <p:spPr>
          <a:xfrm>
            <a:off x="7398092" y="1358200"/>
            <a:ext cx="1412500" cy="1826024"/>
          </a:xfrm>
          <a:prstGeom prst="rect">
            <a:avLst/>
          </a:prstGeom>
          <a:noFill/>
          <a:ln cap="flat" cmpd="sng" w="28575">
            <a:solidFill>
              <a:srgbClr val="59A64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1" name="Google Shape;101;g1efd1bf967a_0_0"/>
          <p:cNvPicPr preferRelativeResize="0"/>
          <p:nvPr/>
        </p:nvPicPr>
        <p:blipFill rotWithShape="1">
          <a:blip r:embed="rId13">
            <a:alphaModFix/>
          </a:blip>
          <a:srcRect b="0" l="2385" r="2971" t="0"/>
          <a:stretch/>
        </p:blipFill>
        <p:spPr>
          <a:xfrm>
            <a:off x="4555534" y="1358175"/>
            <a:ext cx="2798000" cy="1826025"/>
          </a:xfrm>
          <a:prstGeom prst="rect">
            <a:avLst/>
          </a:prstGeom>
          <a:noFill/>
          <a:ln cap="flat" cmpd="sng" w="28575">
            <a:solidFill>
              <a:srgbClr val="59A644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02" name="Google Shape;102;g1efd1bf967a_0_0"/>
          <p:cNvGrpSpPr/>
          <p:nvPr/>
        </p:nvGrpSpPr>
        <p:grpSpPr>
          <a:xfrm>
            <a:off x="4540806" y="3614750"/>
            <a:ext cx="4281763" cy="2462700"/>
            <a:chOff x="4534807" y="3607575"/>
            <a:chExt cx="4292925" cy="2462700"/>
          </a:xfrm>
        </p:grpSpPr>
        <p:grpSp>
          <p:nvGrpSpPr>
            <p:cNvPr id="103" name="Google Shape;103;g1efd1bf967a_0_0"/>
            <p:cNvGrpSpPr/>
            <p:nvPr/>
          </p:nvGrpSpPr>
          <p:grpSpPr>
            <a:xfrm>
              <a:off x="4534807" y="3607575"/>
              <a:ext cx="4289327" cy="2462700"/>
              <a:chOff x="4534807" y="3607575"/>
              <a:chExt cx="4289327" cy="2462700"/>
            </a:xfrm>
          </p:grpSpPr>
          <p:sp>
            <p:nvSpPr>
              <p:cNvPr id="104" name="Google Shape;104;g1efd1bf967a_0_0"/>
              <p:cNvSpPr txBox="1"/>
              <p:nvPr/>
            </p:nvSpPr>
            <p:spPr>
              <a:xfrm>
                <a:off x="4542234" y="3607575"/>
                <a:ext cx="4281900" cy="2462700"/>
              </a:xfrm>
              <a:prstGeom prst="rect">
                <a:avLst/>
              </a:prstGeom>
              <a:noFill/>
              <a:ln cap="flat" cmpd="sng" w="28575">
                <a:solidFill>
                  <a:srgbClr val="59A64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800" u="none" cap="none" strike="noStrike">
                    <a:solidFill>
                      <a:srgbClr val="59A644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Our Proposed Solution</a:t>
                </a:r>
                <a:endParaRPr b="0" i="0" sz="1800" u="none" cap="none" strike="noStrike">
                  <a:solidFill>
                    <a:srgbClr val="59A644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100" u="none" cap="none" strike="noStrik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We propose using allicin, a compound found in garlic that </a:t>
                </a:r>
                <a:r>
                  <a:rPr lang="en-US" sz="11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effectively stops </a:t>
                </a:r>
                <a:r>
                  <a:rPr b="0" i="0" lang="en-US" sz="1100" u="none" cap="none" strike="noStrik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fungal growth. Our design is an allicin expression system for </a:t>
                </a:r>
                <a:r>
                  <a:rPr b="0" i="1" lang="en-US" sz="1100" u="none" cap="none" strike="noStrik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Enterobacter cloacae</a:t>
                </a:r>
                <a:r>
                  <a:rPr b="0" i="0" lang="en-US" sz="1100" u="none" cap="none" strike="noStrik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 that works by inserting the gene encoding allicin into the endophyte (</a:t>
                </a:r>
                <a:r>
                  <a:rPr b="0" i="1" lang="en-US" sz="1100" u="none" cap="none" strike="noStrik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E. cloacae</a:t>
                </a:r>
                <a:r>
                  <a:rPr b="0" i="0" lang="en-US" sz="1100" u="none" cap="none" strike="noStrik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) and </a:t>
                </a:r>
                <a:r>
                  <a:rPr lang="en-US" sz="11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incorporating</a:t>
                </a:r>
                <a:r>
                  <a:rPr b="0" i="0" lang="en-US" sz="1100" u="none" cap="none" strike="noStrike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 that endophyte into the soil.</a:t>
                </a:r>
                <a:endParaRPr b="0" i="0" sz="11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9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Figure 3: </a:t>
                </a:r>
                <a:r>
                  <a:rPr lang="en-US" sz="9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A simplified visual of our proposed solution</a:t>
                </a:r>
                <a:endParaRPr sz="9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grpSp>
            <p:nvGrpSpPr>
              <p:cNvPr id="105" name="Google Shape;105;g1efd1bf967a_0_0"/>
              <p:cNvGrpSpPr/>
              <p:nvPr/>
            </p:nvGrpSpPr>
            <p:grpSpPr>
              <a:xfrm>
                <a:off x="4748056" y="4886107"/>
                <a:ext cx="3845518" cy="907749"/>
                <a:chOff x="5429767" y="5237800"/>
                <a:chExt cx="4797302" cy="1146438"/>
              </a:xfrm>
            </p:grpSpPr>
            <p:pic>
              <p:nvPicPr>
                <p:cNvPr id="106" name="Google Shape;106;g1efd1bf967a_0_0"/>
                <p:cNvPicPr preferRelativeResize="0"/>
                <p:nvPr/>
              </p:nvPicPr>
              <p:blipFill rotWithShape="1">
                <a:blip r:embed="rId14">
                  <a:alphaModFix/>
                </a:blip>
                <a:srcRect b="-7923" l="1479" r="-60537" t="26985"/>
                <a:stretch/>
              </p:blipFill>
              <p:spPr>
                <a:xfrm>
                  <a:off x="5474075" y="5237800"/>
                  <a:ext cx="4752994" cy="114643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07" name="Google Shape;107;g1efd1bf967a_0_0"/>
                <p:cNvSpPr txBox="1"/>
                <p:nvPr/>
              </p:nvSpPr>
              <p:spPr>
                <a:xfrm>
                  <a:off x="5429767" y="5743480"/>
                  <a:ext cx="858600" cy="276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900">
                      <a:solidFill>
                        <a:schemeClr val="dk1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Promoter</a:t>
                  </a:r>
                  <a:endParaRPr sz="9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108" name="Google Shape;108;g1efd1bf967a_0_0"/>
                <p:cNvSpPr txBox="1"/>
                <p:nvPr/>
              </p:nvSpPr>
              <p:spPr>
                <a:xfrm>
                  <a:off x="6171667" y="5887223"/>
                  <a:ext cx="1298400" cy="440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900">
                      <a:solidFill>
                        <a:schemeClr val="dk1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Synthesized allicin DNA</a:t>
                  </a:r>
                  <a:endParaRPr sz="9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109" name="Google Shape;109;g1efd1bf967a_0_0"/>
                <p:cNvSpPr txBox="1"/>
                <p:nvPr/>
              </p:nvSpPr>
              <p:spPr>
                <a:xfrm>
                  <a:off x="7263283" y="5743480"/>
                  <a:ext cx="992400" cy="276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900">
                      <a:solidFill>
                        <a:schemeClr val="dk1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Terminator sequence</a:t>
                  </a:r>
                  <a:endParaRPr sz="9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  <p:sp>
            <p:nvSpPr>
              <p:cNvPr id="110" name="Google Shape;110;g1efd1bf967a_0_0"/>
              <p:cNvSpPr/>
              <p:nvPr/>
            </p:nvSpPr>
            <p:spPr>
              <a:xfrm>
                <a:off x="7087248" y="5275782"/>
                <a:ext cx="189900" cy="128400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chemeClr val="dk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g1efd1bf967a_0_0"/>
              <p:cNvSpPr txBox="1"/>
              <p:nvPr/>
            </p:nvSpPr>
            <p:spPr>
              <a:xfrm>
                <a:off x="7253896" y="5170924"/>
                <a:ext cx="619200" cy="302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Plasmid</a:t>
                </a:r>
                <a:endParaRPr sz="9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2" name="Google Shape;112;g1efd1bf967a_0_0"/>
              <p:cNvSpPr/>
              <p:nvPr/>
            </p:nvSpPr>
            <p:spPr>
              <a:xfrm>
                <a:off x="7809298" y="5275782"/>
                <a:ext cx="189900" cy="128400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chemeClr val="dk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g1efd1bf967a_0_0"/>
              <p:cNvSpPr txBox="1"/>
              <p:nvPr/>
            </p:nvSpPr>
            <p:spPr>
              <a:xfrm>
                <a:off x="7972860" y="5170931"/>
                <a:ext cx="679200" cy="302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-US" sz="9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E. cloacae</a:t>
                </a:r>
                <a:endParaRPr i="1" sz="9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cxnSp>
            <p:nvCxnSpPr>
              <p:cNvPr id="114" name="Google Shape;114;g1efd1bf967a_0_0"/>
              <p:cNvCxnSpPr/>
              <p:nvPr/>
            </p:nvCxnSpPr>
            <p:spPr>
              <a:xfrm>
                <a:off x="4534807" y="4835138"/>
                <a:ext cx="4289100" cy="48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59A64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115" name="Google Shape;115;g1efd1bf967a_0_0"/>
            <p:cNvCxnSpPr/>
            <p:nvPr/>
          </p:nvCxnSpPr>
          <p:spPr>
            <a:xfrm>
              <a:off x="4538632" y="5810125"/>
              <a:ext cx="4289100" cy="4800"/>
            </a:xfrm>
            <a:prstGeom prst="straightConnector1">
              <a:avLst/>
            </a:prstGeom>
            <a:noFill/>
            <a:ln cap="flat" cmpd="sng" w="28575">
              <a:solidFill>
                <a:srgbClr val="59A64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116" name="Google Shape;116;g1efd1bf967a_0_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77363" y="3321575"/>
            <a:ext cx="3877426" cy="22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1efd1bf967a_0_0">
            <a:hlinkClick r:id="rId16"/>
          </p:cNvPr>
          <p:cNvPicPr preferRelativeResize="0"/>
          <p:nvPr/>
        </p:nvPicPr>
        <p:blipFill rotWithShape="1">
          <a:blip r:embed="rId17">
            <a:alphaModFix/>
          </a:blip>
          <a:srcRect b="-31605" l="-22514" r="-30227" t="-14379"/>
          <a:stretch/>
        </p:blipFill>
        <p:spPr>
          <a:xfrm>
            <a:off x="7980450" y="135675"/>
            <a:ext cx="1085025" cy="90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2012-12-18T02:56:35Z</dcterms:created>
  <dc:creator>Christopher Voigt</dc:creator>
</cp:coreProperties>
</file>