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jA3ZVEKecK8freSl66daa7+UTq4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efd1bf967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g1efd1bf967a_0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3.png"/><Relationship Id="rId10" Type="http://schemas.openxmlformats.org/officeDocument/2006/relationships/image" Target="../media/image4.png"/><Relationship Id="rId13" Type="http://schemas.openxmlformats.org/officeDocument/2006/relationships/image" Target="../media/image12.png"/><Relationship Id="rId1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image" Target="../media/image2.png"/><Relationship Id="rId15" Type="http://schemas.openxmlformats.org/officeDocument/2006/relationships/image" Target="../media/image11.png"/><Relationship Id="rId1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jpg"/><Relationship Id="rId7" Type="http://schemas.openxmlformats.org/officeDocument/2006/relationships/image" Target="../media/image6.jpg"/><Relationship Id="rId8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efd1bf967a_0_0"/>
          <p:cNvSpPr txBox="1"/>
          <p:nvPr/>
        </p:nvSpPr>
        <p:spPr>
          <a:xfrm>
            <a:off x="1820025" y="138313"/>
            <a:ext cx="57474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lang="en-US" sz="1800">
                <a:solidFill>
                  <a:schemeClr val="dk1"/>
                </a:solidFill>
              </a:rPr>
              <a:t>Formaldetector</a:t>
            </a:r>
            <a:endParaRPr b="1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Tanzin Danzhen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Ethan Tan,</a:t>
            </a:r>
            <a:r>
              <a:rPr lang="en-US" sz="1300">
                <a:solidFill>
                  <a:schemeClr val="dk1"/>
                </a:solidFill>
              </a:rPr>
              <a:t> Dr. Beth Pethel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Mr. Michael Stark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300">
                <a:solidFill>
                  <a:schemeClr val="dk1"/>
                </a:solidFill>
              </a:rPr>
              <a:t>Western Reserve Academy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Hudson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Ohio</a:t>
            </a:r>
            <a:r>
              <a:rPr b="0" i="0" lang="en-US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1300">
                <a:solidFill>
                  <a:schemeClr val="dk1"/>
                </a:solidFill>
              </a:rPr>
              <a:t>United States</a:t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" name="Google Shape;85;g1efd1bf967a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40600" y="320301"/>
            <a:ext cx="1966800" cy="67993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1efd1bf967a_0_0"/>
          <p:cNvPicPr preferRelativeResize="0"/>
          <p:nvPr/>
        </p:nvPicPr>
        <p:blipFill rotWithShape="1">
          <a:blip r:embed="rId4">
            <a:alphaModFix/>
          </a:blip>
          <a:srcRect b="-12348" l="0" r="0" t="12349"/>
          <a:stretch/>
        </p:blipFill>
        <p:spPr>
          <a:xfrm>
            <a:off x="3496913" y="6325625"/>
            <a:ext cx="1376675" cy="434747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1efd1bf967a_0_0"/>
          <p:cNvPicPr preferRelativeResize="0"/>
          <p:nvPr/>
        </p:nvPicPr>
        <p:blipFill rotWithShape="1">
          <a:blip r:embed="rId5">
            <a:alphaModFix/>
          </a:blip>
          <a:srcRect b="20019" l="76027" r="4299" t="0"/>
          <a:stretch/>
        </p:blipFill>
        <p:spPr>
          <a:xfrm>
            <a:off x="234850" y="6196988"/>
            <a:ext cx="1307684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g1efd1bf967a_0_0"/>
          <p:cNvPicPr preferRelativeResize="0"/>
          <p:nvPr/>
        </p:nvPicPr>
        <p:blipFill rotWithShape="1">
          <a:blip r:embed="rId6">
            <a:alphaModFix/>
          </a:blip>
          <a:srcRect b="0" l="9561" r="11287" t="0"/>
          <a:stretch/>
        </p:blipFill>
        <p:spPr>
          <a:xfrm>
            <a:off x="2307400" y="6087461"/>
            <a:ext cx="1139400" cy="754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g1efd1bf967a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038452" y="6211827"/>
            <a:ext cx="839077" cy="505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1efd1bf967a_0_0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103150" y="6168762"/>
            <a:ext cx="1184739" cy="472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g1efd1bf967a_0_0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1643975" y="6168750"/>
            <a:ext cx="561975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 close-up of a logo&#10;&#10;Description automatically generated" id="92" name="Google Shape;92;g1efd1bf967a_0_0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7287889" y="6180585"/>
            <a:ext cx="1308569" cy="56794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g1efd1bf967a_0_0"/>
          <p:cNvSpPr txBox="1"/>
          <p:nvPr/>
        </p:nvSpPr>
        <p:spPr>
          <a:xfrm>
            <a:off x="425025" y="5097100"/>
            <a:ext cx="20664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3 (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right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): In the absence of the formaldehyde, no red pigment and lacI are produced, allowing the production of the yellowish-green pigment within the </a:t>
            </a:r>
            <a:r>
              <a:rPr i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 coli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4" name="Google Shape;94;g1efd1bf967a_0_0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219475" y="3684019"/>
            <a:ext cx="3551675" cy="2014569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g1efd1bf967a_0_0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113700" y="3350100"/>
            <a:ext cx="2689038" cy="1510849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g1efd1bf967a_0_0"/>
          <p:cNvSpPr txBox="1"/>
          <p:nvPr/>
        </p:nvSpPr>
        <p:spPr>
          <a:xfrm>
            <a:off x="2954900" y="3677250"/>
            <a:ext cx="20664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(left): When formaldehyde is present, this </a:t>
            </a:r>
            <a:r>
              <a:rPr i="1"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 coli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will make the red pigment and the lacI repressor. The repressor halts the yellowish-green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pigment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production.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g1efd1bf967a_0_0"/>
          <p:cNvSpPr txBox="1"/>
          <p:nvPr/>
        </p:nvSpPr>
        <p:spPr>
          <a:xfrm>
            <a:off x="5371863" y="5297350"/>
            <a:ext cx="33837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4 (top): deleting the frmR gene from the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Δ frm strain allows the expression of the frmA and the frmB genes, which remediate formaldehyde.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8" name="Google Shape;98;g1efd1bf967a_0_0"/>
          <p:cNvPicPr preferRelativeResize="0"/>
          <p:nvPr/>
        </p:nvPicPr>
        <p:blipFill rotWithShape="1">
          <a:blip r:embed="rId13">
            <a:alphaModFix/>
          </a:blip>
          <a:srcRect b="6127" l="15923" r="18545" t="7322"/>
          <a:stretch/>
        </p:blipFill>
        <p:spPr>
          <a:xfrm>
            <a:off x="7989713" y="90750"/>
            <a:ext cx="839074" cy="12894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1efd1bf967a_0_0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2571575" y="4588325"/>
            <a:ext cx="2833071" cy="1580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1efd1bf967a_0_0"/>
          <p:cNvPicPr preferRelativeResize="0"/>
          <p:nvPr/>
        </p:nvPicPr>
        <p:blipFill rotWithShape="1">
          <a:blip r:embed="rId15">
            <a:alphaModFix/>
          </a:blip>
          <a:srcRect b="0" l="7509" r="12605" t="0"/>
          <a:stretch/>
        </p:blipFill>
        <p:spPr>
          <a:xfrm>
            <a:off x="5441225" y="911375"/>
            <a:ext cx="2647150" cy="2577403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g1efd1bf967a_0_0"/>
          <p:cNvSpPr txBox="1"/>
          <p:nvPr/>
        </p:nvSpPr>
        <p:spPr>
          <a:xfrm>
            <a:off x="5371875" y="3330350"/>
            <a:ext cx="3191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Figure 1 (top): The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design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our plasmid. The pfrm promoter expresses the lacI repressor, the frmA and frmB genes, and the RFP pigment gene. The plac promoter expresses the amilGFP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pigment </a:t>
            </a:r>
            <a:r>
              <a:rPr lang="en-US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gene. Our plasmid also has ampicillin resistance as a selectable marker.</a:t>
            </a:r>
            <a:endParaRPr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1efd1bf967a_0_0"/>
          <p:cNvSpPr txBox="1"/>
          <p:nvPr/>
        </p:nvSpPr>
        <p:spPr>
          <a:xfrm>
            <a:off x="385900" y="1111200"/>
            <a:ext cx="51804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Though common in many places, formaldehyde can be toxic.</a:t>
            </a:r>
            <a:endParaRPr b="0" i="0" sz="1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Our objective</a:t>
            </a:r>
            <a:r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c</a:t>
            </a: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reate a </a:t>
            </a:r>
            <a:r>
              <a:rPr b="0" i="1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Esch</a:t>
            </a:r>
            <a:r>
              <a:rPr i="1"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erichia</a:t>
            </a:r>
            <a:r>
              <a:rPr b="0" i="1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coli</a:t>
            </a: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-based formaldehyde detector</a:t>
            </a:r>
            <a:r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and</a:t>
            </a:r>
            <a:r>
              <a:rPr b="0" i="0" lang="en-US" sz="13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remediator. </a:t>
            </a:r>
            <a:endParaRPr sz="1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Our chassis, </a:t>
            </a:r>
            <a:r>
              <a:rPr lang="en-US" sz="1300">
                <a:solidFill>
                  <a:srgbClr val="000000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ΔfrmR</a:t>
            </a:r>
            <a:r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E. coli</a:t>
            </a:r>
            <a:r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has a formaldehyde inducible promoter, pfrm.</a:t>
            </a:r>
            <a:endParaRPr sz="13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 utilize a lacI promoter and repressor system combined with the pfrm promoter, to express yellow or red pigment depending on the presence or absence of formaldehyde.</a:t>
            </a:r>
            <a:endParaRPr b="0" i="0" sz="1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11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Calibri"/>
              <a:buChar char="●"/>
            </a:pPr>
            <a:r>
              <a:rPr lang="en-US" sz="13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deletion of the repressor, frmR, from the chassis ensures continuous remediation of formaldehyde.</a:t>
            </a:r>
            <a:endParaRPr b="0" i="0" sz="13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2012-12-18T02:56:35Z</dcterms:created>
  <dc:creator>Christopher Voigt</dc:creator>
</cp:coreProperties>
</file>