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0C5919-4093-7FE5-88BD-6554E4D7D34F}" v="790" dt="2024-03-02T22:35:00.3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Objective: Use Laccase Enzyme to combat negative effects of Oxybenzone on Coral Reefs</a:t>
            </a:r>
            <a:endParaRPr sz="700">
              <a:solidFill>
                <a:schemeClr val="dk1"/>
              </a:solidFill>
            </a:endParaRPr>
          </a:p>
          <a:p>
            <a:pPr marL="3429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Techniques: Produce </a:t>
            </a:r>
            <a:r>
              <a:rPr lang="en-US" sz="15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Trametes Versicolor </a:t>
            </a: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strain of Laccase Enzyme in cell free system using SnapGene software to insert enzyme sequence into Arbor Scientific T7 Plasmid Vector</a:t>
            </a:r>
            <a:endParaRPr sz="700">
              <a:solidFill>
                <a:schemeClr val="dk1"/>
              </a:solidFill>
            </a:endParaRPr>
          </a:p>
          <a:p>
            <a:pPr marL="3429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 sz="1500">
                <a:solidFill>
                  <a:schemeClr val="dk1"/>
                </a:solidFill>
              </a:rPr>
              <a:t>Limitations: Not yet tested cell free system- mechanism of release into marine environments/ethics</a:t>
            </a:r>
            <a:endParaRPr sz="150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dk1"/>
                </a:solidFill>
              </a:rPr>
              <a:t>Tentative Lightning Talk Script Script:</a:t>
            </a:r>
            <a:endParaRPr sz="150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solidFill>
                  <a:schemeClr val="dk1"/>
                </a:solidFill>
              </a:rPr>
              <a:t>Person one:</a:t>
            </a:r>
            <a:r>
              <a:rPr lang="en-US" sz="1500">
                <a:solidFill>
                  <a:schemeClr val="dk1"/>
                </a:solidFill>
              </a:rPr>
              <a:t> Our group sought after a way to combat the negative effects of common sunscreen ingredient Oxybenzone on coral and coral reefs. We propose the use of </a:t>
            </a:r>
            <a:r>
              <a:rPr lang="en-US" sz="1500" i="1">
                <a:solidFill>
                  <a:schemeClr val="dk1"/>
                </a:solidFill>
              </a:rPr>
              <a:t>Trametes Versicolor </a:t>
            </a:r>
            <a:r>
              <a:rPr lang="en-US" sz="1500">
                <a:solidFill>
                  <a:schemeClr val="dk1"/>
                </a:solidFill>
              </a:rPr>
              <a:t>fungal strain of the enzyme Laccase to oxidize the Oxybenzone substrate before it can experience the metabolic glycosylation reaction which makes it photo toxic and harmful towards coral. </a:t>
            </a:r>
            <a:endParaRPr sz="150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solidFill>
                  <a:schemeClr val="dk1"/>
                </a:solidFill>
              </a:rPr>
              <a:t>Person Two:</a:t>
            </a:r>
            <a:r>
              <a:rPr lang="en-US" sz="1500">
                <a:solidFill>
                  <a:schemeClr val="dk1"/>
                </a:solidFill>
              </a:rPr>
              <a:t> We brought the DNA sequence for the Laccase protein into SnapGene where we fused it with a Green Fluorescent Protein, before inserting the super-protein into an Arbor Scientific T-7 Plasmid Vector. Once receiving our [kit] from Twist, which contains our engineered Plasmid DNA, we plan to test for the presence of Laccase [GFP?].</a:t>
            </a:r>
            <a:endParaRPr sz="150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solidFill>
                  <a:schemeClr val="dk1"/>
                </a:solidFill>
              </a:rPr>
              <a:t>Person Three:</a:t>
            </a:r>
            <a:r>
              <a:rPr lang="en-US" sz="1500">
                <a:solidFill>
                  <a:schemeClr val="dk1"/>
                </a:solidFill>
              </a:rPr>
              <a:t> A future mechanism for delivery of the Laccase enzyme into marine environments might involve immobilizing it in an Alginate matrix. Alginate being a biocompatible substance, this would allow for the enzyme to do its job without interfering with marine ecosystems. </a:t>
            </a:r>
            <a:endParaRPr sz="150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>
                <a:solidFill>
                  <a:schemeClr val="dk1"/>
                </a:solidFill>
              </a:rPr>
              <a:t>Person Four:</a:t>
            </a:r>
            <a:r>
              <a:rPr lang="en-US" sz="1500">
                <a:solidFill>
                  <a:schemeClr val="dk1"/>
                </a:solidFill>
              </a:rPr>
              <a:t> Current limitations to our project include the need for a mediator to the enzyme, and expenses associated with production of Laccase, cell free or through E. Coli. </a:t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2691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974917" y="-88875"/>
            <a:ext cx="7068483" cy="1118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168" b="1" dirty="0">
                <a:solidFill>
                  <a:schemeClr val="dk1"/>
                </a:solidFill>
              </a:rPr>
              <a:t>Combating Oxybenzone with Laccase Enzyme</a:t>
            </a:r>
            <a:endParaRPr lang="en-US" sz="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300" dirty="0">
                <a:solidFill>
                  <a:schemeClr val="dk1"/>
                </a:solidFill>
              </a:rPr>
              <a:t>Sadie Parkinson, Ellie Smith, Marin Chalmers, Will Kaegi, Maggie Herman, Cael Walicki, Ally Sugita</a:t>
            </a:r>
            <a:r>
              <a:rPr lang="en-US" sz="13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Linnea Nam</a:t>
            </a:r>
            <a:r>
              <a:rPr lang="en-US" sz="1300" dirty="0">
                <a:solidFill>
                  <a:schemeClr val="dk1"/>
                </a:solidFill>
              </a:rPr>
              <a:t>, Sarah </a:t>
            </a:r>
            <a:r>
              <a:rPr lang="en-US" sz="1300" dirty="0" err="1">
                <a:solidFill>
                  <a:schemeClr val="dk1"/>
                </a:solidFill>
              </a:rPr>
              <a:t>Ephstein</a:t>
            </a:r>
            <a:r>
              <a:rPr lang="en-US" sz="1300" dirty="0">
                <a:solidFill>
                  <a:schemeClr val="dk1"/>
                </a:solidFill>
              </a:rPr>
              <a:t>, Mr. Kirkpatrick</a:t>
            </a:r>
            <a:r>
              <a:rPr lang="en-US" sz="13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300" dirty="0">
                <a:solidFill>
                  <a:schemeClr val="dk1"/>
                </a:solidFill>
              </a:rPr>
              <a:t>Alberto J. Donayre Torres</a:t>
            </a:r>
            <a:r>
              <a:rPr lang="en-US" sz="13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300" dirty="0">
                <a:solidFill>
                  <a:schemeClr val="dk1"/>
                </a:solidFill>
              </a:rPr>
              <a:t>UTECH</a:t>
            </a:r>
            <a:r>
              <a:rPr lang="en-US" sz="13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3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300" dirty="0">
                <a:solidFill>
                  <a:schemeClr val="dk1"/>
                </a:solidFill>
              </a:rPr>
              <a:t>Oak Park &amp; River Forest HS,</a:t>
            </a:r>
            <a:r>
              <a:rPr lang="en-US" sz="13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300" dirty="0">
                <a:solidFill>
                  <a:schemeClr val="dk1"/>
                </a:solidFill>
              </a:rPr>
              <a:t>Oak Park</a:t>
            </a:r>
            <a:r>
              <a:rPr lang="en-US" sz="13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300" dirty="0">
                <a:solidFill>
                  <a:schemeClr val="dk1"/>
                </a:solidFill>
              </a:rPr>
              <a:t>IL</a:t>
            </a:r>
            <a:r>
              <a:rPr lang="en-US" sz="13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1300" dirty="0">
                <a:solidFill>
                  <a:schemeClr val="dk1"/>
                </a:solidFill>
              </a:rPr>
              <a:t> USA</a:t>
            </a:r>
            <a:endParaRPr sz="13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025" y="1"/>
            <a:ext cx="1966800" cy="679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3"/>
          <p:cNvPicPr preferRelativeResize="0"/>
          <p:nvPr/>
        </p:nvPicPr>
        <p:blipFill rotWithShape="1">
          <a:blip r:embed="rId4">
            <a:alphaModFix/>
          </a:blip>
          <a:srcRect t="12349" b="-12348"/>
          <a:stretch/>
        </p:blipFill>
        <p:spPr>
          <a:xfrm>
            <a:off x="3496913" y="6325625"/>
            <a:ext cx="1376675" cy="434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18976" y="6149977"/>
            <a:ext cx="1606974" cy="5807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 rotWithShape="1">
          <a:blip r:embed="rId6">
            <a:alphaModFix/>
          </a:blip>
          <a:srcRect l="76027" r="4299" b="20019"/>
          <a:stretch/>
        </p:blipFill>
        <p:spPr>
          <a:xfrm>
            <a:off x="234850" y="6196988"/>
            <a:ext cx="1307684" cy="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 rotWithShape="1">
          <a:blip r:embed="rId7">
            <a:alphaModFix/>
          </a:blip>
          <a:srcRect l="9561" r="11287"/>
          <a:stretch/>
        </p:blipFill>
        <p:spPr>
          <a:xfrm>
            <a:off x="2307400" y="6087461"/>
            <a:ext cx="1139400" cy="754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194462" y="6194500"/>
            <a:ext cx="1031124" cy="522354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502847" y="6149997"/>
            <a:ext cx="1455900" cy="487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643975" y="6168750"/>
            <a:ext cx="561975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6C035A7-6D0B-EE66-686C-C78FC469B6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09098"/>
              </p:ext>
            </p:extLst>
          </p:nvPr>
        </p:nvGraphicFramePr>
        <p:xfrm>
          <a:off x="143402" y="1315926"/>
          <a:ext cx="8798331" cy="4227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6618">
                  <a:extLst>
                    <a:ext uri="{9D8B030D-6E8A-4147-A177-3AD203B41FA5}">
                      <a16:colId xmlns:a16="http://schemas.microsoft.com/office/drawing/2014/main" val="832474198"/>
                    </a:ext>
                  </a:extLst>
                </a:gridCol>
                <a:gridCol w="3048936">
                  <a:extLst>
                    <a:ext uri="{9D8B030D-6E8A-4147-A177-3AD203B41FA5}">
                      <a16:colId xmlns:a16="http://schemas.microsoft.com/office/drawing/2014/main" val="4255400860"/>
                    </a:ext>
                  </a:extLst>
                </a:gridCol>
                <a:gridCol w="2932777">
                  <a:extLst>
                    <a:ext uri="{9D8B030D-6E8A-4147-A177-3AD203B41FA5}">
                      <a16:colId xmlns:a16="http://schemas.microsoft.com/office/drawing/2014/main" val="376984104"/>
                    </a:ext>
                  </a:extLst>
                </a:gridCol>
              </a:tblGrid>
              <a:tr h="38711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 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 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Next Steps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174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855094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" sz="1800" b="0" i="0" u="none" strike="noStrike" noProof="0" dirty="0">
                          <a:solidFill>
                            <a:schemeClr val="dk1"/>
                          </a:solidFill>
                          <a:latin typeface="Arial"/>
                        </a:rPr>
                        <a:t>Photo-toxicity of Oxybenzone from sunscreen leading to Coral Bleaching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Use Synthetic Biology to Manufacture the Laccase Enzyme that will Oxidize Oxybenzone Before It Becomes Photo-Toxic to Coral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Test The Plasmid We Designed In a Cell Free System And Develop A Cu Alginate Matrix To Deliver Laccase Safely to Marine Environments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381425"/>
                  </a:ext>
                </a:extLst>
              </a:tr>
            </a:tbl>
          </a:graphicData>
        </a:graphic>
      </p:graphicFrame>
      <p:grpSp>
        <p:nvGrpSpPr>
          <p:cNvPr id="35" name="Group 34">
            <a:extLst>
              <a:ext uri="{FF2B5EF4-FFF2-40B4-BE49-F238E27FC236}">
                <a16:creationId xmlns:a16="http://schemas.microsoft.com/office/drawing/2014/main" id="{1F7C206B-D76E-163F-5B46-EC9DC1A5F350}"/>
              </a:ext>
            </a:extLst>
          </p:cNvPr>
          <p:cNvGrpSpPr/>
          <p:nvPr/>
        </p:nvGrpSpPr>
        <p:grpSpPr>
          <a:xfrm>
            <a:off x="236496" y="1792571"/>
            <a:ext cx="2611609" cy="967282"/>
            <a:chOff x="236496" y="1792571"/>
            <a:chExt cx="2611609" cy="967282"/>
          </a:xfrm>
        </p:grpSpPr>
        <p:pic>
          <p:nvPicPr>
            <p:cNvPr id="5" name="Google Shape;116;p13" descr="A chemical structure of an oxybenzone&#10;&#10;Description automatically generated">
              <a:extLst>
                <a:ext uri="{FF2B5EF4-FFF2-40B4-BE49-F238E27FC236}">
                  <a16:creationId xmlns:a16="http://schemas.microsoft.com/office/drawing/2014/main" id="{C722AD0A-08A9-C562-E916-B4BC14D6B315}"/>
                </a:ext>
              </a:extLst>
            </p:cNvPr>
            <p:cNvPicPr preferRelativeResize="0"/>
            <p:nvPr/>
          </p:nvPicPr>
          <p:blipFill rotWithShape="1">
            <a:blip r:embed="rId11">
              <a:alphaModFix/>
            </a:blip>
            <a:srcRect t="32827" r="55160"/>
            <a:stretch/>
          </p:blipFill>
          <p:spPr>
            <a:xfrm>
              <a:off x="236496" y="1792571"/>
              <a:ext cx="975138" cy="9664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Google Shape;118;p13">
              <a:extLst>
                <a:ext uri="{FF2B5EF4-FFF2-40B4-BE49-F238E27FC236}">
                  <a16:creationId xmlns:a16="http://schemas.microsoft.com/office/drawing/2014/main" id="{CABEEC25-0E9A-0D17-B359-79FC1E5C6831}"/>
                </a:ext>
              </a:extLst>
            </p:cNvPr>
            <p:cNvSpPr/>
            <p:nvPr/>
          </p:nvSpPr>
          <p:spPr>
            <a:xfrm>
              <a:off x="1243966" y="2132789"/>
              <a:ext cx="605944" cy="2865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9" name="Google Shape;119;p13" descr="A chemical structure of a molecule&#10;&#10;Description automatically generated">
              <a:extLst>
                <a:ext uri="{FF2B5EF4-FFF2-40B4-BE49-F238E27FC236}">
                  <a16:creationId xmlns:a16="http://schemas.microsoft.com/office/drawing/2014/main" id="{9B381D4F-8E32-616D-E3AE-B4821C6FF2BA}"/>
                </a:ext>
              </a:extLst>
            </p:cNvPr>
            <p:cNvPicPr preferRelativeResize="0"/>
            <p:nvPr/>
          </p:nvPicPr>
          <p:blipFill rotWithShape="1">
            <a:blip r:embed="rId11">
              <a:alphaModFix/>
            </a:blip>
            <a:srcRect l="55160"/>
            <a:stretch/>
          </p:blipFill>
          <p:spPr>
            <a:xfrm>
              <a:off x="1889838" y="1793462"/>
              <a:ext cx="958267" cy="96639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71E3715-0858-82B1-335E-4F2859A069C5}"/>
              </a:ext>
            </a:extLst>
          </p:cNvPr>
          <p:cNvGrpSpPr/>
          <p:nvPr/>
        </p:nvGrpSpPr>
        <p:grpSpPr>
          <a:xfrm>
            <a:off x="13920471" y="12557160"/>
            <a:ext cx="11351452" cy="5425502"/>
            <a:chOff x="13920471" y="12557163"/>
            <a:chExt cx="11351452" cy="5189009"/>
          </a:xfrm>
        </p:grpSpPr>
        <p:pic>
          <p:nvPicPr>
            <p:cNvPr id="15" name="Google Shape;70;g1efd191b55a_0_0">
              <a:extLst>
                <a:ext uri="{FF2B5EF4-FFF2-40B4-BE49-F238E27FC236}">
                  <a16:creationId xmlns:a16="http://schemas.microsoft.com/office/drawing/2014/main" id="{61CBAFF0-47A6-165C-7856-2902C92FFA6E}"/>
                </a:ext>
              </a:extLst>
            </p:cNvPr>
            <p:cNvPicPr preferRelativeResize="0"/>
            <p:nvPr/>
          </p:nvPicPr>
          <p:blipFill rotWithShape="1">
            <a:blip r:embed="rId12">
              <a:alphaModFix/>
            </a:blip>
            <a:srcRect t="22910"/>
            <a:stretch/>
          </p:blipFill>
          <p:spPr>
            <a:xfrm>
              <a:off x="14876584" y="15620072"/>
              <a:ext cx="9464991" cy="21261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Google Shape;71;g1efd191b55a_0_0">
              <a:extLst>
                <a:ext uri="{FF2B5EF4-FFF2-40B4-BE49-F238E27FC236}">
                  <a16:creationId xmlns:a16="http://schemas.microsoft.com/office/drawing/2014/main" id="{7B761C1E-B15C-C358-AFC7-9775FCAE7E46}"/>
                </a:ext>
              </a:extLst>
            </p:cNvPr>
            <p:cNvSpPr txBox="1"/>
            <p:nvPr/>
          </p:nvSpPr>
          <p:spPr>
            <a:xfrm>
              <a:off x="13920471" y="13004910"/>
              <a:ext cx="2563800" cy="1653300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457200" lvl="0" indent="-46355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700"/>
                <a:buFont typeface="Calibri"/>
                <a:buAutoNum type="arabicParenR"/>
              </a:pPr>
              <a:r>
                <a:rPr lang="en" sz="3600" b="1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Input</a:t>
              </a:r>
              <a:r>
                <a:rPr lang="en" sz="36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:</a:t>
              </a:r>
              <a:endParaRPr lang="en-US" sz="3600">
                <a:solidFill>
                  <a:srgbClr val="000000"/>
                </a:solidFill>
                <a:latin typeface="Calibri"/>
                <a:ea typeface="Calibri"/>
                <a:cs typeface="Calibri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6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Oxybenzone</a:t>
              </a:r>
              <a:endParaRPr sz="3600">
                <a:solidFill>
                  <a:srgbClr val="000000"/>
                </a:solidFill>
                <a:latin typeface="Calibri"/>
                <a:ea typeface="Calibri"/>
                <a:cs typeface="Calibri"/>
              </a:endParaRPr>
            </a:p>
          </p:txBody>
        </p:sp>
        <p:sp>
          <p:nvSpPr>
            <p:cNvPr id="17" name="Google Shape;73;g1efd191b55a_0_0">
              <a:extLst>
                <a:ext uri="{FF2B5EF4-FFF2-40B4-BE49-F238E27FC236}">
                  <a16:creationId xmlns:a16="http://schemas.microsoft.com/office/drawing/2014/main" id="{06D03D7B-DEE6-F0C2-D81C-F5FE0A28C154}"/>
                </a:ext>
              </a:extLst>
            </p:cNvPr>
            <p:cNvSpPr/>
            <p:nvPr/>
          </p:nvSpPr>
          <p:spPr>
            <a:xfrm>
              <a:off x="18421964" y="13030116"/>
              <a:ext cx="2515800" cy="1653300"/>
            </a:xfrm>
            <a:prstGeom prst="rect">
              <a:avLst/>
            </a:prstGeom>
            <a:solidFill>
              <a:srgbClr val="93C47D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n" sz="3600" b="1" dirty="0">
                  <a:latin typeface="Calibri"/>
                  <a:ea typeface="Calibri"/>
                  <a:cs typeface="Calibri"/>
                </a:rPr>
                <a:t>2) Laccase + GFP Generator</a:t>
              </a:r>
            </a:p>
          </p:txBody>
        </p:sp>
        <p:sp>
          <p:nvSpPr>
            <p:cNvPr id="18" name="Google Shape;74;g1efd191b55a_0_0">
              <a:extLst>
                <a:ext uri="{FF2B5EF4-FFF2-40B4-BE49-F238E27FC236}">
                  <a16:creationId xmlns:a16="http://schemas.microsoft.com/office/drawing/2014/main" id="{B97F5320-2E8E-DB94-B8F8-5895EE5EA744}"/>
                </a:ext>
              </a:extLst>
            </p:cNvPr>
            <p:cNvSpPr/>
            <p:nvPr/>
          </p:nvSpPr>
          <p:spPr>
            <a:xfrm>
              <a:off x="22708123" y="12557163"/>
              <a:ext cx="2563800" cy="2559862"/>
            </a:xfrm>
            <a:prstGeom prst="rect">
              <a:avLst/>
            </a:prstGeom>
            <a:solidFill>
              <a:srgbClr val="9FC5E8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n" sz="3600" b="1" dirty="0">
                  <a:latin typeface="Calibri"/>
                  <a:ea typeface="Calibri"/>
                  <a:cs typeface="Calibri"/>
                  <a:sym typeface="Calibri"/>
                </a:rPr>
                <a:t>3) Output: Oxidized Oxybenzone+ GFP</a:t>
              </a:r>
              <a:endParaRPr sz="3600" b="1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75;g1efd191b55a_0_0">
              <a:extLst>
                <a:ext uri="{FF2B5EF4-FFF2-40B4-BE49-F238E27FC236}">
                  <a16:creationId xmlns:a16="http://schemas.microsoft.com/office/drawing/2014/main" id="{CF420D39-5751-3BA4-AC1F-8BCDD9DBADD0}"/>
                </a:ext>
              </a:extLst>
            </p:cNvPr>
            <p:cNvSpPr/>
            <p:nvPr/>
          </p:nvSpPr>
          <p:spPr>
            <a:xfrm>
              <a:off x="16774127" y="13479821"/>
              <a:ext cx="1195023" cy="76228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75;g1efd191b55a_0_0">
              <a:extLst>
                <a:ext uri="{FF2B5EF4-FFF2-40B4-BE49-F238E27FC236}">
                  <a16:creationId xmlns:a16="http://schemas.microsoft.com/office/drawing/2014/main" id="{CCDAE1EE-D16A-9D9E-9504-D35DFD3D6307}"/>
                </a:ext>
              </a:extLst>
            </p:cNvPr>
            <p:cNvSpPr/>
            <p:nvPr/>
          </p:nvSpPr>
          <p:spPr>
            <a:xfrm>
              <a:off x="21169001" y="13479779"/>
              <a:ext cx="1195023" cy="76228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71E3715-0858-82B1-335E-4F2859A069C5}"/>
              </a:ext>
            </a:extLst>
          </p:cNvPr>
          <p:cNvGrpSpPr/>
          <p:nvPr/>
        </p:nvGrpSpPr>
        <p:grpSpPr>
          <a:xfrm>
            <a:off x="14063346" y="12700035"/>
            <a:ext cx="11351452" cy="5425502"/>
            <a:chOff x="14063346" y="12700038"/>
            <a:chExt cx="11351452" cy="5189009"/>
          </a:xfrm>
        </p:grpSpPr>
        <p:pic>
          <p:nvPicPr>
            <p:cNvPr id="22" name="Google Shape;70;g1efd191b55a_0_0">
              <a:extLst>
                <a:ext uri="{FF2B5EF4-FFF2-40B4-BE49-F238E27FC236}">
                  <a16:creationId xmlns:a16="http://schemas.microsoft.com/office/drawing/2014/main" id="{4B153D3A-A929-956D-54C6-D9ADA8506CF8}"/>
                </a:ext>
              </a:extLst>
            </p:cNvPr>
            <p:cNvPicPr preferRelativeResize="0"/>
            <p:nvPr/>
          </p:nvPicPr>
          <p:blipFill rotWithShape="1">
            <a:blip r:embed="rId12">
              <a:alphaModFix/>
            </a:blip>
            <a:srcRect t="22910"/>
            <a:stretch/>
          </p:blipFill>
          <p:spPr>
            <a:xfrm>
              <a:off x="15019459" y="15762947"/>
              <a:ext cx="9464991" cy="21261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" name="Google Shape;71;g1efd191b55a_0_0">
              <a:extLst>
                <a:ext uri="{FF2B5EF4-FFF2-40B4-BE49-F238E27FC236}">
                  <a16:creationId xmlns:a16="http://schemas.microsoft.com/office/drawing/2014/main" id="{35E0639F-E0E4-696C-2F38-C1E0ADBCB3A8}"/>
                </a:ext>
              </a:extLst>
            </p:cNvPr>
            <p:cNvSpPr txBox="1"/>
            <p:nvPr/>
          </p:nvSpPr>
          <p:spPr>
            <a:xfrm>
              <a:off x="14063346" y="13147785"/>
              <a:ext cx="2563800" cy="1653300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457200" lvl="0" indent="-46355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700"/>
                <a:buFont typeface="Calibri"/>
                <a:buAutoNum type="arabicParenR"/>
              </a:pPr>
              <a:r>
                <a:rPr lang="en" sz="3600" b="1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Input</a:t>
              </a:r>
              <a:r>
                <a:rPr lang="en" sz="36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:</a:t>
              </a:r>
              <a:endParaRPr lang="en-US" sz="3600">
                <a:solidFill>
                  <a:srgbClr val="000000"/>
                </a:solidFill>
                <a:latin typeface="Calibri"/>
                <a:ea typeface="Calibri"/>
                <a:cs typeface="Calibri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6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Oxybenzone</a:t>
              </a:r>
              <a:endParaRPr sz="3600">
                <a:solidFill>
                  <a:srgbClr val="000000"/>
                </a:solidFill>
                <a:latin typeface="Calibri"/>
                <a:ea typeface="Calibri"/>
                <a:cs typeface="Calibri"/>
              </a:endParaRPr>
            </a:p>
          </p:txBody>
        </p:sp>
        <p:sp>
          <p:nvSpPr>
            <p:cNvPr id="24" name="Google Shape;73;g1efd191b55a_0_0">
              <a:extLst>
                <a:ext uri="{FF2B5EF4-FFF2-40B4-BE49-F238E27FC236}">
                  <a16:creationId xmlns:a16="http://schemas.microsoft.com/office/drawing/2014/main" id="{20A9A210-23E7-A0E4-BE75-52A6BF986E71}"/>
                </a:ext>
              </a:extLst>
            </p:cNvPr>
            <p:cNvSpPr/>
            <p:nvPr/>
          </p:nvSpPr>
          <p:spPr>
            <a:xfrm>
              <a:off x="18564839" y="13172991"/>
              <a:ext cx="2515800" cy="1653300"/>
            </a:xfrm>
            <a:prstGeom prst="rect">
              <a:avLst/>
            </a:prstGeom>
            <a:solidFill>
              <a:srgbClr val="93C47D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n" sz="3600" b="1" dirty="0">
                  <a:latin typeface="Calibri"/>
                  <a:ea typeface="Calibri"/>
                  <a:cs typeface="Calibri"/>
                </a:rPr>
                <a:t>2) Laccase + GFP Generator</a:t>
              </a:r>
            </a:p>
          </p:txBody>
        </p:sp>
        <p:sp>
          <p:nvSpPr>
            <p:cNvPr id="25" name="Google Shape;74;g1efd191b55a_0_0">
              <a:extLst>
                <a:ext uri="{FF2B5EF4-FFF2-40B4-BE49-F238E27FC236}">
                  <a16:creationId xmlns:a16="http://schemas.microsoft.com/office/drawing/2014/main" id="{38D2107E-3EB8-1C5B-B589-ADE7A630FC64}"/>
                </a:ext>
              </a:extLst>
            </p:cNvPr>
            <p:cNvSpPr/>
            <p:nvPr/>
          </p:nvSpPr>
          <p:spPr>
            <a:xfrm>
              <a:off x="22850998" y="12700038"/>
              <a:ext cx="2563800" cy="2559862"/>
            </a:xfrm>
            <a:prstGeom prst="rect">
              <a:avLst/>
            </a:prstGeom>
            <a:solidFill>
              <a:srgbClr val="9FC5E8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n" sz="3600" b="1" dirty="0">
                  <a:latin typeface="Calibri"/>
                  <a:ea typeface="Calibri"/>
                  <a:cs typeface="Calibri"/>
                  <a:sym typeface="Calibri"/>
                </a:rPr>
                <a:t>3) Output: Oxidized Oxybenzone+ GFP</a:t>
              </a:r>
              <a:endParaRPr sz="3600" b="1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75;g1efd191b55a_0_0">
              <a:extLst>
                <a:ext uri="{FF2B5EF4-FFF2-40B4-BE49-F238E27FC236}">
                  <a16:creationId xmlns:a16="http://schemas.microsoft.com/office/drawing/2014/main" id="{70889CC1-E9D1-DD72-3ADE-914DDBD9FAF0}"/>
                </a:ext>
              </a:extLst>
            </p:cNvPr>
            <p:cNvSpPr/>
            <p:nvPr/>
          </p:nvSpPr>
          <p:spPr>
            <a:xfrm>
              <a:off x="16917002" y="13622696"/>
              <a:ext cx="1195023" cy="76228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75;g1efd191b55a_0_0">
              <a:extLst>
                <a:ext uri="{FF2B5EF4-FFF2-40B4-BE49-F238E27FC236}">
                  <a16:creationId xmlns:a16="http://schemas.microsoft.com/office/drawing/2014/main" id="{CCDAE1EE-D16A-9D9E-9504-D35DFD3D6307}"/>
                </a:ext>
              </a:extLst>
            </p:cNvPr>
            <p:cNvSpPr/>
            <p:nvPr/>
          </p:nvSpPr>
          <p:spPr>
            <a:xfrm>
              <a:off x="21311876" y="13622654"/>
              <a:ext cx="1195023" cy="76228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71E3715-0858-82B1-335E-4F2859A069C5}"/>
              </a:ext>
            </a:extLst>
          </p:cNvPr>
          <p:cNvGrpSpPr/>
          <p:nvPr/>
        </p:nvGrpSpPr>
        <p:grpSpPr>
          <a:xfrm>
            <a:off x="13920471" y="12557160"/>
            <a:ext cx="11351452" cy="5425502"/>
            <a:chOff x="13920471" y="12557163"/>
            <a:chExt cx="11351452" cy="5189009"/>
          </a:xfrm>
        </p:grpSpPr>
        <p:pic>
          <p:nvPicPr>
            <p:cNvPr id="29" name="Google Shape;70;g1efd191b55a_0_0">
              <a:extLst>
                <a:ext uri="{FF2B5EF4-FFF2-40B4-BE49-F238E27FC236}">
                  <a16:creationId xmlns:a16="http://schemas.microsoft.com/office/drawing/2014/main" id="{831973B2-952C-F6E1-1F2D-6F8EB3F4FA98}"/>
                </a:ext>
              </a:extLst>
            </p:cNvPr>
            <p:cNvPicPr preferRelativeResize="0"/>
            <p:nvPr/>
          </p:nvPicPr>
          <p:blipFill rotWithShape="1">
            <a:blip r:embed="rId12">
              <a:alphaModFix/>
            </a:blip>
            <a:srcRect t="22910"/>
            <a:stretch/>
          </p:blipFill>
          <p:spPr>
            <a:xfrm>
              <a:off x="14876584" y="15620072"/>
              <a:ext cx="9464991" cy="21261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" name="Google Shape;71;g1efd191b55a_0_0">
              <a:extLst>
                <a:ext uri="{FF2B5EF4-FFF2-40B4-BE49-F238E27FC236}">
                  <a16:creationId xmlns:a16="http://schemas.microsoft.com/office/drawing/2014/main" id="{AB215F8A-A6AE-9755-9818-281A617EEE3A}"/>
                </a:ext>
              </a:extLst>
            </p:cNvPr>
            <p:cNvSpPr txBox="1"/>
            <p:nvPr/>
          </p:nvSpPr>
          <p:spPr>
            <a:xfrm>
              <a:off x="13920471" y="13004910"/>
              <a:ext cx="2563800" cy="1653300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457200" lvl="0" indent="-46355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700"/>
                <a:buFont typeface="Calibri"/>
                <a:buAutoNum type="arabicParenR"/>
              </a:pPr>
              <a:r>
                <a:rPr lang="en" sz="3600" b="1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Input</a:t>
              </a:r>
              <a:r>
                <a:rPr lang="en" sz="36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:</a:t>
              </a:r>
              <a:endParaRPr lang="en-US" sz="3600">
                <a:solidFill>
                  <a:srgbClr val="000000"/>
                </a:solidFill>
                <a:latin typeface="Calibri"/>
                <a:ea typeface="Calibri"/>
                <a:cs typeface="Calibri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6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Oxybenzone</a:t>
              </a:r>
              <a:endParaRPr sz="3600">
                <a:solidFill>
                  <a:srgbClr val="000000"/>
                </a:solidFill>
                <a:latin typeface="Calibri"/>
                <a:ea typeface="Calibri"/>
                <a:cs typeface="Calibri"/>
              </a:endParaRPr>
            </a:p>
          </p:txBody>
        </p:sp>
        <p:sp>
          <p:nvSpPr>
            <p:cNvPr id="31" name="Google Shape;73;g1efd191b55a_0_0">
              <a:extLst>
                <a:ext uri="{FF2B5EF4-FFF2-40B4-BE49-F238E27FC236}">
                  <a16:creationId xmlns:a16="http://schemas.microsoft.com/office/drawing/2014/main" id="{6505EF11-1B15-C7F8-2888-A891C949DE67}"/>
                </a:ext>
              </a:extLst>
            </p:cNvPr>
            <p:cNvSpPr/>
            <p:nvPr/>
          </p:nvSpPr>
          <p:spPr>
            <a:xfrm>
              <a:off x="18421964" y="13030116"/>
              <a:ext cx="2515800" cy="1653300"/>
            </a:xfrm>
            <a:prstGeom prst="rect">
              <a:avLst/>
            </a:prstGeom>
            <a:solidFill>
              <a:srgbClr val="93C47D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n" sz="3600" b="1" dirty="0">
                  <a:latin typeface="Calibri"/>
                  <a:ea typeface="Calibri"/>
                  <a:cs typeface="Calibri"/>
                </a:rPr>
                <a:t>2) Laccase + GFP Generator</a:t>
              </a:r>
            </a:p>
          </p:txBody>
        </p:sp>
        <p:sp>
          <p:nvSpPr>
            <p:cNvPr id="32" name="Google Shape;74;g1efd191b55a_0_0">
              <a:extLst>
                <a:ext uri="{FF2B5EF4-FFF2-40B4-BE49-F238E27FC236}">
                  <a16:creationId xmlns:a16="http://schemas.microsoft.com/office/drawing/2014/main" id="{28BF5EB0-2BB3-01A7-B6A3-C67883CC9068}"/>
                </a:ext>
              </a:extLst>
            </p:cNvPr>
            <p:cNvSpPr/>
            <p:nvPr/>
          </p:nvSpPr>
          <p:spPr>
            <a:xfrm>
              <a:off x="22708123" y="12557163"/>
              <a:ext cx="2563800" cy="2559862"/>
            </a:xfrm>
            <a:prstGeom prst="rect">
              <a:avLst/>
            </a:prstGeom>
            <a:solidFill>
              <a:srgbClr val="9FC5E8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n" sz="3600" b="1" dirty="0">
                  <a:latin typeface="Calibri"/>
                  <a:ea typeface="Calibri"/>
                  <a:cs typeface="Calibri"/>
                  <a:sym typeface="Calibri"/>
                </a:rPr>
                <a:t>3) Output: Oxidized Oxybenzone+ GFP</a:t>
              </a:r>
              <a:endParaRPr sz="3600" b="1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75;g1efd191b55a_0_0">
              <a:extLst>
                <a:ext uri="{FF2B5EF4-FFF2-40B4-BE49-F238E27FC236}">
                  <a16:creationId xmlns:a16="http://schemas.microsoft.com/office/drawing/2014/main" id="{37F2901B-9CD5-5322-9A05-D34A42496868}"/>
                </a:ext>
              </a:extLst>
            </p:cNvPr>
            <p:cNvSpPr/>
            <p:nvPr/>
          </p:nvSpPr>
          <p:spPr>
            <a:xfrm>
              <a:off x="16774127" y="13479821"/>
              <a:ext cx="1195023" cy="76228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75;g1efd191b55a_0_0">
              <a:extLst>
                <a:ext uri="{FF2B5EF4-FFF2-40B4-BE49-F238E27FC236}">
                  <a16:creationId xmlns:a16="http://schemas.microsoft.com/office/drawing/2014/main" id="{CCDAE1EE-D16A-9D9E-9504-D35DFD3D6307}"/>
                </a:ext>
              </a:extLst>
            </p:cNvPr>
            <p:cNvSpPr/>
            <p:nvPr/>
          </p:nvSpPr>
          <p:spPr>
            <a:xfrm>
              <a:off x="21169001" y="13479779"/>
              <a:ext cx="1195023" cy="76228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7" name="Picture 36" descr="A diagram of a computer process&#10;&#10;Description automatically generated">
            <a:extLst>
              <a:ext uri="{FF2B5EF4-FFF2-40B4-BE49-F238E27FC236}">
                <a16:creationId xmlns:a16="http://schemas.microsoft.com/office/drawing/2014/main" id="{9D2C5A0D-BAB2-51B8-7EDE-448602E6041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18629" y="1753882"/>
            <a:ext cx="2771775" cy="2371725"/>
          </a:xfrm>
          <a:prstGeom prst="rect">
            <a:avLst/>
          </a:prstGeom>
        </p:spPr>
      </p:pic>
      <p:pic>
        <p:nvPicPr>
          <p:cNvPr id="39" name="Google Shape;105;p13" descr="A blue round object with a circle and a circle with a circle with a circle with a circle with a circle with a circle with a circle with a circle with a circle with a circle with a&#10;&#10;Description automatically generated">
            <a:extLst>
              <a:ext uri="{FF2B5EF4-FFF2-40B4-BE49-F238E27FC236}">
                <a16:creationId xmlns:a16="http://schemas.microsoft.com/office/drawing/2014/main" id="{2AC6805D-DDF4-DD12-F8BB-A1C7B83ACCAD}"/>
              </a:ext>
            </a:extLst>
          </p:cNvPr>
          <p:cNvPicPr preferRelativeResize="0"/>
          <p:nvPr/>
        </p:nvPicPr>
        <p:blipFill rotWithShape="1">
          <a:blip r:embed="rId14">
            <a:alphaModFix/>
          </a:blip>
          <a:srcRect r="43097" b="46443"/>
          <a:stretch/>
        </p:blipFill>
        <p:spPr>
          <a:xfrm>
            <a:off x="6185583" y="3046039"/>
            <a:ext cx="2554456" cy="126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Picture 39" descr="A coral reef in the water&#10;&#10;Description automatically generated">
            <a:extLst>
              <a:ext uri="{FF2B5EF4-FFF2-40B4-BE49-F238E27FC236}">
                <a16:creationId xmlns:a16="http://schemas.microsoft.com/office/drawing/2014/main" id="{6981C15F-B4F2-A843-F059-37BC4CEC01D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08826" y="2903314"/>
            <a:ext cx="1878148" cy="125382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FBF3224-2889-419C-CA01-CE4DC1EB31F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183165" y="1754712"/>
            <a:ext cx="2555934" cy="127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927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129</cp:revision>
  <dcterms:modified xsi:type="dcterms:W3CDTF">2024-03-02T22:35:18Z</dcterms:modified>
</cp:coreProperties>
</file>