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hve5AqlYidjp4BoZYSXgQlmxGvp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593" y="685800"/>
            <a:ext cx="4570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efd191b55a_0_0:notes"/>
          <p:cNvSpPr/>
          <p:nvPr>
            <p:ph idx="2" type="sldImg"/>
          </p:nvPr>
        </p:nvSpPr>
        <p:spPr>
          <a:xfrm>
            <a:off x="1143593" y="685800"/>
            <a:ext cx="4570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g1efd191b55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/>
          <p:nvPr>
            <p:ph type="ctrTitle"/>
          </p:nvPr>
        </p:nvSpPr>
        <p:spPr>
          <a:xfrm>
            <a:off x="311708" y="992768"/>
            <a:ext cx="8520600" cy="2736900"/>
          </a:xfrm>
          <a:prstGeom prst="rect">
            <a:avLst/>
          </a:prstGeom>
          <a:noFill/>
          <a:ln>
            <a:noFill/>
          </a:ln>
        </p:spPr>
        <p:txBody>
          <a:bodyPr anchorCtr="0" anchor="b" bIns="100625" lIns="100625" spcFirstLastPara="1" rIns="100625" wrap="square" tIns="1006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700"/>
              <a:buNone/>
              <a:defRPr sz="3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7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7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7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7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7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7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7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700"/>
              <a:buNone/>
              <a:defRPr sz="3700"/>
            </a:lvl9pPr>
          </a:lstStyle>
          <a:p/>
        </p:txBody>
      </p:sp>
      <p:sp>
        <p:nvSpPr>
          <p:cNvPr id="11" name="Google Shape;11;p3"/>
          <p:cNvSpPr txBox="1"/>
          <p:nvPr>
            <p:ph idx="1" type="subTitle"/>
          </p:nvPr>
        </p:nvSpPr>
        <p:spPr>
          <a:xfrm>
            <a:off x="311700" y="3778836"/>
            <a:ext cx="8520600" cy="10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100625" lIns="100625" spcFirstLastPara="1" rIns="100625" wrap="square" tIns="1006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2000"/>
            </a:lvl9pPr>
          </a:lstStyle>
          <a:p/>
        </p:txBody>
      </p:sp>
      <p:sp>
        <p:nvSpPr>
          <p:cNvPr id="12" name="Google Shape;12;p3"/>
          <p:cNvSpPr txBox="1"/>
          <p:nvPr>
            <p:ph idx="12" type="sldNum"/>
          </p:nvPr>
        </p:nvSpPr>
        <p:spPr>
          <a:xfrm>
            <a:off x="8472461" y="6217626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0625" lIns="100625" spcFirstLastPara="1" rIns="100625" wrap="square" tIns="1006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/>
          <p:nvPr>
            <p:ph hasCustomPrompt="1" type="title"/>
          </p:nvPr>
        </p:nvSpPr>
        <p:spPr>
          <a:xfrm>
            <a:off x="311700" y="1474834"/>
            <a:ext cx="8520600" cy="2618100"/>
          </a:xfrm>
          <a:prstGeom prst="rect">
            <a:avLst/>
          </a:prstGeom>
          <a:noFill/>
          <a:ln>
            <a:noFill/>
          </a:ln>
        </p:spPr>
        <p:txBody>
          <a:bodyPr anchorCtr="0" anchor="b" bIns="100625" lIns="100625" spcFirstLastPara="1" rIns="100625" wrap="square" tIns="1006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200"/>
              <a:buNone/>
              <a:defRPr sz="8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200"/>
              <a:buNone/>
              <a:defRPr sz="8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200"/>
              <a:buNone/>
              <a:defRPr sz="8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200"/>
              <a:buNone/>
              <a:defRPr sz="8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200"/>
              <a:buNone/>
              <a:defRPr sz="8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200"/>
              <a:buNone/>
              <a:defRPr sz="8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200"/>
              <a:buNone/>
              <a:defRPr sz="8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200"/>
              <a:buNone/>
              <a:defRPr sz="8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200"/>
              <a:buNone/>
              <a:defRPr sz="8500"/>
            </a:lvl9pPr>
          </a:lstStyle>
          <a:p>
            <a:r>
              <a:t>xx%</a:t>
            </a:r>
          </a:p>
        </p:txBody>
      </p:sp>
      <p:sp>
        <p:nvSpPr>
          <p:cNvPr id="46" name="Google Shape;46;p12"/>
          <p:cNvSpPr txBox="1"/>
          <p:nvPr>
            <p:ph idx="1" type="body"/>
          </p:nvPr>
        </p:nvSpPr>
        <p:spPr>
          <a:xfrm>
            <a:off x="311700" y="4202969"/>
            <a:ext cx="8520600" cy="1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00625" lIns="100625" spcFirstLastPara="1" rIns="100625" wrap="square" tIns="100625">
            <a:normAutofit/>
          </a:bodyPr>
          <a:lstStyle>
            <a:lvl1pPr indent="-3556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indent="-32385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indent="-32385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2" type="sldNum"/>
          </p:nvPr>
        </p:nvSpPr>
        <p:spPr>
          <a:xfrm>
            <a:off x="8472461" y="6217626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0625" lIns="100625" spcFirstLastPara="1" rIns="100625" wrap="square" tIns="1006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3"/>
          <p:cNvSpPr txBox="1"/>
          <p:nvPr>
            <p:ph idx="12" type="sldNum"/>
          </p:nvPr>
        </p:nvSpPr>
        <p:spPr>
          <a:xfrm>
            <a:off x="8472461" y="6217626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0625" lIns="100625" spcFirstLastPara="1" rIns="100625" wrap="square" tIns="1006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/>
          <p:nvPr>
            <p:ph type="title"/>
          </p:nvPr>
        </p:nvSpPr>
        <p:spPr>
          <a:xfrm>
            <a:off x="311700" y="2867802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0625" lIns="100625" spcFirstLastPara="1" rIns="100625" wrap="square" tIns="1006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2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2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2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2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2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2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2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2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2500"/>
            </a:lvl9pPr>
          </a:lstStyle>
          <a:p/>
        </p:txBody>
      </p:sp>
      <p:sp>
        <p:nvSpPr>
          <p:cNvPr id="15" name="Google Shape;15;p4"/>
          <p:cNvSpPr txBox="1"/>
          <p:nvPr>
            <p:ph idx="12" type="sldNum"/>
          </p:nvPr>
        </p:nvSpPr>
        <p:spPr>
          <a:xfrm>
            <a:off x="8472461" y="6217626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0625" lIns="100625" spcFirstLastPara="1" rIns="100625" wrap="square" tIns="1006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00625" lIns="100625" spcFirstLastPara="1" rIns="100625" wrap="square" tIns="1006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9pPr>
          </a:lstStyle>
          <a:p/>
        </p:txBody>
      </p:sp>
      <p:sp>
        <p:nvSpPr>
          <p:cNvPr id="18" name="Google Shape;18;p5"/>
          <p:cNvSpPr txBox="1"/>
          <p:nvPr>
            <p:ph idx="1" type="body"/>
          </p:nvPr>
        </p:nvSpPr>
        <p:spPr>
          <a:xfrm>
            <a:off x="311700" y="1536634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00625" lIns="100625" spcFirstLastPara="1" rIns="100625" wrap="square" tIns="100625">
            <a:normAutofit/>
          </a:bodyPr>
          <a:lstStyle>
            <a:lvl1pPr indent="-355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indent="-3238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indent="-3238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2" type="sldNum"/>
          </p:nvPr>
        </p:nvSpPr>
        <p:spPr>
          <a:xfrm>
            <a:off x="8472461" y="6217626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0625" lIns="100625" spcFirstLastPara="1" rIns="100625" wrap="square" tIns="1006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00625" lIns="100625" spcFirstLastPara="1" rIns="100625" wrap="square" tIns="1006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1" type="body"/>
          </p:nvPr>
        </p:nvSpPr>
        <p:spPr>
          <a:xfrm>
            <a:off x="311700" y="1536634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00625" lIns="100625" spcFirstLastPara="1" rIns="100625" wrap="square" tIns="100625">
            <a:norm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000"/>
            </a:lvl1pPr>
            <a:lvl2pPr indent="-3111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 sz="900"/>
            </a:lvl2pPr>
            <a:lvl3pPr indent="-3111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 sz="900"/>
            </a:lvl3pPr>
            <a:lvl4pPr indent="-3111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 sz="900"/>
            </a:lvl4pPr>
            <a:lvl5pPr indent="-3111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 sz="900"/>
            </a:lvl5pPr>
            <a:lvl6pPr indent="-3111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 sz="900"/>
            </a:lvl6pPr>
            <a:lvl7pPr indent="-3111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 sz="900"/>
            </a:lvl7pPr>
            <a:lvl8pPr indent="-3111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 sz="900"/>
            </a:lvl8pPr>
            <a:lvl9pPr indent="-3111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 sz="900"/>
            </a:lvl9pPr>
          </a:lstStyle>
          <a:p/>
        </p:txBody>
      </p:sp>
      <p:sp>
        <p:nvSpPr>
          <p:cNvPr id="23" name="Google Shape;23;p6"/>
          <p:cNvSpPr txBox="1"/>
          <p:nvPr>
            <p:ph idx="2" type="body"/>
          </p:nvPr>
        </p:nvSpPr>
        <p:spPr>
          <a:xfrm>
            <a:off x="4832402" y="1536634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00625" lIns="100625" spcFirstLastPara="1" rIns="100625" wrap="square" tIns="100625">
            <a:norm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000"/>
            </a:lvl1pPr>
            <a:lvl2pPr indent="-3111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 sz="900"/>
            </a:lvl2pPr>
            <a:lvl3pPr indent="-3111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 sz="900"/>
            </a:lvl3pPr>
            <a:lvl4pPr indent="-3111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 sz="900"/>
            </a:lvl4pPr>
            <a:lvl5pPr indent="-3111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 sz="900"/>
            </a:lvl5pPr>
            <a:lvl6pPr indent="-3111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 sz="900"/>
            </a:lvl6pPr>
            <a:lvl7pPr indent="-3111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 sz="900"/>
            </a:lvl7pPr>
            <a:lvl8pPr indent="-3111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 sz="900"/>
            </a:lvl8pPr>
            <a:lvl9pPr indent="-3111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 sz="900"/>
            </a:lvl9pPr>
          </a:lstStyle>
          <a:p/>
        </p:txBody>
      </p:sp>
      <p:sp>
        <p:nvSpPr>
          <p:cNvPr id="24" name="Google Shape;24;p6"/>
          <p:cNvSpPr txBox="1"/>
          <p:nvPr>
            <p:ph idx="12" type="sldNum"/>
          </p:nvPr>
        </p:nvSpPr>
        <p:spPr>
          <a:xfrm>
            <a:off x="8472461" y="6217626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0625" lIns="100625" spcFirstLastPara="1" rIns="100625" wrap="square" tIns="1006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00625" lIns="100625" spcFirstLastPara="1" rIns="100625" wrap="square" tIns="1006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9pPr>
          </a:lstStyle>
          <a:p/>
        </p:txBody>
      </p:sp>
      <p:sp>
        <p:nvSpPr>
          <p:cNvPr id="27" name="Google Shape;27;p7"/>
          <p:cNvSpPr txBox="1"/>
          <p:nvPr>
            <p:ph idx="12" type="sldNum"/>
          </p:nvPr>
        </p:nvSpPr>
        <p:spPr>
          <a:xfrm>
            <a:off x="8472461" y="6217626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0625" lIns="100625" spcFirstLastPara="1" rIns="100625" wrap="square" tIns="1006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8"/>
          <p:cNvSpPr txBox="1"/>
          <p:nvPr>
            <p:ph type="title"/>
          </p:nvPr>
        </p:nvSpPr>
        <p:spPr>
          <a:xfrm>
            <a:off x="311700" y="740801"/>
            <a:ext cx="2808000" cy="1007700"/>
          </a:xfrm>
          <a:prstGeom prst="rect">
            <a:avLst/>
          </a:prstGeom>
          <a:noFill/>
          <a:ln>
            <a:noFill/>
          </a:ln>
        </p:spPr>
        <p:txBody>
          <a:bodyPr anchorCtr="0" anchor="b" bIns="100625" lIns="100625" spcFirstLastPara="1" rIns="100625" wrap="square" tIns="1006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1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17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17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17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17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17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17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17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1700"/>
            </a:lvl9pPr>
          </a:lstStyle>
          <a:p/>
        </p:txBody>
      </p:sp>
      <p:sp>
        <p:nvSpPr>
          <p:cNvPr id="30" name="Google Shape;30;p8"/>
          <p:cNvSpPr txBox="1"/>
          <p:nvPr>
            <p:ph idx="1" type="body"/>
          </p:nvPr>
        </p:nvSpPr>
        <p:spPr>
          <a:xfrm>
            <a:off x="311700" y="1852801"/>
            <a:ext cx="2808000" cy="42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00625" lIns="100625" spcFirstLastPara="1" rIns="100625" wrap="square" tIns="1006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 sz="900"/>
            </a:lvl1pPr>
            <a:lvl2pPr indent="-3111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 sz="900"/>
            </a:lvl2pPr>
            <a:lvl3pPr indent="-3111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 sz="900"/>
            </a:lvl3pPr>
            <a:lvl4pPr indent="-3111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 sz="900"/>
            </a:lvl4pPr>
            <a:lvl5pPr indent="-3111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 sz="900"/>
            </a:lvl5pPr>
            <a:lvl6pPr indent="-3111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 sz="900"/>
            </a:lvl6pPr>
            <a:lvl7pPr indent="-3111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 sz="900"/>
            </a:lvl7pPr>
            <a:lvl8pPr indent="-3111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 sz="900"/>
            </a:lvl8pPr>
            <a:lvl9pPr indent="-3111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 sz="900"/>
            </a:lvl9pPr>
          </a:lstStyle>
          <a:p/>
        </p:txBody>
      </p:sp>
      <p:sp>
        <p:nvSpPr>
          <p:cNvPr id="31" name="Google Shape;31;p8"/>
          <p:cNvSpPr txBox="1"/>
          <p:nvPr>
            <p:ph idx="12" type="sldNum"/>
          </p:nvPr>
        </p:nvSpPr>
        <p:spPr>
          <a:xfrm>
            <a:off x="8472461" y="6217626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0625" lIns="100625" spcFirstLastPara="1" rIns="100625" wrap="square" tIns="1006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0625" lIns="100625" spcFirstLastPara="1" rIns="100625" wrap="square" tIns="1006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3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3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3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3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3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3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3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3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3400"/>
            </a:lvl9pPr>
          </a:lstStyle>
          <a:p/>
        </p:txBody>
      </p:sp>
      <p:sp>
        <p:nvSpPr>
          <p:cNvPr id="34" name="Google Shape;34;p9"/>
          <p:cNvSpPr txBox="1"/>
          <p:nvPr>
            <p:ph idx="12" type="sldNum"/>
          </p:nvPr>
        </p:nvSpPr>
        <p:spPr>
          <a:xfrm>
            <a:off x="8472461" y="6217626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0625" lIns="100625" spcFirstLastPara="1" rIns="100625" wrap="square" tIns="1006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/>
          <p:nvPr/>
        </p:nvSpPr>
        <p:spPr>
          <a:xfrm>
            <a:off x="4572002" y="-166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64400" lIns="64400" spcFirstLastPara="1" rIns="64400" wrap="square" tIns="64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"/>
              <a:buFont typeface="Arial"/>
              <a:buNone/>
            </a:pPr>
            <a:r>
              <a:t/>
            </a:r>
            <a:endParaRPr b="0" i="0" sz="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0"/>
          <p:cNvSpPr txBox="1"/>
          <p:nvPr>
            <p:ph type="title"/>
          </p:nvPr>
        </p:nvSpPr>
        <p:spPr>
          <a:xfrm>
            <a:off x="265500" y="1644234"/>
            <a:ext cx="4045200" cy="19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100625" lIns="100625" spcFirstLastPara="1" rIns="100625" wrap="square" tIns="1006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3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3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3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3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3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3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3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3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3000"/>
            </a:lvl9pPr>
          </a:lstStyle>
          <a:p/>
        </p:txBody>
      </p:sp>
      <p:sp>
        <p:nvSpPr>
          <p:cNvPr id="38" name="Google Shape;38;p10"/>
          <p:cNvSpPr txBox="1"/>
          <p:nvPr>
            <p:ph idx="1" type="subTitle"/>
          </p:nvPr>
        </p:nvSpPr>
        <p:spPr>
          <a:xfrm>
            <a:off x="265500" y="3737436"/>
            <a:ext cx="4045200" cy="16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100625" lIns="100625" spcFirstLastPara="1" rIns="100625" wrap="square" tIns="1006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1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1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1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1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1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1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1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1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1500"/>
            </a:lvl9pPr>
          </a:lstStyle>
          <a:p/>
        </p:txBody>
      </p:sp>
      <p:sp>
        <p:nvSpPr>
          <p:cNvPr id="39" name="Google Shape;39;p10"/>
          <p:cNvSpPr txBox="1"/>
          <p:nvPr>
            <p:ph idx="2" type="body"/>
          </p:nvPr>
        </p:nvSpPr>
        <p:spPr>
          <a:xfrm>
            <a:off x="4939502" y="965434"/>
            <a:ext cx="3837000" cy="492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0625" lIns="100625" spcFirstLastPara="1" rIns="100625" wrap="square" tIns="100625">
            <a:normAutofit/>
          </a:bodyPr>
          <a:lstStyle>
            <a:lvl1pPr indent="-355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indent="-3238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indent="-3238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/>
        </p:txBody>
      </p:sp>
      <p:sp>
        <p:nvSpPr>
          <p:cNvPr id="40" name="Google Shape;40;p10"/>
          <p:cNvSpPr txBox="1"/>
          <p:nvPr>
            <p:ph idx="12" type="sldNum"/>
          </p:nvPr>
        </p:nvSpPr>
        <p:spPr>
          <a:xfrm>
            <a:off x="8472461" y="6217626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0625" lIns="100625" spcFirstLastPara="1" rIns="100625" wrap="square" tIns="1006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/>
          <p:nvPr>
            <p:ph idx="1" type="body"/>
          </p:nvPr>
        </p:nvSpPr>
        <p:spPr>
          <a:xfrm>
            <a:off x="311700" y="5640770"/>
            <a:ext cx="5998800" cy="80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0625" lIns="100625" spcFirstLastPara="1" rIns="100625" wrap="square" tIns="1006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</a:lstStyle>
          <a:p/>
        </p:txBody>
      </p:sp>
      <p:sp>
        <p:nvSpPr>
          <p:cNvPr id="43" name="Google Shape;43;p11"/>
          <p:cNvSpPr txBox="1"/>
          <p:nvPr>
            <p:ph idx="12" type="sldNum"/>
          </p:nvPr>
        </p:nvSpPr>
        <p:spPr>
          <a:xfrm>
            <a:off x="8472461" y="6217626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0625" lIns="100625" spcFirstLastPara="1" rIns="100625" wrap="square" tIns="1006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00625" lIns="100625" spcFirstLastPara="1" rIns="100625" wrap="square" tIns="1006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b="0" i="0" sz="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b="0" i="0" sz="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b="0" i="0" sz="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b="0" i="0" sz="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b="0" i="0" sz="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b="0" i="0" sz="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b="0" i="0" sz="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b="0" i="0" sz="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b="0" i="0" sz="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311700" y="1536634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00625" lIns="100625" spcFirstLastPara="1" rIns="100625" wrap="square" tIns="100625">
            <a:normAutofit/>
          </a:bodyPr>
          <a:lstStyle>
            <a:lvl1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2385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○"/>
              <a:defRPr b="0" i="0" sz="15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■"/>
              <a:defRPr b="0" i="0" sz="15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2385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●"/>
              <a:defRPr b="0" i="0" sz="15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2385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○"/>
              <a:defRPr b="0" i="0" sz="15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2385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■"/>
              <a:defRPr b="0" i="0" sz="15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2385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●"/>
              <a:defRPr b="0" i="0" sz="15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2385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○"/>
              <a:defRPr b="0" i="0" sz="15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2385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■"/>
              <a:defRPr b="0" i="0" sz="15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8472461" y="6217626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0625" lIns="100625" spcFirstLastPara="1" rIns="100625" wrap="square" tIns="1006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11.png"/><Relationship Id="rId10" Type="http://schemas.openxmlformats.org/officeDocument/2006/relationships/image" Target="../media/image1.jpg"/><Relationship Id="rId13" Type="http://schemas.openxmlformats.org/officeDocument/2006/relationships/image" Target="../media/image10.png"/><Relationship Id="rId1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5.png"/><Relationship Id="rId4" Type="http://schemas.openxmlformats.org/officeDocument/2006/relationships/image" Target="../media/image7.jpg"/><Relationship Id="rId9" Type="http://schemas.openxmlformats.org/officeDocument/2006/relationships/image" Target="../media/image5.png"/><Relationship Id="rId15" Type="http://schemas.openxmlformats.org/officeDocument/2006/relationships/image" Target="../media/image9.png"/><Relationship Id="rId14" Type="http://schemas.openxmlformats.org/officeDocument/2006/relationships/image" Target="../media/image12.png"/><Relationship Id="rId17" Type="http://schemas.openxmlformats.org/officeDocument/2006/relationships/image" Target="../media/image14.png"/><Relationship Id="rId16" Type="http://schemas.openxmlformats.org/officeDocument/2006/relationships/image" Target="../media/image13.png"/><Relationship Id="rId5" Type="http://schemas.openxmlformats.org/officeDocument/2006/relationships/image" Target="../media/image2.png"/><Relationship Id="rId6" Type="http://schemas.openxmlformats.org/officeDocument/2006/relationships/image" Target="../media/image4.png"/><Relationship Id="rId7" Type="http://schemas.openxmlformats.org/officeDocument/2006/relationships/image" Target="../media/image3.png"/><Relationship Id="rId8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g1efd191b55a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373573"/>
            <a:ext cx="9144001" cy="1912929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g1efd191b55a_0_0"/>
          <p:cNvPicPr preferRelativeResize="0"/>
          <p:nvPr/>
        </p:nvPicPr>
        <p:blipFill rotWithShape="1">
          <a:blip r:embed="rId4">
            <a:alphaModFix/>
          </a:blip>
          <a:srcRect b="21909" l="9561" r="11287" t="13888"/>
          <a:stretch/>
        </p:blipFill>
        <p:spPr>
          <a:xfrm>
            <a:off x="1600597" y="6058310"/>
            <a:ext cx="1455513" cy="796306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g1efd191b55a_0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906036" y="6286489"/>
            <a:ext cx="1023327" cy="403536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g1efd191b55a_0_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990544" y="6274458"/>
            <a:ext cx="1348398" cy="583531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g1efd191b55a_0_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980274" y="6188239"/>
            <a:ext cx="958037" cy="60000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g1efd191b55a_0_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05695" y="6418485"/>
            <a:ext cx="1286369" cy="309357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g1efd191b55a_0_0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7238955" y="6204192"/>
            <a:ext cx="448326" cy="449886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g1efd191b55a_0_0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4698642" y="6178117"/>
            <a:ext cx="897792" cy="583531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g1efd191b55a_0_0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351950" y="2281024"/>
            <a:ext cx="2843348" cy="1977126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g1efd191b55a_0_0"/>
          <p:cNvPicPr preferRelativeResize="0"/>
          <p:nvPr/>
        </p:nvPicPr>
        <p:blipFill rotWithShape="1">
          <a:blip r:embed="rId12">
            <a:alphaModFix/>
          </a:blip>
          <a:srcRect b="20663" l="19990" r="36314" t="31943"/>
          <a:stretch/>
        </p:blipFill>
        <p:spPr>
          <a:xfrm>
            <a:off x="5347563" y="2381326"/>
            <a:ext cx="2139873" cy="1621724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g1efd191b55a_0_0"/>
          <p:cNvSpPr txBox="1"/>
          <p:nvPr/>
        </p:nvSpPr>
        <p:spPr>
          <a:xfrm>
            <a:off x="2282150" y="109025"/>
            <a:ext cx="5017200" cy="137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5875" lIns="15875" spcFirstLastPara="1" rIns="15875" wrap="square" tIns="1587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r>
              <a:rPr b="1" i="0" lang="en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Application of Cyanobacterial Pigments to Construct Environmentally Friendly Sunscreen</a:t>
            </a:r>
            <a:endParaRPr b="1" i="0" sz="15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Yihan Ma, Dr. Beth Pethel, Ms. Jackie Thompson (Asimov)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Western Reserve Academy, Hudson, Ohio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5" name="Google Shape;65;g1efd191b55a_0_0"/>
          <p:cNvPicPr preferRelativeResize="0"/>
          <p:nvPr/>
        </p:nvPicPr>
        <p:blipFill rotWithShape="1">
          <a:blip r:embed="rId13">
            <a:alphaModFix/>
          </a:blip>
          <a:srcRect b="-9660" l="0" r="0" t="0"/>
          <a:stretch/>
        </p:blipFill>
        <p:spPr>
          <a:xfrm>
            <a:off x="256405" y="-46161"/>
            <a:ext cx="1730663" cy="908198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g1efd191b55a_0_0"/>
          <p:cNvSpPr txBox="1"/>
          <p:nvPr/>
        </p:nvSpPr>
        <p:spPr>
          <a:xfrm>
            <a:off x="114300" y="1774300"/>
            <a:ext cx="9856500" cy="981300"/>
          </a:xfrm>
          <a:prstGeom prst="rect">
            <a:avLst/>
          </a:prstGeom>
          <a:noFill/>
          <a:ln>
            <a:noFill/>
          </a:ln>
        </p:spPr>
        <p:txBody>
          <a:bodyPr anchorCtr="0" anchor="t" bIns="24800" lIns="24800" spcFirstLastPara="1" rIns="24800" wrap="square" tIns="24800">
            <a:noAutofit/>
          </a:bodyPr>
          <a:lstStyle/>
          <a:p>
            <a:pPr indent="-311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●"/>
            </a:pPr>
            <a:r>
              <a:rPr lang="en" sz="1300">
                <a:solidFill>
                  <a:schemeClr val="dk1"/>
                </a:solidFill>
              </a:rPr>
              <a:t>Most sunscreen products currently on the market can cause coral bleaching</a:t>
            </a:r>
            <a:endParaRPr sz="1300">
              <a:solidFill>
                <a:schemeClr val="dk1"/>
              </a:solidFill>
            </a:endParaRPr>
          </a:p>
          <a:p>
            <a:pPr indent="-311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●"/>
            </a:pP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They d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isrupt ecological balance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en" sz="1300">
                <a:solidFill>
                  <a:schemeClr val="dk1"/>
                </a:solidFill>
              </a:rPr>
              <a:t>Replace the harmful ingredients with environmentally friendly pigments (MAAs and scytonemin) from </a:t>
            </a:r>
            <a:r>
              <a:rPr i="1" lang="en" sz="1300">
                <a:solidFill>
                  <a:schemeClr val="dk1"/>
                </a:solidFill>
              </a:rPr>
              <a:t>Cyanobacteria</a:t>
            </a:r>
            <a:endParaRPr sz="13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333333"/>
              </a:solidFill>
              <a:highlight>
                <a:srgbClr val="FFFFFF"/>
              </a:highlight>
            </a:endParaRPr>
          </a:p>
        </p:txBody>
      </p:sp>
      <p:sp>
        <p:nvSpPr>
          <p:cNvPr id="67" name="Google Shape;67;g1efd191b55a_0_0"/>
          <p:cNvSpPr txBox="1"/>
          <p:nvPr/>
        </p:nvSpPr>
        <p:spPr>
          <a:xfrm>
            <a:off x="114100" y="3860297"/>
            <a:ext cx="8915400" cy="10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24800" lIns="24800" spcFirstLastPara="1" rIns="24800" wrap="square" tIns="248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-311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300"/>
              <a:buChar char="●"/>
            </a:pPr>
            <a:r>
              <a:rPr lang="en" sz="1300">
                <a:solidFill>
                  <a:srgbClr val="333333"/>
                </a:solidFill>
              </a:rPr>
              <a:t>Engineer </a:t>
            </a:r>
            <a:r>
              <a:rPr i="1" lang="en" sz="1300">
                <a:solidFill>
                  <a:srgbClr val="0E101A"/>
                </a:solidFill>
              </a:rPr>
              <a:t>Escherichia coli</a:t>
            </a:r>
            <a:r>
              <a:rPr lang="en" sz="1300">
                <a:solidFill>
                  <a:srgbClr val="333333"/>
                </a:solidFill>
              </a:rPr>
              <a:t> to overexpress the gene required for biosynthesis of MAAs, mycosporine-glycine (MysC).</a:t>
            </a:r>
            <a:endParaRPr sz="1300">
              <a:solidFill>
                <a:srgbClr val="333333"/>
              </a:solidFill>
            </a:endParaRPr>
          </a:p>
        </p:txBody>
      </p:sp>
      <p:pic>
        <p:nvPicPr>
          <p:cNvPr id="68" name="Google Shape;68;g1efd191b55a_0_0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1351938" y="3854275"/>
            <a:ext cx="3131175" cy="309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g1efd191b55a_0_0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5219100" y="3854275"/>
            <a:ext cx="2667075" cy="309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g1efd191b55a_0_0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228750" y="385700"/>
            <a:ext cx="1621726" cy="1621726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g1efd191b55a_0_0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 flipH="1">
            <a:off x="7886376" y="755105"/>
            <a:ext cx="448324" cy="882907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g1efd191b55a_0_0"/>
          <p:cNvSpPr txBox="1"/>
          <p:nvPr/>
        </p:nvSpPr>
        <p:spPr>
          <a:xfrm>
            <a:off x="256400" y="1698125"/>
            <a:ext cx="2677800" cy="3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2"/>
              </a:solidFill>
            </a:endParaRPr>
          </a:p>
        </p:txBody>
      </p:sp>
      <p:sp>
        <p:nvSpPr>
          <p:cNvPr id="73" name="Google Shape;73;g1efd191b55a_0_0"/>
          <p:cNvSpPr txBox="1"/>
          <p:nvPr/>
        </p:nvSpPr>
        <p:spPr>
          <a:xfrm>
            <a:off x="4118550" y="5738250"/>
            <a:ext cx="2937900" cy="4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Figure 3: Flowchart</a:t>
            </a:r>
            <a:endParaRPr sz="1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Chloe Weisberg</dc:creator>
</cp:coreProperties>
</file>