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9144000"/>
  <p:notesSz cx="6858000" cy="9144000"/>
  <p:embeddedFontLst>
    <p:embeddedFont>
      <p:font typeface="Amatic SC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0.png"/><Relationship Id="rId13" Type="http://schemas.openxmlformats.org/officeDocument/2006/relationships/hyperlink" Target="https://drive.google.com/file/d/1FydpbA70-yUuq1fyLT_zz3XoZDBxndOu/view?usp=sharing" TargetMode="External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jpg"/><Relationship Id="rId15" Type="http://schemas.openxmlformats.org/officeDocument/2006/relationships/image" Target="../media/image1.png"/><Relationship Id="rId1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337" y="485365"/>
            <a:ext cx="1139399" cy="90300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34850" y="1976063"/>
            <a:ext cx="64659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Fluorescent proteins (FP’s) are widely used in biotechnology, but FP’s denature at higher temperatures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genetically engineer heat stable FP’s.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Results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Both RFP and GFP show greatly 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diminished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fluorescence at higher temperatures.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218325" y="156450"/>
            <a:ext cx="59799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“Let it Glow:” The Heat Never Bothered Me Anyway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Heat-Stable Fluorescent Proteins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Ariadna Estebanez, Samantha O’Brien, Lillian Sequeira, Jishnu Sanyal, Jad Yehia, Tomi Chen, Terry Deng, Luchezar Pirogov, Teacher Leader: Laura O’Brien, Mentor: Mary Lerner (UCB)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Castro Valley High School, Castro Valley, California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50" y="131776"/>
            <a:ext cx="1966800" cy="67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5">
            <a:alphaModFix/>
          </a:blip>
          <a:srcRect b="-12348" l="0" r="0" t="12349"/>
          <a:stretch/>
        </p:blipFill>
        <p:spPr>
          <a:xfrm>
            <a:off x="3496913" y="632562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18275" y="6168742"/>
            <a:ext cx="1307675" cy="56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7">
            <a:alphaModFix/>
          </a:blip>
          <a:srcRect b="20019" l="76027" r="4299" t="0"/>
          <a:stretch/>
        </p:blipFill>
        <p:spPr>
          <a:xfrm>
            <a:off x="234850" y="619698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8">
            <a:alphaModFix/>
          </a:blip>
          <a:srcRect b="0" l="9561" r="11287" t="0"/>
          <a:stretch/>
        </p:blipFill>
        <p:spPr>
          <a:xfrm>
            <a:off x="2307400" y="6087461"/>
            <a:ext cx="1139400" cy="75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38452" y="6211827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03150" y="6168762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43975" y="6168750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74975" y="156450"/>
            <a:ext cx="827375" cy="10319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7645600" y="1264575"/>
            <a:ext cx="106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3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13"/>
              </a:rPr>
              <a:t>Lightning Talk Audio linked here</a:t>
            </a:r>
            <a:endParaRPr b="1" i="0" sz="1300" u="none" cap="none" strike="noStrike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14">
            <a:alphaModFix/>
          </a:blip>
          <a:srcRect b="15015" l="8112" r="16557" t="10943"/>
          <a:stretch/>
        </p:blipFill>
        <p:spPr>
          <a:xfrm>
            <a:off x="6700753" y="1953922"/>
            <a:ext cx="1307674" cy="123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 title="Chart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41625" y="4156821"/>
            <a:ext cx="2484325" cy="1930616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9" name="Google Shape;99;p13"/>
          <p:cNvSpPr txBox="1"/>
          <p:nvPr/>
        </p:nvSpPr>
        <p:spPr>
          <a:xfrm>
            <a:off x="475003" y="3920025"/>
            <a:ext cx="1067400" cy="434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Design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188375" y="3737898"/>
            <a:ext cx="4279869" cy="2134439"/>
            <a:chOff x="1008242" y="11818606"/>
            <a:chExt cx="9962451" cy="6880848"/>
          </a:xfrm>
        </p:grpSpPr>
        <p:sp>
          <p:nvSpPr>
            <p:cNvPr id="101" name="Google Shape;101;p13"/>
            <p:cNvSpPr/>
            <p:nvPr/>
          </p:nvSpPr>
          <p:spPr>
            <a:xfrm>
              <a:off x="1979563" y="16220450"/>
              <a:ext cx="993600" cy="9822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995078" y="16543338"/>
              <a:ext cx="1524000" cy="14670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4690484" y="17354662"/>
              <a:ext cx="19209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i="0" lang="en-US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gene</a:t>
              </a:r>
              <a:endParaRPr i="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438480" y="14761275"/>
              <a:ext cx="1523845" cy="672287"/>
            </a:xfrm>
            <a:custGeom>
              <a:rect b="b" l="l" r="r" t="t"/>
              <a:pathLst>
                <a:path extrusionOk="0" h="30331" w="80414">
                  <a:moveTo>
                    <a:pt x="2194" y="8479"/>
                  </a:moveTo>
                  <a:cubicBezTo>
                    <a:pt x="1356" y="14343"/>
                    <a:pt x="-719" y="20442"/>
                    <a:pt x="718" y="26189"/>
                  </a:cubicBezTo>
                  <a:cubicBezTo>
                    <a:pt x="1210" y="28157"/>
                    <a:pt x="4671" y="28222"/>
                    <a:pt x="6622" y="27665"/>
                  </a:cubicBezTo>
                  <a:cubicBezTo>
                    <a:pt x="17039" y="24688"/>
                    <a:pt x="19622" y="10237"/>
                    <a:pt x="27283" y="2576"/>
                  </a:cubicBezTo>
                  <a:cubicBezTo>
                    <a:pt x="28383" y="1476"/>
                    <a:pt x="30611" y="0"/>
                    <a:pt x="31711" y="1100"/>
                  </a:cubicBezTo>
                  <a:cubicBezTo>
                    <a:pt x="38466" y="7853"/>
                    <a:pt x="29666" y="23843"/>
                    <a:pt x="37614" y="29141"/>
                  </a:cubicBezTo>
                  <a:cubicBezTo>
                    <a:pt x="40001" y="30732"/>
                    <a:pt x="42965" y="26742"/>
                    <a:pt x="44994" y="24713"/>
                  </a:cubicBezTo>
                  <a:cubicBezTo>
                    <a:pt x="48929" y="20778"/>
                    <a:pt x="53937" y="17679"/>
                    <a:pt x="56800" y="12907"/>
                  </a:cubicBezTo>
                  <a:cubicBezTo>
                    <a:pt x="58590" y="9924"/>
                    <a:pt x="61069" y="3971"/>
                    <a:pt x="64180" y="5527"/>
                  </a:cubicBezTo>
                  <a:cubicBezTo>
                    <a:pt x="71275" y="9076"/>
                    <a:pt x="61522" y="23532"/>
                    <a:pt x="67131" y="29141"/>
                  </a:cubicBezTo>
                  <a:cubicBezTo>
                    <a:pt x="70894" y="32904"/>
                    <a:pt x="80414" y="25607"/>
                    <a:pt x="80414" y="20286"/>
                  </a:cubicBez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773490" y="13697790"/>
              <a:ext cx="251100" cy="982200"/>
            </a:xfrm>
            <a:prstGeom prst="bentArrow">
              <a:avLst>
                <a:gd fmla="val 0" name="adj1"/>
                <a:gd fmla="val 25000" name="adj2"/>
                <a:gd fmla="val 25000" name="adj3"/>
                <a:gd fmla="val 43750" name="adj4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6797134" y="15701109"/>
              <a:ext cx="993600" cy="1863000"/>
            </a:xfrm>
            <a:prstGeom prst="mathPlus">
              <a:avLst>
                <a:gd fmla="val 23520" name="adj1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4787943" y="16573487"/>
              <a:ext cx="1737900" cy="672300"/>
            </a:xfrm>
            <a:prstGeom prst="homePlate">
              <a:avLst>
                <a:gd fmla="val 50000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1008242" y="17337229"/>
              <a:ext cx="2652300" cy="9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i="0" lang="en-US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promoter</a:t>
              </a:r>
              <a:endParaRPr i="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6270766" y="17461425"/>
              <a:ext cx="2391300" cy="6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i="0" lang="en-US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terminator</a:t>
              </a:r>
              <a:endParaRPr i="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" name="Google Shape;110;p13"/>
            <p:cNvCxnSpPr/>
            <p:nvPr/>
          </p:nvCxnSpPr>
          <p:spPr>
            <a:xfrm>
              <a:off x="1803937" y="17254841"/>
              <a:ext cx="5999100" cy="44100"/>
            </a:xfrm>
            <a:prstGeom prst="straightConnector1">
              <a:avLst/>
            </a:prstGeom>
            <a:noFill/>
            <a:ln cap="flat" cmpd="sng" w="152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1" name="Google Shape;111;p13"/>
            <p:cNvSpPr txBox="1"/>
            <p:nvPr/>
          </p:nvSpPr>
          <p:spPr>
            <a:xfrm>
              <a:off x="2932239" y="17308054"/>
              <a:ext cx="2023800" cy="13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i="0" lang="en-US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ibosome 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i="0" lang="en-US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inding site</a:t>
              </a:r>
              <a:endParaRPr i="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525219" y="15583033"/>
              <a:ext cx="251100" cy="818700"/>
            </a:xfrm>
            <a:prstGeom prst="upArrow">
              <a:avLst>
                <a:gd fmla="val 50000" name="adj1"/>
                <a:gd fmla="val 50000" name="adj2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254984" y="11818606"/>
              <a:ext cx="2023800" cy="2606400"/>
            </a:xfrm>
            <a:prstGeom prst="sun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3447197" y="14403605"/>
              <a:ext cx="2023800" cy="9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mRNA</a:t>
              </a: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8212794" y="12017435"/>
              <a:ext cx="2757900" cy="29109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Heat-stable fluorescent protein!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3"/>
          <p:cNvSpPr txBox="1"/>
          <p:nvPr/>
        </p:nvSpPr>
        <p:spPr>
          <a:xfrm>
            <a:off x="6155925" y="3187825"/>
            <a:ext cx="2397300" cy="8085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Above: RFP (top row) and GFP (bottom row) after incubation at 20</a:t>
            </a:r>
            <a:r>
              <a:rPr baseline="30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C, 60</a:t>
            </a:r>
            <a:r>
              <a:rPr baseline="30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and 90</a:t>
            </a:r>
            <a:r>
              <a:rPr baseline="30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4174775" y="4853475"/>
            <a:ext cx="2067000" cy="1233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Right: Graphical representation of experimental results using luminance values from color picker website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