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j4vr6UQyBhoQBVwLpyo3BUvlLK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12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8.jp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 txBox="1"/>
          <p:nvPr/>
        </p:nvSpPr>
        <p:spPr>
          <a:xfrm>
            <a:off x="390750" y="1768050"/>
            <a:ext cx="42729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>
                <a:solidFill>
                  <a:schemeClr val="dk1"/>
                </a:solidFill>
              </a:rPr>
              <a:t>The objective of the project is to create a burger that tastes just like meat, but is made out of totally plant based materials.</a:t>
            </a:r>
            <a:endParaRPr i="0" u="none" cap="none" strike="noStrike">
              <a:solidFill>
                <a:srgbClr val="000000"/>
              </a:solidFill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>
                <a:solidFill>
                  <a:schemeClr val="dk1"/>
                </a:solidFill>
              </a:rPr>
              <a:t>The </a:t>
            </a:r>
            <a:r>
              <a:rPr lang="en-US">
                <a:solidFill>
                  <a:schemeClr val="dk1"/>
                </a:solidFill>
              </a:rPr>
              <a:t>technique</a:t>
            </a:r>
            <a:r>
              <a:rPr lang="en-US">
                <a:solidFill>
                  <a:schemeClr val="dk1"/>
                </a:solidFill>
              </a:rPr>
              <a:t> that was used for the project is genetic engineering, </a:t>
            </a:r>
            <a:r>
              <a:rPr lang="en-US">
                <a:solidFill>
                  <a:schemeClr val="dk1"/>
                </a:solidFill>
              </a:rPr>
              <a:t>specifically</a:t>
            </a:r>
            <a:r>
              <a:rPr lang="en-US">
                <a:solidFill>
                  <a:schemeClr val="dk1"/>
                </a:solidFill>
              </a:rPr>
              <a:t> extracting DNA from soybeans to E. Coli.</a:t>
            </a:r>
            <a:endParaRPr>
              <a:solidFill>
                <a:schemeClr val="dk1"/>
              </a:solidFill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>
                <a:solidFill>
                  <a:schemeClr val="dk1"/>
                </a:solidFill>
              </a:rPr>
              <a:t>The bacteria 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E. Coli will </a:t>
            </a:r>
            <a:r>
              <a:rPr lang="en-US">
                <a:solidFill>
                  <a:schemeClr val="dk1"/>
                </a:solidFill>
              </a:rPr>
              <a:t>express the gene </a:t>
            </a: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aminolevulinic acid</a:t>
            </a:r>
            <a:r>
              <a:rPr lang="en-US">
                <a:solidFill>
                  <a:schemeClr val="dk1"/>
                </a:solidFill>
              </a:rPr>
              <a:t>. This gene expression product-protein heme would be used as a key ingredient to make plant based burger that smells and taste like meat.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5" name="Google Shape;85;g1efd1bf96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600" y="320301"/>
            <a:ext cx="1966800" cy="67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efd1bf967a_0_0"/>
          <p:cNvPicPr preferRelativeResize="0"/>
          <p:nvPr/>
        </p:nvPicPr>
        <p:blipFill rotWithShape="1">
          <a:blip r:embed="rId4">
            <a:alphaModFix/>
          </a:blip>
          <a:srcRect b="-12348" l="0" r="0" t="12349"/>
          <a:stretch/>
        </p:blipFill>
        <p:spPr>
          <a:xfrm>
            <a:off x="3496913" y="6325625"/>
            <a:ext cx="1376675" cy="43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efd1bf967a_0_0"/>
          <p:cNvPicPr preferRelativeResize="0"/>
          <p:nvPr/>
        </p:nvPicPr>
        <p:blipFill rotWithShape="1">
          <a:blip r:embed="rId5">
            <a:alphaModFix/>
          </a:blip>
          <a:srcRect b="20019" l="76027" r="4299" t="0"/>
          <a:stretch/>
        </p:blipFill>
        <p:spPr>
          <a:xfrm>
            <a:off x="234850" y="6196988"/>
            <a:ext cx="1307684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efd1bf967a_0_0"/>
          <p:cNvPicPr preferRelativeResize="0"/>
          <p:nvPr/>
        </p:nvPicPr>
        <p:blipFill rotWithShape="1">
          <a:blip r:embed="rId6">
            <a:alphaModFix/>
          </a:blip>
          <a:srcRect b="0" l="9561" r="11287" t="0"/>
          <a:stretch/>
        </p:blipFill>
        <p:spPr>
          <a:xfrm>
            <a:off x="2307400" y="6087461"/>
            <a:ext cx="1139400" cy="75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38452" y="6211827"/>
            <a:ext cx="839077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03150" y="6168762"/>
            <a:ext cx="1184739" cy="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43975" y="6168750"/>
            <a:ext cx="5619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92" name="Google Shape;92;g1efd1bf967a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87889" y="6180585"/>
            <a:ext cx="1308569" cy="56794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1efd1bf967a_0_0"/>
          <p:cNvSpPr txBox="1"/>
          <p:nvPr/>
        </p:nvSpPr>
        <p:spPr>
          <a:xfrm>
            <a:off x="2095725" y="0"/>
            <a:ext cx="6273300" cy="19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500" lIns="58500" spcFirstLastPara="1" rIns="58500" wrap="square" tIns="58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68"/>
              <a:buFont typeface="Arial"/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</a:rPr>
              <a:t>Producing a Meat-like Aroma Protein Using Genetically Engineered </a:t>
            </a:r>
            <a:r>
              <a:rPr b="1" lang="en-US" sz="1900">
                <a:solidFill>
                  <a:srgbClr val="000000"/>
                </a:solidFill>
                <a:highlight>
                  <a:srgbClr val="FFFFFF"/>
                </a:highlight>
              </a:rPr>
              <a:t>Escherichia coli</a:t>
            </a:r>
            <a:endParaRPr b="1" i="0" sz="19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12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 Captain: Katherine Duanmu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12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Members: Jomana Elghamrawy, Abi Nunes, Ian Walters, Alvin Dzoung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12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Advisor Dr. Enhua Wang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12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Academy of Notre Dame, Tyngsboro, MA, USA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1efd1bf967a_0_0"/>
          <p:cNvSpPr txBox="1"/>
          <p:nvPr/>
        </p:nvSpPr>
        <p:spPr>
          <a:xfrm>
            <a:off x="4873600" y="1857775"/>
            <a:ext cx="39471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F1F1F"/>
                </a:solidFill>
              </a:rPr>
              <a:t>Steps for the production of BurgerRoot:</a:t>
            </a:r>
            <a:endParaRPr sz="1600">
              <a:solidFill>
                <a:srgbClr val="1F1F1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>
                <a:solidFill>
                  <a:srgbClr val="1F1F1F"/>
                </a:solidFill>
              </a:rPr>
              <a:t>Isolate the </a:t>
            </a:r>
            <a:r>
              <a:rPr lang="en-US" sz="1600">
                <a:solidFill>
                  <a:schemeClr val="dk1"/>
                </a:solidFill>
                <a:highlight>
                  <a:schemeClr val="lt1"/>
                </a:highlight>
              </a:rPr>
              <a:t>aminolevulinic acid </a:t>
            </a:r>
            <a:r>
              <a:rPr lang="en-US" sz="1600">
                <a:solidFill>
                  <a:srgbClr val="1F1F1F"/>
                </a:solidFill>
              </a:rPr>
              <a:t>DNA from soybean.</a:t>
            </a:r>
            <a:endParaRPr sz="1600">
              <a:solidFill>
                <a:srgbClr val="1F1F1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>
                <a:solidFill>
                  <a:srgbClr val="1F1F1F"/>
                </a:solidFill>
              </a:rPr>
              <a:t>Using the specific primer to get the specif</a:t>
            </a:r>
            <a:r>
              <a:rPr lang="en-US" sz="1600">
                <a:solidFill>
                  <a:schemeClr val="dk1"/>
                </a:solidFill>
              </a:rPr>
              <a:t>ic </a:t>
            </a:r>
            <a:r>
              <a:rPr lang="en-US" sz="1600">
                <a:solidFill>
                  <a:schemeClr val="dk1"/>
                </a:solidFill>
                <a:highlight>
                  <a:schemeClr val="lt1"/>
                </a:highlight>
              </a:rPr>
              <a:t>aminolevulinic acid </a:t>
            </a:r>
            <a:r>
              <a:rPr lang="en-US" sz="1600">
                <a:solidFill>
                  <a:schemeClr val="dk1"/>
                </a:solidFill>
              </a:rPr>
              <a:t>gene sequence.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>
                <a:solidFill>
                  <a:schemeClr val="dk1"/>
                </a:solidFill>
              </a:rPr>
              <a:t>Transform the </a:t>
            </a:r>
            <a:r>
              <a:rPr lang="en-US" sz="1600">
                <a:solidFill>
                  <a:schemeClr val="dk1"/>
                </a:solidFill>
                <a:highlight>
                  <a:schemeClr val="lt1"/>
                </a:highlight>
              </a:rPr>
              <a:t>aminolevulinic acid</a:t>
            </a:r>
            <a:r>
              <a:rPr lang="en-US" sz="1600">
                <a:solidFill>
                  <a:schemeClr val="dk1"/>
                </a:solidFill>
              </a:rPr>
              <a:t> g</a:t>
            </a:r>
            <a:r>
              <a:rPr lang="en-US" sz="1600">
                <a:solidFill>
                  <a:srgbClr val="1F1F1F"/>
                </a:solidFill>
              </a:rPr>
              <a:t>ene into E. Coli to express the protein</a:t>
            </a:r>
            <a:endParaRPr sz="1600">
              <a:solidFill>
                <a:srgbClr val="1F1F1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>
                <a:solidFill>
                  <a:srgbClr val="1F1F1F"/>
                </a:solidFill>
              </a:rPr>
              <a:t>Isolate the heme protein from </a:t>
            </a:r>
            <a:r>
              <a:rPr i="1" lang="en-US" sz="1600">
                <a:solidFill>
                  <a:srgbClr val="1F1F1F"/>
                </a:solidFill>
              </a:rPr>
              <a:t>E.Coli</a:t>
            </a:r>
            <a:r>
              <a:rPr lang="en-US" sz="1600">
                <a:solidFill>
                  <a:srgbClr val="1F1F1F"/>
                </a:solidFill>
              </a:rPr>
              <a:t>.</a:t>
            </a:r>
            <a:endParaRPr sz="1600"/>
          </a:p>
        </p:txBody>
      </p:sp>
      <p:pic>
        <p:nvPicPr>
          <p:cNvPr id="95" name="Google Shape;95;g1efd1bf967a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40600" y="4998574"/>
            <a:ext cx="4373227" cy="9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efd1bf967a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46425" y="4798513"/>
            <a:ext cx="1307675" cy="130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