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7" roundtripDataSignature="AMtx7mjH66M2b+VYhc3W4dKoJcRChviLm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efd1bf967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1efd1bf967a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26" name="Google Shape;26;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3" name="Google Shape;33;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9" name="Google Shape;39;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0" name="Google Shape;40;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1" name="Google Shape;41;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2" name="Google Shape;42;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792288" y="612775"/>
            <a:ext cx="5486400" cy="4114800"/>
          </a:xfrm>
          <a:prstGeom prst="rect">
            <a:avLst/>
          </a:prstGeom>
          <a:noFill/>
          <a:ln>
            <a:noFill/>
          </a:ln>
        </p:spPr>
      </p:sp>
      <p:sp>
        <p:nvSpPr>
          <p:cNvPr id="64" name="Google Shape;64;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0.png"/><Relationship Id="rId10" Type="http://schemas.openxmlformats.org/officeDocument/2006/relationships/image" Target="../media/image9.png"/><Relationship Id="rId13" Type="http://schemas.openxmlformats.org/officeDocument/2006/relationships/image" Target="../media/image12.png"/><Relationship Id="rId12"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4.png"/><Relationship Id="rId15" Type="http://schemas.openxmlformats.org/officeDocument/2006/relationships/image" Target="../media/image1.png"/><Relationship Id="rId14" Type="http://schemas.openxmlformats.org/officeDocument/2006/relationships/hyperlink" Target="http://drive.google.com/file/d/1uHhmEytwMF3Dq1eEjEIhXa-iIrIscgmM/view" TargetMode="External"/><Relationship Id="rId5" Type="http://schemas.openxmlformats.org/officeDocument/2006/relationships/image" Target="../media/image2.png"/><Relationship Id="rId6" Type="http://schemas.openxmlformats.org/officeDocument/2006/relationships/image" Target="../media/image7.jpg"/><Relationship Id="rId7" Type="http://schemas.openxmlformats.org/officeDocument/2006/relationships/image" Target="../media/image8.jp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1efd1bf967a_0_0"/>
          <p:cNvSpPr txBox="1"/>
          <p:nvPr/>
        </p:nvSpPr>
        <p:spPr>
          <a:xfrm>
            <a:off x="68725" y="901725"/>
            <a:ext cx="4359900" cy="2970600"/>
          </a:xfrm>
          <a:prstGeom prst="rect">
            <a:avLst/>
          </a:prstGeom>
          <a:noFill/>
          <a:ln cap="flat" cmpd="sng" w="9525">
            <a:solidFill>
              <a:srgbClr val="999999"/>
            </a:solidFill>
            <a:prstDash val="solid"/>
            <a:round/>
            <a:headEnd len="sm" w="sm" type="none"/>
            <a:tailEnd len="sm" w="sm" type="none"/>
          </a:ln>
        </p:spPr>
        <p:txBody>
          <a:bodyPr anchorCtr="0" anchor="t" bIns="45700" lIns="91425" spcFirstLastPara="1" rIns="91425" wrap="square" tIns="45700">
            <a:spAutoFit/>
          </a:bodyPr>
          <a:lstStyle/>
          <a:p>
            <a:pPr indent="-273050" lvl="0" marL="342900" marR="0" rtl="0" algn="l">
              <a:lnSpc>
                <a:spcPct val="100000"/>
              </a:lnSpc>
              <a:spcBef>
                <a:spcPts val="0"/>
              </a:spcBef>
              <a:spcAft>
                <a:spcPts val="0"/>
              </a:spcAft>
              <a:buClr>
                <a:schemeClr val="dk1"/>
              </a:buClr>
              <a:buSzPts val="1100"/>
              <a:buFont typeface="Arial"/>
              <a:buChar char="•"/>
            </a:pPr>
            <a:r>
              <a:rPr b="1" lang="en-US" sz="1100" u="sng">
                <a:solidFill>
                  <a:schemeClr val="dk1"/>
                </a:solidFill>
                <a:latin typeface="Calibri"/>
                <a:ea typeface="Calibri"/>
                <a:cs typeface="Calibri"/>
                <a:sym typeface="Calibri"/>
              </a:rPr>
              <a:t>Rationale: </a:t>
            </a:r>
            <a:r>
              <a:rPr lang="en-US" sz="1100">
                <a:solidFill>
                  <a:schemeClr val="dk1"/>
                </a:solidFill>
                <a:latin typeface="Calibri"/>
                <a:ea typeface="Calibri"/>
                <a:cs typeface="Calibri"/>
                <a:sym typeface="Calibri"/>
              </a:rPr>
              <a:t>Broccoli is rich in anti-inflammatory, anti-carcinogenic nutrients. However, despite having relatively significant protein content at 2.6g per 100g, the nutritional effects of protein in broccoli are not as evident. → aim to maximize nutrient output of protein in broccoli</a:t>
            </a:r>
            <a:endParaRPr sz="1100">
              <a:solidFill>
                <a:schemeClr val="dk1"/>
              </a:solidFill>
              <a:latin typeface="Calibri"/>
              <a:ea typeface="Calibri"/>
              <a:cs typeface="Calibri"/>
              <a:sym typeface="Calibri"/>
            </a:endParaRPr>
          </a:p>
          <a:p>
            <a:pPr indent="-273050" lvl="0" marL="342900" marR="0" rtl="0" algn="l">
              <a:lnSpc>
                <a:spcPct val="100000"/>
              </a:lnSpc>
              <a:spcBef>
                <a:spcPts val="0"/>
              </a:spcBef>
              <a:spcAft>
                <a:spcPts val="0"/>
              </a:spcAft>
              <a:buClr>
                <a:schemeClr val="dk1"/>
              </a:buClr>
              <a:buSzPts val="1100"/>
              <a:buChar char="•"/>
            </a:pPr>
            <a:r>
              <a:rPr b="1" lang="en-US" sz="1100" u="sng">
                <a:solidFill>
                  <a:schemeClr val="dk1"/>
                </a:solidFill>
                <a:latin typeface="Calibri"/>
                <a:ea typeface="Calibri"/>
                <a:cs typeface="Calibri"/>
                <a:sym typeface="Calibri"/>
                <a:extLst>
                  <a:ext uri="http://customooxmlschemas.google.com/">
                    <go:slidesCustomData xmlns:go="http://customooxmlschemas.google.com/" textRoundtripDataId="0"/>
                  </a:ext>
                </a:extLst>
              </a:rPr>
              <a:t>Techniques</a:t>
            </a:r>
            <a:r>
              <a:rPr b="1" lang="en-US" sz="1100" u="sng">
                <a:solidFill>
                  <a:schemeClr val="dk1"/>
                </a:solidFill>
                <a:latin typeface="Calibri"/>
                <a:ea typeface="Calibri"/>
                <a:cs typeface="Calibri"/>
                <a:sym typeface="Calibri"/>
              </a:rPr>
              <a:t>: </a:t>
            </a:r>
            <a:endParaRPr i="0" sz="1100" cap="none" strike="noStrike">
              <a:solidFill>
                <a:srgbClr val="000000"/>
              </a:solidFill>
              <a:latin typeface="Calibri"/>
              <a:ea typeface="Calibri"/>
              <a:cs typeface="Calibri"/>
              <a:sym typeface="Calibri"/>
            </a:endParaRPr>
          </a:p>
          <a:p>
            <a:pPr indent="-273050" lvl="0" marL="342900" marR="0" rtl="0" algn="l">
              <a:lnSpc>
                <a:spcPct val="10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Maximising gene expression: </a:t>
            </a:r>
            <a:endParaRPr sz="1100">
              <a:solidFill>
                <a:schemeClr val="dk1"/>
              </a:solidFill>
              <a:latin typeface="Calibri"/>
              <a:ea typeface="Calibri"/>
              <a:cs typeface="Calibri"/>
              <a:sym typeface="Calibri"/>
            </a:endParaRPr>
          </a:p>
          <a:p>
            <a:pPr indent="-298450" lvl="1" marL="914400" marR="0" rtl="0" algn="l">
              <a:lnSpc>
                <a:spcPct val="100000"/>
              </a:lnSpc>
              <a:spcBef>
                <a:spcPts val="0"/>
              </a:spcBef>
              <a:spcAft>
                <a:spcPts val="0"/>
              </a:spcAft>
              <a:buClr>
                <a:schemeClr val="dk1"/>
              </a:buClr>
              <a:buSzPts val="1100"/>
              <a:buFont typeface="Calibri"/>
              <a:buChar char="○"/>
            </a:pPr>
            <a:r>
              <a:rPr lang="en-US" sz="1100">
                <a:solidFill>
                  <a:srgbClr val="FF0000"/>
                </a:solidFill>
                <a:highlight>
                  <a:srgbClr val="FFFF00"/>
                </a:highlight>
                <a:latin typeface="Calibri"/>
                <a:ea typeface="Calibri"/>
                <a:cs typeface="Calibri"/>
                <a:sym typeface="Calibri"/>
              </a:rPr>
              <a:t>MYB34</a:t>
            </a:r>
            <a:r>
              <a:rPr lang="en-US" sz="1100">
                <a:solidFill>
                  <a:schemeClr val="dk1"/>
                </a:solidFill>
                <a:latin typeface="Calibri"/>
                <a:ea typeface="Calibri"/>
                <a:cs typeface="Calibri"/>
                <a:sym typeface="Calibri"/>
              </a:rPr>
              <a:t>(controls the production of aliphatic glucosinolates) </a:t>
            </a:r>
            <a:endParaRPr sz="1100">
              <a:solidFill>
                <a:schemeClr val="dk1"/>
              </a:solidFill>
              <a:latin typeface="Calibri"/>
              <a:ea typeface="Calibri"/>
              <a:cs typeface="Calibri"/>
              <a:sym typeface="Calibri"/>
            </a:endParaRPr>
          </a:p>
          <a:p>
            <a:pPr indent="-298450" lvl="1" marL="914400" marR="0" rtl="0" algn="l">
              <a:lnSpc>
                <a:spcPct val="100000"/>
              </a:lnSpc>
              <a:spcBef>
                <a:spcPts val="0"/>
              </a:spcBef>
              <a:spcAft>
                <a:spcPts val="0"/>
              </a:spcAft>
              <a:buClr>
                <a:schemeClr val="dk1"/>
              </a:buClr>
              <a:buSzPts val="1100"/>
              <a:buFont typeface="Calibri"/>
              <a:buChar char="○"/>
            </a:pPr>
            <a:r>
              <a:rPr lang="en-US" sz="1100">
                <a:solidFill>
                  <a:srgbClr val="FF0000"/>
                </a:solidFill>
                <a:highlight>
                  <a:srgbClr val="FFFF00"/>
                </a:highlight>
                <a:latin typeface="Calibri"/>
                <a:ea typeface="Calibri"/>
                <a:cs typeface="Calibri"/>
                <a:sym typeface="Calibri"/>
              </a:rPr>
              <a:t>CYP79A2</a:t>
            </a:r>
            <a:r>
              <a:rPr lang="en-US" sz="1100">
                <a:solidFill>
                  <a:schemeClr val="dk1"/>
                </a:solidFill>
                <a:latin typeface="Calibri"/>
                <a:ea typeface="Calibri"/>
                <a:cs typeface="Calibri"/>
                <a:sym typeface="Calibri"/>
              </a:rPr>
              <a:t>(crucial in the transformation of amino acids into aldoximes, which are nitrogen-rich compounds)</a:t>
            </a:r>
            <a:endParaRPr sz="1100">
              <a:solidFill>
                <a:schemeClr val="dk1"/>
              </a:solidFill>
              <a:latin typeface="Calibri"/>
              <a:ea typeface="Calibri"/>
              <a:cs typeface="Calibri"/>
              <a:sym typeface="Calibri"/>
            </a:endParaRPr>
          </a:p>
          <a:p>
            <a:pPr indent="-273050" lvl="0" marL="342900" marR="0" rtl="0" algn="l">
              <a:lnSpc>
                <a:spcPct val="10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Cross-plant genetic engineering with </a:t>
            </a:r>
            <a:r>
              <a:rPr b="1" lang="en-US" sz="1100" u="sng">
                <a:solidFill>
                  <a:schemeClr val="dk1"/>
                </a:solidFill>
                <a:latin typeface="Calibri"/>
                <a:ea typeface="Calibri"/>
                <a:cs typeface="Calibri"/>
                <a:sym typeface="Calibri"/>
              </a:rPr>
              <a:t>Chinese kale</a:t>
            </a:r>
            <a:r>
              <a:rPr lang="en-US"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298450" lvl="1" marL="914400" marR="0" rtl="0" algn="l">
              <a:lnSpc>
                <a:spcPct val="100000"/>
              </a:lnSpc>
              <a:spcBef>
                <a:spcPts val="0"/>
              </a:spcBef>
              <a:spcAft>
                <a:spcPts val="0"/>
              </a:spcAft>
              <a:buClr>
                <a:schemeClr val="dk1"/>
              </a:buClr>
              <a:buSzPts val="1100"/>
              <a:buFont typeface="Calibri"/>
              <a:buChar char="○"/>
            </a:pPr>
            <a:r>
              <a:rPr lang="en-US" sz="1100">
                <a:solidFill>
                  <a:srgbClr val="FF0000"/>
                </a:solidFill>
                <a:highlight>
                  <a:srgbClr val="FFFF00"/>
                </a:highlight>
                <a:latin typeface="Calibri"/>
                <a:ea typeface="Calibri"/>
                <a:cs typeface="Calibri"/>
                <a:sym typeface="Calibri"/>
              </a:rPr>
              <a:t>BoMYB29</a:t>
            </a:r>
            <a:r>
              <a:rPr lang="en-US" sz="1100">
                <a:solidFill>
                  <a:schemeClr val="dk1"/>
                </a:solidFill>
                <a:latin typeface="Calibri"/>
                <a:ea typeface="Calibri"/>
                <a:cs typeface="Calibri"/>
                <a:sym typeface="Calibri"/>
              </a:rPr>
              <a:t> gene(key regulator of the biosynthesis of methylsulphinyl glucosinolate, rich in amino acids) </a:t>
            </a:r>
            <a:endParaRPr sz="1100">
              <a:solidFill>
                <a:schemeClr val="dk1"/>
              </a:solidFill>
              <a:latin typeface="Calibri"/>
              <a:ea typeface="Calibri"/>
              <a:cs typeface="Calibri"/>
              <a:sym typeface="Calibri"/>
            </a:endParaRPr>
          </a:p>
          <a:p>
            <a:pPr indent="-298450" lvl="1" marL="914400" marR="0" rtl="0" algn="l">
              <a:lnSpc>
                <a:spcPct val="10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 </a:t>
            </a:r>
            <a:r>
              <a:rPr lang="en-US" sz="1100">
                <a:solidFill>
                  <a:srgbClr val="FF0000"/>
                </a:solidFill>
                <a:highlight>
                  <a:srgbClr val="FFFF00"/>
                </a:highlight>
                <a:latin typeface="Calibri"/>
                <a:ea typeface="Calibri"/>
                <a:cs typeface="Calibri"/>
                <a:sym typeface="Calibri"/>
              </a:rPr>
              <a:t>Serine/threonine protein kinase SRK2n (SnRK2) genes</a:t>
            </a:r>
            <a:r>
              <a:rPr lang="en-US" sz="1100">
                <a:solidFill>
                  <a:schemeClr val="dk1"/>
                </a:solidFill>
                <a:latin typeface="Calibri"/>
                <a:ea typeface="Calibri"/>
                <a:cs typeface="Calibri"/>
                <a:sym typeface="Calibri"/>
              </a:rPr>
              <a:t>(necessary enzyme to regulate cholesterol levels in the human body, preventing cardiovascular diseases)</a:t>
            </a:r>
            <a:endParaRPr sz="1100">
              <a:solidFill>
                <a:schemeClr val="dk1"/>
              </a:solidFill>
              <a:latin typeface="Calibri"/>
              <a:ea typeface="Calibri"/>
              <a:cs typeface="Calibri"/>
              <a:sym typeface="Calibri"/>
            </a:endParaRPr>
          </a:p>
        </p:txBody>
      </p:sp>
      <p:sp>
        <p:nvSpPr>
          <p:cNvPr id="85" name="Google Shape;85;g1efd1bf967a_0_0"/>
          <p:cNvSpPr txBox="1"/>
          <p:nvPr/>
        </p:nvSpPr>
        <p:spPr>
          <a:xfrm>
            <a:off x="4515100" y="901725"/>
            <a:ext cx="4539600" cy="29322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900">
                <a:solidFill>
                  <a:schemeClr val="dk1"/>
                </a:solidFill>
              </a:rPr>
              <a:t>Engineering genes  individually into broccoli stem cells: </a:t>
            </a:r>
            <a:r>
              <a:rPr b="1" lang="en-US" sz="900" u="sng">
                <a:solidFill>
                  <a:schemeClr val="dk1"/>
                </a:solidFill>
              </a:rPr>
              <a:t>CRISPR-Cas9</a:t>
            </a:r>
            <a:r>
              <a:rPr lang="en-US" sz="900">
                <a:solidFill>
                  <a:schemeClr val="dk1"/>
                </a:solidFill>
              </a:rPr>
              <a:t> technology for precise gene editing.</a:t>
            </a:r>
            <a:endParaRPr sz="900">
              <a:solidFill>
                <a:schemeClr val="dk1"/>
              </a:solidFill>
            </a:endParaRPr>
          </a:p>
          <a:p>
            <a:pPr indent="0" lvl="0" marL="0" rtl="0" algn="l">
              <a:spcBef>
                <a:spcPts val="0"/>
              </a:spcBef>
              <a:spcAft>
                <a:spcPts val="0"/>
              </a:spcAft>
              <a:buClr>
                <a:schemeClr val="dk1"/>
              </a:buClr>
              <a:buSzPts val="1100"/>
              <a:buFont typeface="Arial"/>
              <a:buNone/>
            </a:pPr>
            <a:r>
              <a:t/>
            </a:r>
            <a:endParaRPr sz="900">
              <a:solidFill>
                <a:schemeClr val="dk1"/>
              </a:solidFill>
            </a:endParaRPr>
          </a:p>
          <a:p>
            <a:pPr indent="0" lvl="0" marL="0" rtl="0" algn="l">
              <a:spcBef>
                <a:spcPts val="0"/>
              </a:spcBef>
              <a:spcAft>
                <a:spcPts val="0"/>
              </a:spcAft>
              <a:buClr>
                <a:schemeClr val="dk1"/>
              </a:buClr>
              <a:buSzPts val="1100"/>
              <a:buFont typeface="Arial"/>
              <a:buNone/>
            </a:pPr>
            <a:r>
              <a:rPr b="1" lang="en-US" sz="900" u="sng">
                <a:solidFill>
                  <a:schemeClr val="dk1"/>
                </a:solidFill>
              </a:rPr>
              <a:t>Improving Protein Storage:</a:t>
            </a:r>
            <a:endParaRPr b="1" sz="900" u="sng">
              <a:solidFill>
                <a:schemeClr val="dk1"/>
              </a:solidFill>
            </a:endParaRPr>
          </a:p>
          <a:p>
            <a:pPr indent="-285750" lvl="0" marL="457200" rtl="0" algn="l">
              <a:spcBef>
                <a:spcPts val="0"/>
              </a:spcBef>
              <a:spcAft>
                <a:spcPts val="0"/>
              </a:spcAft>
              <a:buClr>
                <a:schemeClr val="dk1"/>
              </a:buClr>
              <a:buSzPts val="900"/>
              <a:buChar char="-"/>
            </a:pPr>
            <a:r>
              <a:rPr lang="en-US" sz="900">
                <a:solidFill>
                  <a:schemeClr val="dk1"/>
                </a:solidFill>
              </a:rPr>
              <a:t>Modifying the genes responsible for protein storage structures, like vacuoles, to increase their capacity for holding proteins.</a:t>
            </a:r>
            <a:endParaRPr sz="900">
              <a:solidFill>
                <a:schemeClr val="dk1"/>
              </a:solidFill>
            </a:endParaRPr>
          </a:p>
          <a:p>
            <a:pPr indent="0" lvl="0" marL="0" rtl="0" algn="l">
              <a:spcBef>
                <a:spcPts val="0"/>
              </a:spcBef>
              <a:spcAft>
                <a:spcPts val="0"/>
              </a:spcAft>
              <a:buNone/>
            </a:pPr>
            <a:r>
              <a:t/>
            </a:r>
            <a:endParaRPr sz="900">
              <a:solidFill>
                <a:schemeClr val="dk1"/>
              </a:solidFill>
            </a:endParaRPr>
          </a:p>
          <a:p>
            <a:pPr indent="0" lvl="0" marL="0" rtl="0" algn="l">
              <a:spcBef>
                <a:spcPts val="0"/>
              </a:spcBef>
              <a:spcAft>
                <a:spcPts val="0"/>
              </a:spcAft>
              <a:buNone/>
            </a:pPr>
            <a:r>
              <a:rPr b="1" lang="en-US" sz="900" u="sng">
                <a:solidFill>
                  <a:schemeClr val="dk1"/>
                </a:solidFill>
              </a:rPr>
              <a:t>Checking methods:</a:t>
            </a:r>
            <a:endParaRPr b="1" sz="900" u="sng">
              <a:solidFill>
                <a:schemeClr val="dk1"/>
              </a:solidFill>
            </a:endParaRPr>
          </a:p>
          <a:p>
            <a:pPr indent="-285750" lvl="0" marL="457200" rtl="0" algn="l">
              <a:lnSpc>
                <a:spcPct val="115000"/>
              </a:lnSpc>
              <a:spcBef>
                <a:spcPts val="0"/>
              </a:spcBef>
              <a:spcAft>
                <a:spcPts val="0"/>
              </a:spcAft>
              <a:buClr>
                <a:schemeClr val="dk1"/>
              </a:buClr>
              <a:buSzPts val="900"/>
              <a:buChar char="-"/>
            </a:pPr>
            <a:r>
              <a:rPr lang="en-US" sz="900">
                <a:solidFill>
                  <a:schemeClr val="dk1"/>
                </a:solidFill>
                <a:highlight>
                  <a:srgbClr val="FFFF00"/>
                </a:highlight>
              </a:rPr>
              <a:t>Sequencing analysis in DNA: </a:t>
            </a:r>
            <a:r>
              <a:rPr lang="en-US" sz="900">
                <a:solidFill>
                  <a:schemeClr val="dk1"/>
                </a:solidFill>
              </a:rPr>
              <a:t>Check whether gene is being expressed or not</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US" sz="900">
                <a:solidFill>
                  <a:schemeClr val="dk1"/>
                </a:solidFill>
                <a:highlight>
                  <a:srgbClr val="FFFF00"/>
                </a:highlight>
              </a:rPr>
              <a:t>Colorimetry: </a:t>
            </a:r>
            <a:r>
              <a:rPr lang="en-US" sz="900">
                <a:solidFill>
                  <a:schemeClr val="dk1"/>
                </a:solidFill>
              </a:rPr>
              <a:t>analyse protein content</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US" sz="900">
                <a:solidFill>
                  <a:schemeClr val="dk1"/>
                </a:solidFill>
                <a:highlight>
                  <a:srgbClr val="FFFF00"/>
                </a:highlight>
              </a:rPr>
              <a:t>Gel electrophoresis: </a:t>
            </a:r>
            <a:r>
              <a:rPr lang="en-US" sz="900">
                <a:solidFill>
                  <a:schemeClr val="dk1"/>
                </a:solidFill>
              </a:rPr>
              <a:t>determining nutritional content and location</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US" sz="900">
                <a:solidFill>
                  <a:schemeClr val="dk1"/>
                </a:solidFill>
              </a:rPr>
              <a:t> </a:t>
            </a:r>
            <a:r>
              <a:rPr lang="en-US" sz="900">
                <a:solidFill>
                  <a:schemeClr val="dk1"/>
                </a:solidFill>
                <a:highlight>
                  <a:srgbClr val="FFFF00"/>
                </a:highlight>
              </a:rPr>
              <a:t>Biomass quantification:</a:t>
            </a:r>
            <a:endParaRPr sz="900">
              <a:solidFill>
                <a:schemeClr val="dk1"/>
              </a:solidFill>
              <a:highlight>
                <a:srgbClr val="FFFF00"/>
              </a:highlight>
            </a:endParaRPr>
          </a:p>
          <a:p>
            <a:pPr indent="-285750" lvl="1" marL="914400" rtl="0" algn="l">
              <a:lnSpc>
                <a:spcPct val="115000"/>
              </a:lnSpc>
              <a:spcBef>
                <a:spcPts val="0"/>
              </a:spcBef>
              <a:spcAft>
                <a:spcPts val="0"/>
              </a:spcAft>
              <a:buClr>
                <a:schemeClr val="dk1"/>
              </a:buClr>
              <a:buSzPts val="900"/>
              <a:buChar char="-"/>
            </a:pPr>
            <a:r>
              <a:rPr lang="en-US" sz="900">
                <a:solidFill>
                  <a:schemeClr val="dk1"/>
                </a:solidFill>
              </a:rPr>
              <a:t>Acid/base pre-treatment, enzyme reaction to break down sugars, centrifugation to separate sugars from rest of the material(filter), protein quantification</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US" sz="900">
                <a:solidFill>
                  <a:schemeClr val="dk1"/>
                </a:solidFill>
                <a:highlight>
                  <a:srgbClr val="FFFF00"/>
                </a:highlight>
              </a:rPr>
              <a:t>Off-target analysis: </a:t>
            </a:r>
            <a:r>
              <a:rPr lang="en-US" sz="900">
                <a:solidFill>
                  <a:schemeClr val="dk1"/>
                </a:solidFill>
              </a:rPr>
              <a:t>Evaluating potential unintended edits at sites similar to the target sequence. This is crucial for assessing the specificity of the CRISPR system. If necessary, expand the population of successfully edited cells for further experimentation or downstream applications.</a:t>
            </a:r>
            <a:endParaRPr sz="900">
              <a:solidFill>
                <a:schemeClr val="dk1"/>
              </a:solidFill>
            </a:endParaRPr>
          </a:p>
        </p:txBody>
      </p:sp>
      <p:sp>
        <p:nvSpPr>
          <p:cNvPr id="86" name="Google Shape;86;g1efd1bf967a_0_0"/>
          <p:cNvSpPr txBox="1"/>
          <p:nvPr/>
        </p:nvSpPr>
        <p:spPr>
          <a:xfrm>
            <a:off x="7583226" y="5261250"/>
            <a:ext cx="1307700" cy="615600"/>
          </a:xfrm>
          <a:prstGeom prst="rect">
            <a:avLst/>
          </a:prstGeom>
          <a:noFill/>
          <a:ln cap="flat" cmpd="sng" w="9525">
            <a:solidFill>
              <a:srgbClr val="00FFFF"/>
            </a:solidFill>
            <a:prstDash val="solid"/>
            <a:round/>
            <a:headEnd len="sm" w="sm" type="none"/>
            <a:tailEnd len="sm" w="sm" type="none"/>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lang="en-US">
                <a:latin typeface="Calibri"/>
                <a:ea typeface="Calibri"/>
                <a:cs typeface="Calibri"/>
                <a:sym typeface="Calibri"/>
              </a:rPr>
              <a:t>Audio presentation</a:t>
            </a:r>
            <a:endParaRPr b="0" i="0" sz="1400" u="none" cap="none" strike="noStrike">
              <a:solidFill>
                <a:srgbClr val="000000"/>
              </a:solidFill>
              <a:latin typeface="Calibri"/>
              <a:ea typeface="Calibri"/>
              <a:cs typeface="Calibri"/>
              <a:sym typeface="Calibri"/>
            </a:endParaRPr>
          </a:p>
        </p:txBody>
      </p:sp>
      <p:sp>
        <p:nvSpPr>
          <p:cNvPr id="87" name="Google Shape;87;g1efd1bf967a_0_0"/>
          <p:cNvSpPr txBox="1"/>
          <p:nvPr/>
        </p:nvSpPr>
        <p:spPr>
          <a:xfrm>
            <a:off x="2307400" y="0"/>
            <a:ext cx="6747300" cy="939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Font typeface="Arial"/>
              <a:buNone/>
            </a:pPr>
            <a:r>
              <a:rPr b="1" lang="en-US" sz="1300">
                <a:solidFill>
                  <a:schemeClr val="dk1"/>
                </a:solidFill>
              </a:rPr>
              <a:t>Maximizing protein content in </a:t>
            </a:r>
            <a:r>
              <a:rPr b="1" i="1" lang="en-US" sz="1300">
                <a:solidFill>
                  <a:schemeClr val="dk1"/>
                </a:solidFill>
              </a:rPr>
              <a:t>Brassica oleracea</a:t>
            </a:r>
            <a:r>
              <a:rPr b="1" lang="en-US" sz="1300">
                <a:solidFill>
                  <a:schemeClr val="dk1"/>
                </a:solidFill>
              </a:rPr>
              <a:t>: the Ultimate Broccoli</a:t>
            </a:r>
            <a:endParaRPr b="1" sz="1300">
              <a:solidFill>
                <a:schemeClr val="dk1"/>
              </a:solidFill>
            </a:endParaRPr>
          </a:p>
          <a:p>
            <a:pPr indent="0" lvl="0" marL="0" rtl="0" algn="ctr">
              <a:spcBef>
                <a:spcPts val="0"/>
              </a:spcBef>
              <a:spcAft>
                <a:spcPts val="0"/>
              </a:spcAft>
              <a:buClr>
                <a:schemeClr val="dk1"/>
              </a:buClr>
              <a:buFont typeface="Arial"/>
              <a:buNone/>
            </a:pPr>
            <a:r>
              <a:rPr lang="en-US" sz="1200">
                <a:solidFill>
                  <a:schemeClr val="dk1"/>
                </a:solidFill>
              </a:rPr>
              <a:t>Jaeyi Kim, Chelsea Djajaria, Jing Xiong, Yu Ju Chao, Andrew Tan, Avni Tyagi, </a:t>
            </a:r>
            <a:endParaRPr sz="1200">
              <a:solidFill>
                <a:schemeClr val="dk1"/>
              </a:solidFill>
            </a:endParaRPr>
          </a:p>
          <a:p>
            <a:pPr indent="0" lvl="0" marL="0" rtl="0" algn="ctr">
              <a:spcBef>
                <a:spcPts val="0"/>
              </a:spcBef>
              <a:spcAft>
                <a:spcPts val="0"/>
              </a:spcAft>
              <a:buClr>
                <a:schemeClr val="dk1"/>
              </a:buClr>
              <a:buFont typeface="Arial"/>
              <a:buNone/>
            </a:pPr>
            <a:r>
              <a:rPr lang="en-US" sz="1200">
                <a:solidFill>
                  <a:schemeClr val="dk1"/>
                </a:solidFill>
              </a:rPr>
              <a:t>Haoken Huoermaiti, Michelle Cheah, Gitanshu Bhatia(LanzaTech, Senior Research Associate)</a:t>
            </a:r>
            <a:endParaRPr sz="1200">
              <a:solidFill>
                <a:schemeClr val="dk1"/>
              </a:solidFill>
            </a:endParaRPr>
          </a:p>
          <a:p>
            <a:pPr indent="0" lvl="0" marL="0" rtl="0" algn="ctr">
              <a:spcBef>
                <a:spcPts val="0"/>
              </a:spcBef>
              <a:spcAft>
                <a:spcPts val="0"/>
              </a:spcAft>
              <a:buClr>
                <a:schemeClr val="dk1"/>
              </a:buClr>
              <a:buFont typeface="Arial"/>
              <a:buNone/>
            </a:pPr>
            <a:r>
              <a:rPr lang="en-US" sz="1200">
                <a:solidFill>
                  <a:schemeClr val="dk1"/>
                </a:solidFill>
              </a:rPr>
              <a:t>Sinarmas World Academy, Tangerang, Banten, Indonesia</a:t>
            </a:r>
            <a:endParaRPr b="1" sz="1200">
              <a:solidFill>
                <a:schemeClr val="dk1"/>
              </a:solidFill>
            </a:endParaRPr>
          </a:p>
        </p:txBody>
      </p:sp>
      <p:pic>
        <p:nvPicPr>
          <p:cNvPr id="88" name="Google Shape;88;g1efd1bf967a_0_0"/>
          <p:cNvPicPr preferRelativeResize="0"/>
          <p:nvPr/>
        </p:nvPicPr>
        <p:blipFill rotWithShape="1">
          <a:blip r:embed="rId3">
            <a:alphaModFix/>
          </a:blip>
          <a:srcRect b="0" l="0" r="0" t="0"/>
          <a:stretch/>
        </p:blipFill>
        <p:spPr>
          <a:xfrm>
            <a:off x="340600" y="221789"/>
            <a:ext cx="1966800" cy="679936"/>
          </a:xfrm>
          <a:prstGeom prst="rect">
            <a:avLst/>
          </a:prstGeom>
          <a:noFill/>
          <a:ln>
            <a:noFill/>
          </a:ln>
        </p:spPr>
      </p:pic>
      <p:pic>
        <p:nvPicPr>
          <p:cNvPr id="89" name="Google Shape;89;g1efd1bf967a_0_0"/>
          <p:cNvPicPr preferRelativeResize="0"/>
          <p:nvPr/>
        </p:nvPicPr>
        <p:blipFill rotWithShape="1">
          <a:blip r:embed="rId4">
            <a:alphaModFix/>
          </a:blip>
          <a:srcRect b="-12348" l="0" r="0" t="12349"/>
          <a:stretch/>
        </p:blipFill>
        <p:spPr>
          <a:xfrm>
            <a:off x="3496913" y="6325625"/>
            <a:ext cx="1376675" cy="434747"/>
          </a:xfrm>
          <a:prstGeom prst="rect">
            <a:avLst/>
          </a:prstGeom>
          <a:noFill/>
          <a:ln>
            <a:noFill/>
          </a:ln>
        </p:spPr>
      </p:pic>
      <p:pic>
        <p:nvPicPr>
          <p:cNvPr id="90" name="Google Shape;90;g1efd1bf967a_0_0"/>
          <p:cNvPicPr preferRelativeResize="0"/>
          <p:nvPr/>
        </p:nvPicPr>
        <p:blipFill rotWithShape="1">
          <a:blip r:embed="rId5">
            <a:alphaModFix/>
          </a:blip>
          <a:srcRect b="20019" l="76027" r="4299" t="0"/>
          <a:stretch/>
        </p:blipFill>
        <p:spPr>
          <a:xfrm>
            <a:off x="234850" y="6196988"/>
            <a:ext cx="1307684" cy="505475"/>
          </a:xfrm>
          <a:prstGeom prst="rect">
            <a:avLst/>
          </a:prstGeom>
          <a:noFill/>
          <a:ln>
            <a:noFill/>
          </a:ln>
        </p:spPr>
      </p:pic>
      <p:pic>
        <p:nvPicPr>
          <p:cNvPr id="91" name="Google Shape;91;g1efd1bf967a_0_0"/>
          <p:cNvPicPr preferRelativeResize="0"/>
          <p:nvPr/>
        </p:nvPicPr>
        <p:blipFill rotWithShape="1">
          <a:blip r:embed="rId6">
            <a:alphaModFix/>
          </a:blip>
          <a:srcRect b="0" l="9561" r="11287" t="0"/>
          <a:stretch/>
        </p:blipFill>
        <p:spPr>
          <a:xfrm>
            <a:off x="2307400" y="6087461"/>
            <a:ext cx="1139400" cy="754190"/>
          </a:xfrm>
          <a:prstGeom prst="rect">
            <a:avLst/>
          </a:prstGeom>
          <a:noFill/>
          <a:ln>
            <a:noFill/>
          </a:ln>
        </p:spPr>
      </p:pic>
      <p:pic>
        <p:nvPicPr>
          <p:cNvPr id="92" name="Google Shape;92;g1efd1bf967a_0_0"/>
          <p:cNvPicPr preferRelativeResize="0"/>
          <p:nvPr/>
        </p:nvPicPr>
        <p:blipFill rotWithShape="1">
          <a:blip r:embed="rId7">
            <a:alphaModFix/>
          </a:blip>
          <a:srcRect b="0" l="0" r="0" t="0"/>
          <a:stretch/>
        </p:blipFill>
        <p:spPr>
          <a:xfrm>
            <a:off x="5038452" y="6211827"/>
            <a:ext cx="839077" cy="505475"/>
          </a:xfrm>
          <a:prstGeom prst="rect">
            <a:avLst/>
          </a:prstGeom>
          <a:noFill/>
          <a:ln>
            <a:noFill/>
          </a:ln>
        </p:spPr>
      </p:pic>
      <p:pic>
        <p:nvPicPr>
          <p:cNvPr id="93" name="Google Shape;93;g1efd1bf967a_0_0"/>
          <p:cNvPicPr preferRelativeResize="0"/>
          <p:nvPr/>
        </p:nvPicPr>
        <p:blipFill rotWithShape="1">
          <a:blip r:embed="rId8">
            <a:alphaModFix/>
          </a:blip>
          <a:srcRect b="0" l="0" r="0" t="0"/>
          <a:stretch/>
        </p:blipFill>
        <p:spPr>
          <a:xfrm>
            <a:off x="6103150" y="6168762"/>
            <a:ext cx="1184739" cy="472200"/>
          </a:xfrm>
          <a:prstGeom prst="rect">
            <a:avLst/>
          </a:prstGeom>
          <a:noFill/>
          <a:ln>
            <a:noFill/>
          </a:ln>
        </p:spPr>
      </p:pic>
      <p:pic>
        <p:nvPicPr>
          <p:cNvPr id="94" name="Google Shape;94;g1efd1bf967a_0_0"/>
          <p:cNvPicPr preferRelativeResize="0"/>
          <p:nvPr/>
        </p:nvPicPr>
        <p:blipFill rotWithShape="1">
          <a:blip r:embed="rId9">
            <a:alphaModFix/>
          </a:blip>
          <a:srcRect b="0" l="0" r="0" t="0"/>
          <a:stretch/>
        </p:blipFill>
        <p:spPr>
          <a:xfrm>
            <a:off x="1643975" y="6168750"/>
            <a:ext cx="561975" cy="561975"/>
          </a:xfrm>
          <a:prstGeom prst="rect">
            <a:avLst/>
          </a:prstGeom>
          <a:noFill/>
          <a:ln>
            <a:noFill/>
          </a:ln>
        </p:spPr>
      </p:pic>
      <p:pic>
        <p:nvPicPr>
          <p:cNvPr descr="A close-up of a logo&#10;&#10;Description automatically generated" id="95" name="Google Shape;95;g1efd1bf967a_0_0"/>
          <p:cNvPicPr preferRelativeResize="0"/>
          <p:nvPr/>
        </p:nvPicPr>
        <p:blipFill rotWithShape="1">
          <a:blip r:embed="rId10">
            <a:alphaModFix/>
          </a:blip>
          <a:srcRect b="0" l="0" r="0" t="0"/>
          <a:stretch/>
        </p:blipFill>
        <p:spPr>
          <a:xfrm>
            <a:off x="7287889" y="6180585"/>
            <a:ext cx="1308569" cy="567942"/>
          </a:xfrm>
          <a:prstGeom prst="rect">
            <a:avLst/>
          </a:prstGeom>
          <a:noFill/>
          <a:ln>
            <a:noFill/>
          </a:ln>
        </p:spPr>
      </p:pic>
      <p:pic>
        <p:nvPicPr>
          <p:cNvPr id="96" name="Google Shape;96;g1efd1bf967a_0_0"/>
          <p:cNvPicPr preferRelativeResize="0"/>
          <p:nvPr/>
        </p:nvPicPr>
        <p:blipFill>
          <a:blip r:embed="rId11">
            <a:alphaModFix/>
          </a:blip>
          <a:stretch>
            <a:fillRect/>
          </a:stretch>
        </p:blipFill>
        <p:spPr>
          <a:xfrm>
            <a:off x="3551375" y="4080499"/>
            <a:ext cx="2934973" cy="2012051"/>
          </a:xfrm>
          <a:prstGeom prst="rect">
            <a:avLst/>
          </a:prstGeom>
          <a:noFill/>
          <a:ln cap="flat" cmpd="sng" w="38100">
            <a:solidFill>
              <a:schemeClr val="dk2"/>
            </a:solidFill>
            <a:prstDash val="solid"/>
            <a:round/>
            <a:headEnd len="sm" w="sm" type="none"/>
            <a:tailEnd len="sm" w="sm" type="none"/>
          </a:ln>
        </p:spPr>
      </p:pic>
      <p:pic>
        <p:nvPicPr>
          <p:cNvPr id="97" name="Google Shape;97;g1efd1bf967a_0_0"/>
          <p:cNvPicPr preferRelativeResize="0"/>
          <p:nvPr/>
        </p:nvPicPr>
        <p:blipFill>
          <a:blip r:embed="rId12">
            <a:alphaModFix/>
          </a:blip>
          <a:stretch>
            <a:fillRect/>
          </a:stretch>
        </p:blipFill>
        <p:spPr>
          <a:xfrm>
            <a:off x="3484512" y="4080500"/>
            <a:ext cx="3068700" cy="96739"/>
          </a:xfrm>
          <a:prstGeom prst="rect">
            <a:avLst/>
          </a:prstGeom>
          <a:noFill/>
          <a:ln cap="flat" cmpd="sng" w="19050">
            <a:solidFill>
              <a:schemeClr val="dk2"/>
            </a:solidFill>
            <a:prstDash val="solid"/>
            <a:round/>
            <a:headEnd len="sm" w="sm" type="none"/>
            <a:tailEnd len="sm" w="sm" type="none"/>
          </a:ln>
        </p:spPr>
      </p:pic>
      <p:sp>
        <p:nvSpPr>
          <p:cNvPr id="98" name="Google Shape;98;g1efd1bf967a_0_0"/>
          <p:cNvSpPr txBox="1"/>
          <p:nvPr/>
        </p:nvSpPr>
        <p:spPr>
          <a:xfrm>
            <a:off x="6590925" y="3912938"/>
            <a:ext cx="2300100" cy="126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00">
                <a:solidFill>
                  <a:schemeClr val="dk1"/>
                </a:solidFill>
                <a:latin typeface="Calibri"/>
                <a:ea typeface="Calibri"/>
                <a:cs typeface="Calibri"/>
                <a:sym typeface="Calibri"/>
              </a:rPr>
              <a:t>The USDA FoodData Central calculates the nutritional data for broccoli through laboratory analysis of representative samples using standardized reference methods. These results are compiled into a comprehensive database, ensuring accurate and reliable information on the nutritional composition of broccoli.</a:t>
            </a:r>
            <a:endParaRPr sz="900">
              <a:solidFill>
                <a:schemeClr val="dk1"/>
              </a:solidFill>
              <a:latin typeface="Calibri"/>
              <a:ea typeface="Calibri"/>
              <a:cs typeface="Calibri"/>
              <a:sym typeface="Calibri"/>
            </a:endParaRPr>
          </a:p>
        </p:txBody>
      </p:sp>
      <p:pic>
        <p:nvPicPr>
          <p:cNvPr id="99" name="Google Shape;99;g1efd1bf967a_0_0"/>
          <p:cNvPicPr preferRelativeResize="0"/>
          <p:nvPr/>
        </p:nvPicPr>
        <p:blipFill rotWithShape="1">
          <a:blip r:embed="rId13">
            <a:alphaModFix/>
          </a:blip>
          <a:srcRect b="29" l="0" r="0" t="39"/>
          <a:stretch/>
        </p:blipFill>
        <p:spPr>
          <a:xfrm>
            <a:off x="152400" y="4024725"/>
            <a:ext cx="3196949" cy="2067825"/>
          </a:xfrm>
          <a:prstGeom prst="rect">
            <a:avLst/>
          </a:prstGeom>
          <a:noFill/>
          <a:ln>
            <a:noFill/>
          </a:ln>
        </p:spPr>
      </p:pic>
      <p:pic>
        <p:nvPicPr>
          <p:cNvPr id="100" name="Google Shape;100;g1efd1bf967a_0_0" title="Jaeyi recording (1) (1).mp3">
            <a:hlinkClick r:id="rId14"/>
          </p:cNvPr>
          <p:cNvPicPr preferRelativeResize="0"/>
          <p:nvPr/>
        </p:nvPicPr>
        <p:blipFill>
          <a:blip r:embed="rId15">
            <a:alphaModFix/>
          </a:blip>
          <a:stretch>
            <a:fillRect/>
          </a:stretch>
        </p:blipFill>
        <p:spPr>
          <a:xfrm>
            <a:off x="6728400" y="5191952"/>
            <a:ext cx="754219" cy="754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2012-12-18T02:56:35Z</dcterms:created>
  <dc:creator>Christopher Voigt</dc:creator>
</cp:coreProperties>
</file>