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gz44Pghdwzzvv+O+KTCkoHoGZw5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73F85C-46E2-98C0-3746-99C4A3A06C25}" name="James Vacca" initials="JV" userId="S::vaccaj26@wra.net::1319f8a0-2f84-482f-a62a-1d90014abd90" providerId="AD"/>
  <p188:author id="{0360EEB0-630F-2155-7480-39F799081A6E}" name="maegan.plank@ucb.com" initials="ma" userId="S::urn:spo:guest#maegan.plank@ucb.com::"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DFF"/>
    <a:srgbClr val="A3F0FF"/>
    <a:srgbClr val="70D9FF"/>
    <a:srgbClr val="A6DDED"/>
    <a:srgbClr val="8AE6FF"/>
    <a:srgbClr val="91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efd1bf96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1efd1bf967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792288" y="612775"/>
            <a:ext cx="5486400" cy="4114800"/>
          </a:xfrm>
          <a:prstGeom prst="rect">
            <a:avLst/>
          </a:prstGeom>
          <a:noFill/>
          <a:ln>
            <a:noFill/>
          </a:ln>
        </p:spPr>
      </p:sp>
      <p:sp>
        <p:nvSpPr>
          <p:cNvPr id="64" name="Google Shape;6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759"/>
            <a:lum/>
          </a:blip>
          <a:srcRect/>
          <a:stretch>
            <a:fillRect l="-27000" r="-27000"/>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13.svg"/><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EDFF"/>
        </a:solidFill>
        <a:effectLst/>
      </p:bgPr>
    </p:bg>
    <p:spTree>
      <p:nvGrpSpPr>
        <p:cNvPr id="1" name="Shape 83"/>
        <p:cNvGrpSpPr/>
        <p:nvPr/>
      </p:nvGrpSpPr>
      <p:grpSpPr>
        <a:xfrm>
          <a:off x="0" y="0"/>
          <a:ext cx="0" cy="0"/>
          <a:chOff x="0" y="0"/>
          <a:chExt cx="0" cy="0"/>
        </a:xfrm>
      </p:grpSpPr>
      <p:sp>
        <p:nvSpPr>
          <p:cNvPr id="24" name="Rectangle 23">
            <a:extLst>
              <a:ext uri="{FF2B5EF4-FFF2-40B4-BE49-F238E27FC236}">
                <a16:creationId xmlns:a16="http://schemas.microsoft.com/office/drawing/2014/main" id="{256856B3-7E60-3244-ECE7-B11714249B8F}"/>
              </a:ext>
            </a:extLst>
          </p:cNvPr>
          <p:cNvSpPr/>
          <p:nvPr/>
        </p:nvSpPr>
        <p:spPr>
          <a:xfrm>
            <a:off x="384555" y="3481636"/>
            <a:ext cx="3162148" cy="192144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8CCD3400-83D3-0587-A6FD-0C587079FB5B}"/>
              </a:ext>
            </a:extLst>
          </p:cNvPr>
          <p:cNvSpPr/>
          <p:nvPr/>
        </p:nvSpPr>
        <p:spPr>
          <a:xfrm>
            <a:off x="4275032" y="2991228"/>
            <a:ext cx="4798530" cy="162563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 (online-voice-recorder.com)">
            <a:hlinkClick r:id="" action="ppaction://media"/>
            <a:extLst>
              <a:ext uri="{FF2B5EF4-FFF2-40B4-BE49-F238E27FC236}">
                <a16:creationId xmlns:a16="http://schemas.microsoft.com/office/drawing/2014/main" id="{4480B705-69D6-3F96-F0BC-D871249E7E3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rot="18512935">
            <a:off x="8005997" y="354560"/>
            <a:ext cx="753826" cy="838497"/>
          </a:xfrm>
          <a:prstGeom prst="rect">
            <a:avLst/>
          </a:prstGeom>
        </p:spPr>
      </p:pic>
      <p:pic>
        <p:nvPicPr>
          <p:cNvPr id="7" name="Picture 6">
            <a:extLst>
              <a:ext uri="{FF2B5EF4-FFF2-40B4-BE49-F238E27FC236}">
                <a16:creationId xmlns:a16="http://schemas.microsoft.com/office/drawing/2014/main" id="{A6038CA6-9940-C646-FDD9-3FD3EDC69322}"/>
              </a:ext>
            </a:extLst>
          </p:cNvPr>
          <p:cNvPicPr>
            <a:picLocks noChangeAspect="1"/>
          </p:cNvPicPr>
          <p:nvPr/>
        </p:nvPicPr>
        <p:blipFill>
          <a:blip r:embed="rId6"/>
          <a:stretch>
            <a:fillRect/>
          </a:stretch>
        </p:blipFill>
        <p:spPr>
          <a:xfrm flipH="1">
            <a:off x="7901743" y="297910"/>
            <a:ext cx="918508" cy="918508"/>
          </a:xfrm>
          <a:prstGeom prst="rect">
            <a:avLst/>
          </a:prstGeom>
        </p:spPr>
      </p:pic>
      <p:sp>
        <p:nvSpPr>
          <p:cNvPr id="84" name="Google Shape;84;g1efd1bf967a_0_0"/>
          <p:cNvSpPr txBox="1"/>
          <p:nvPr/>
        </p:nvSpPr>
        <p:spPr>
          <a:xfrm>
            <a:off x="3819987" y="1236773"/>
            <a:ext cx="5395670" cy="2277506"/>
          </a:xfrm>
          <a:prstGeom prst="rect">
            <a:avLst/>
          </a:prstGeom>
          <a:noFill/>
          <a:ln>
            <a:noFill/>
          </a:ln>
        </p:spPr>
        <p:txBody>
          <a:bodyPr spcFirstLastPara="1" wrap="square" lIns="91425" tIns="45700" rIns="91425" bIns="45700" anchor="t" anchorCtr="0">
            <a:spAutoFit/>
          </a:bodyPr>
          <a:lstStyle/>
          <a:p>
            <a:r>
              <a:rPr lang="en-US" sz="1200">
                <a:solidFill>
                  <a:srgbClr val="0E101A"/>
                </a:solidFill>
                <a:ea typeface="Calibri"/>
              </a:rPr>
              <a:t>The pervading global threat of plastic pollution is one that still lacks a clear and sustainable remedy. In response, our project aims to address this issue by engineering bacteria endowed with the ability to enzymatically degrade plastics like polyethylene terephthalate (PET) (Figure 1). Our primary objective in doing this is to help minimize the harmful impact that plastic has on the environment that has increased dramatically in recent years (Figure 2). By targeting a common single use plastic like PET, we are confident we can reduce the amount of plastic that plagues the world.</a:t>
            </a:r>
            <a:endParaRPr lang="en-US" sz="1200">
              <a:solidFill>
                <a:srgbClr val="0E101A"/>
              </a:solidFill>
            </a:endParaRPr>
          </a:p>
          <a:p>
            <a:pPr marL="285750" indent="-285750">
              <a:buFont typeface="Calibri"/>
              <a:buChar char="-"/>
            </a:pPr>
            <a:endParaRPr lang="en-US" sz="1150" b="1">
              <a:solidFill>
                <a:srgbClr val="0E101A"/>
              </a:solidFill>
              <a:latin typeface="Arial Nova Cond"/>
              <a:ea typeface="Calibri"/>
            </a:endParaRPr>
          </a:p>
          <a:p>
            <a:endParaRPr lang="en-US" sz="1150">
              <a:latin typeface="Georgia Pro"/>
            </a:endParaRPr>
          </a:p>
          <a:p>
            <a:pPr>
              <a:buSzPts val="1800"/>
            </a:pPr>
            <a:endParaRPr lang="en-US" sz="1150">
              <a:solidFill>
                <a:schemeClr val="dk1"/>
              </a:solidFill>
              <a:latin typeface="Georgia Pro"/>
              <a:ea typeface="Calibri"/>
              <a:cs typeface="Calibri"/>
            </a:endParaRPr>
          </a:p>
          <a:p>
            <a:pPr marL="25400" marR="0" lvl="0" algn="l" rtl="0">
              <a:lnSpc>
                <a:spcPct val="100000"/>
              </a:lnSpc>
              <a:spcBef>
                <a:spcPts val="0"/>
              </a:spcBef>
              <a:spcAft>
                <a:spcPts val="0"/>
              </a:spcAft>
              <a:buClr>
                <a:schemeClr val="dk1"/>
              </a:buClr>
              <a:buSzPts val="1800"/>
            </a:pPr>
            <a:endParaRPr lang="en-US" sz="1150" b="0" i="0" u="none" strike="noStrike" cap="none">
              <a:solidFill>
                <a:schemeClr val="dk1"/>
              </a:solidFill>
              <a:latin typeface="Georgia Pro"/>
              <a:ea typeface="Calibri"/>
              <a:cs typeface="Calibri"/>
            </a:endParaRPr>
          </a:p>
        </p:txBody>
      </p:sp>
      <p:sp>
        <p:nvSpPr>
          <p:cNvPr id="92" name="Google Shape;92;g1efd1bf967a_0_0"/>
          <p:cNvSpPr txBox="1"/>
          <p:nvPr/>
        </p:nvSpPr>
        <p:spPr>
          <a:xfrm>
            <a:off x="1343607" y="-20609"/>
            <a:ext cx="6568581" cy="984855"/>
          </a:xfrm>
          <a:prstGeom prst="rect">
            <a:avLst/>
          </a:prstGeom>
          <a:noFill/>
          <a:ln>
            <a:noFill/>
          </a:ln>
        </p:spPr>
        <p:txBody>
          <a:bodyPr spcFirstLastPara="1" wrap="square" lIns="91425" tIns="91425" rIns="91425" bIns="91425" anchor="t" anchorCtr="0">
            <a:spAutoFit/>
          </a:bodyPr>
          <a:lstStyle/>
          <a:p>
            <a:pPr algn="ctr">
              <a:buSzPts val="2000"/>
            </a:pPr>
            <a:r>
              <a:rPr lang="en-US" sz="1600" b="1">
                <a:solidFill>
                  <a:schemeClr val="dk1"/>
                </a:solidFill>
                <a:latin typeface="+mj-lt"/>
                <a:cs typeface="Consolas" panose="020B0609020204030204" pitchFamily="49" charset="0"/>
              </a:rPr>
              <a:t>PolyWreck: Degrading Plastic by Inserting Enzymes</a:t>
            </a:r>
            <a:endParaRPr lang="en-US" sz="1600" b="1" i="0" u="none" strike="noStrike" cap="none">
              <a:solidFill>
                <a:schemeClr val="dk1"/>
              </a:solidFill>
              <a:latin typeface="+mj-lt"/>
              <a:cs typeface="Consolas" panose="020B0609020204030204" pitchFamily="49" charset="0"/>
            </a:endParaRPr>
          </a:p>
          <a:p>
            <a:pPr algn="ctr"/>
            <a:r>
              <a:rPr lang="en" sz="1200">
                <a:solidFill>
                  <a:schemeClr val="dk1"/>
                </a:solidFill>
                <a:latin typeface="+mn-lt"/>
                <a:cs typeface="Consolas" panose="020B0609020204030204" pitchFamily="49" charset="0"/>
              </a:rPr>
              <a:t>Amanda Blasberg, J</a:t>
            </a:r>
            <a:r>
              <a:rPr lang="en-US" sz="1200" err="1">
                <a:solidFill>
                  <a:schemeClr val="dk1"/>
                </a:solidFill>
                <a:latin typeface="+mn-lt"/>
                <a:cs typeface="Consolas" panose="020B0609020204030204" pitchFamily="49" charset="0"/>
              </a:rPr>
              <a:t>acob</a:t>
            </a:r>
            <a:r>
              <a:rPr lang="en-US" sz="1200">
                <a:solidFill>
                  <a:schemeClr val="dk1"/>
                </a:solidFill>
                <a:latin typeface="+mn-lt"/>
                <a:cs typeface="Consolas" panose="020B0609020204030204" pitchFamily="49" charset="0"/>
              </a:rPr>
              <a:t> Wells, James Vacca, Brennan Christian, </a:t>
            </a:r>
            <a:r>
              <a:rPr lang="en-US" sz="1200" err="1">
                <a:solidFill>
                  <a:schemeClr val="dk1"/>
                </a:solidFill>
                <a:latin typeface="+mn-lt"/>
                <a:cs typeface="Consolas" panose="020B0609020204030204" pitchFamily="49" charset="0"/>
              </a:rPr>
              <a:t>Arsh</a:t>
            </a:r>
            <a:r>
              <a:rPr lang="en-US" sz="1200">
                <a:solidFill>
                  <a:schemeClr val="dk1"/>
                </a:solidFill>
                <a:latin typeface="+mn-lt"/>
                <a:cs typeface="Consolas" panose="020B0609020204030204" pitchFamily="49" charset="0"/>
              </a:rPr>
              <a:t> Goyal</a:t>
            </a:r>
            <a:r>
              <a:rPr lang="en-US" sz="1200" b="0" i="0" u="none" strike="noStrike" cap="none">
                <a:solidFill>
                  <a:schemeClr val="dk1"/>
                </a:solidFill>
                <a:latin typeface="+mn-lt"/>
                <a:cs typeface="Consolas" panose="020B0609020204030204" pitchFamily="49" charset="0"/>
                <a:sym typeface="Arial"/>
              </a:rPr>
              <a:t>, </a:t>
            </a:r>
            <a:r>
              <a:rPr lang="en-US" sz="1200">
                <a:solidFill>
                  <a:schemeClr val="dk1"/>
                </a:solidFill>
                <a:latin typeface="+mn-lt"/>
                <a:cs typeface="Consolas" panose="020B0609020204030204" pitchFamily="49" charset="0"/>
              </a:rPr>
              <a:t>Dr. Beth </a:t>
            </a:r>
            <a:r>
              <a:rPr lang="en-US" sz="1200" err="1">
                <a:solidFill>
                  <a:schemeClr val="dk1"/>
                </a:solidFill>
                <a:latin typeface="+mn-lt"/>
                <a:cs typeface="Consolas" panose="020B0609020204030204" pitchFamily="49" charset="0"/>
              </a:rPr>
              <a:t>Pethel</a:t>
            </a:r>
            <a:r>
              <a:rPr lang="en-US" sz="1200" b="0" i="0" u="none" strike="noStrike" cap="none">
                <a:solidFill>
                  <a:schemeClr val="dk1"/>
                </a:solidFill>
                <a:latin typeface="+mn-lt"/>
                <a:cs typeface="Consolas" panose="020B0609020204030204" pitchFamily="49" charset="0"/>
                <a:sym typeface="Arial"/>
              </a:rPr>
              <a:t>, </a:t>
            </a:r>
            <a:r>
              <a:rPr lang="en-US" sz="1200">
                <a:solidFill>
                  <a:schemeClr val="dk1"/>
                </a:solidFill>
                <a:latin typeface="+mn-lt"/>
                <a:cs typeface="Consolas" panose="020B0609020204030204" pitchFamily="49" charset="0"/>
              </a:rPr>
              <a:t>Maegan Plank </a:t>
            </a:r>
            <a:r>
              <a:rPr lang="en-US" sz="1200" b="0" i="0" u="none" strike="noStrike" cap="none">
                <a:solidFill>
                  <a:schemeClr val="dk1"/>
                </a:solidFill>
                <a:latin typeface="+mn-lt"/>
                <a:cs typeface="Consolas" panose="020B0609020204030204" pitchFamily="49" charset="0"/>
                <a:sym typeface="Arial"/>
              </a:rPr>
              <a:t>(</a:t>
            </a:r>
            <a:r>
              <a:rPr lang="en-US" sz="1200">
                <a:solidFill>
                  <a:schemeClr val="dk1"/>
                </a:solidFill>
                <a:latin typeface="+mn-lt"/>
                <a:cs typeface="Consolas" panose="020B0609020204030204" pitchFamily="49" charset="0"/>
              </a:rPr>
              <a:t>UCB)</a:t>
            </a:r>
            <a:endParaRPr lang="en" sz="1200" b="0" i="0" u="none" strike="noStrike" cap="none">
              <a:solidFill>
                <a:schemeClr val="dk1"/>
              </a:solidFill>
              <a:latin typeface="+mn-lt"/>
              <a:cs typeface="Consolas" panose="020B0609020204030204" pitchFamily="49" charset="0"/>
            </a:endParaRPr>
          </a:p>
          <a:p>
            <a:pPr algn="ctr"/>
            <a:r>
              <a:rPr lang="en" sz="1200">
                <a:solidFill>
                  <a:schemeClr val="dk1"/>
                </a:solidFill>
                <a:latin typeface="+mn-lt"/>
                <a:cs typeface="Consolas" panose="020B0609020204030204" pitchFamily="49" charset="0"/>
              </a:rPr>
              <a:t>Western Reserve Academy</a:t>
            </a:r>
            <a:r>
              <a:rPr lang="en" sz="1200" b="0" i="0" u="none" strike="noStrike" cap="none">
                <a:solidFill>
                  <a:schemeClr val="dk1"/>
                </a:solidFill>
                <a:latin typeface="+mn-lt"/>
                <a:cs typeface="Consolas" panose="020B0609020204030204" pitchFamily="49" charset="0"/>
                <a:sym typeface="Arial"/>
              </a:rPr>
              <a:t>, </a:t>
            </a:r>
            <a:r>
              <a:rPr lang="en" sz="1200">
                <a:solidFill>
                  <a:schemeClr val="dk1"/>
                </a:solidFill>
                <a:latin typeface="+mn-lt"/>
                <a:cs typeface="Consolas" panose="020B0609020204030204" pitchFamily="49" charset="0"/>
              </a:rPr>
              <a:t>Hudson</a:t>
            </a:r>
            <a:r>
              <a:rPr lang="en" sz="1200" b="0" i="0" u="none" strike="noStrike" cap="none">
                <a:solidFill>
                  <a:schemeClr val="dk1"/>
                </a:solidFill>
                <a:latin typeface="+mn-lt"/>
                <a:cs typeface="Consolas" panose="020B0609020204030204" pitchFamily="49" charset="0"/>
                <a:sym typeface="Arial"/>
              </a:rPr>
              <a:t>, </a:t>
            </a:r>
            <a:r>
              <a:rPr lang="en" sz="1200">
                <a:solidFill>
                  <a:schemeClr val="dk1"/>
                </a:solidFill>
                <a:latin typeface="+mn-lt"/>
                <a:cs typeface="Consolas" panose="020B0609020204030204" pitchFamily="49" charset="0"/>
              </a:rPr>
              <a:t>OH</a:t>
            </a:r>
            <a:r>
              <a:rPr lang="en" sz="1200" b="0" i="0" u="none" strike="noStrike" cap="none">
                <a:solidFill>
                  <a:schemeClr val="dk1"/>
                </a:solidFill>
                <a:latin typeface="+mn-lt"/>
                <a:cs typeface="Consolas" panose="020B0609020204030204" pitchFamily="49" charset="0"/>
                <a:sym typeface="Arial"/>
              </a:rPr>
              <a:t>, </a:t>
            </a:r>
            <a:r>
              <a:rPr lang="en" sz="1200">
                <a:solidFill>
                  <a:schemeClr val="dk1"/>
                </a:solidFill>
                <a:latin typeface="+mn-lt"/>
                <a:cs typeface="Consolas" panose="020B0609020204030204" pitchFamily="49" charset="0"/>
              </a:rPr>
              <a:t>USA</a:t>
            </a:r>
            <a:endParaRPr sz="1200">
              <a:solidFill>
                <a:schemeClr val="dk1"/>
              </a:solidFill>
              <a:latin typeface="+mn-lt"/>
              <a:cs typeface="Consolas" panose="020B0609020204030204" pitchFamily="49" charset="0"/>
            </a:endParaRPr>
          </a:p>
        </p:txBody>
      </p:sp>
      <p:pic>
        <p:nvPicPr>
          <p:cNvPr id="93" name="Google Shape;93;g1efd1bf967a_0_0"/>
          <p:cNvPicPr preferRelativeResize="0"/>
          <p:nvPr/>
        </p:nvPicPr>
        <p:blipFill rotWithShape="1">
          <a:blip r:embed="rId7">
            <a:alphaModFix/>
          </a:blip>
          <a:srcRect/>
          <a:stretch/>
        </p:blipFill>
        <p:spPr>
          <a:xfrm>
            <a:off x="-33598" y="-147047"/>
            <a:ext cx="1966800" cy="679936"/>
          </a:xfrm>
          <a:prstGeom prst="rect">
            <a:avLst/>
          </a:prstGeom>
          <a:noFill/>
          <a:ln>
            <a:noFill/>
          </a:ln>
        </p:spPr>
      </p:pic>
      <p:pic>
        <p:nvPicPr>
          <p:cNvPr id="94" name="Google Shape;94;g1efd1bf967a_0_0"/>
          <p:cNvPicPr preferRelativeResize="0"/>
          <p:nvPr/>
        </p:nvPicPr>
        <p:blipFill rotWithShape="1">
          <a:blip r:embed="rId8">
            <a:alphaModFix/>
          </a:blip>
          <a:srcRect t="12349" b="-12349"/>
          <a:stretch/>
        </p:blipFill>
        <p:spPr>
          <a:xfrm>
            <a:off x="3507304" y="6393166"/>
            <a:ext cx="1376675" cy="434747"/>
          </a:xfrm>
          <a:prstGeom prst="rect">
            <a:avLst/>
          </a:prstGeom>
          <a:noFill/>
          <a:ln>
            <a:noFill/>
          </a:ln>
        </p:spPr>
      </p:pic>
      <p:pic>
        <p:nvPicPr>
          <p:cNvPr id="95" name="Google Shape;95;g1efd1bf967a_0_0"/>
          <p:cNvPicPr preferRelativeResize="0"/>
          <p:nvPr/>
        </p:nvPicPr>
        <p:blipFill>
          <a:blip r:embed="rId9">
            <a:alphaModFix/>
          </a:blip>
          <a:stretch>
            <a:fillRect/>
          </a:stretch>
        </p:blipFill>
        <p:spPr>
          <a:xfrm>
            <a:off x="7411673" y="6257066"/>
            <a:ext cx="1307675" cy="561982"/>
          </a:xfrm>
          <a:prstGeom prst="rect">
            <a:avLst/>
          </a:prstGeom>
          <a:noFill/>
          <a:ln>
            <a:noFill/>
          </a:ln>
        </p:spPr>
      </p:pic>
      <p:pic>
        <p:nvPicPr>
          <p:cNvPr id="96" name="Google Shape;96;g1efd1bf967a_0_0"/>
          <p:cNvPicPr preferRelativeResize="0"/>
          <p:nvPr/>
        </p:nvPicPr>
        <p:blipFill rotWithShape="1">
          <a:blip r:embed="rId10">
            <a:alphaModFix/>
          </a:blip>
          <a:srcRect l="76027" r="4300" b="20019"/>
          <a:stretch/>
        </p:blipFill>
        <p:spPr>
          <a:xfrm>
            <a:off x="234850" y="6290506"/>
            <a:ext cx="1307684" cy="505475"/>
          </a:xfrm>
          <a:prstGeom prst="rect">
            <a:avLst/>
          </a:prstGeom>
          <a:noFill/>
          <a:ln>
            <a:noFill/>
          </a:ln>
        </p:spPr>
      </p:pic>
      <p:pic>
        <p:nvPicPr>
          <p:cNvPr id="97" name="Google Shape;97;g1efd1bf967a_0_0"/>
          <p:cNvPicPr preferRelativeResize="0"/>
          <p:nvPr/>
        </p:nvPicPr>
        <p:blipFill rotWithShape="1">
          <a:blip r:embed="rId11">
            <a:alphaModFix/>
          </a:blip>
          <a:srcRect l="9561" r="11287"/>
          <a:stretch/>
        </p:blipFill>
        <p:spPr>
          <a:xfrm>
            <a:off x="2312595" y="6170587"/>
            <a:ext cx="1082250" cy="686649"/>
          </a:xfrm>
          <a:prstGeom prst="rect">
            <a:avLst/>
          </a:prstGeom>
          <a:noFill/>
          <a:ln>
            <a:noFill/>
          </a:ln>
        </p:spPr>
      </p:pic>
      <p:pic>
        <p:nvPicPr>
          <p:cNvPr id="98" name="Google Shape;98;g1efd1bf967a_0_0"/>
          <p:cNvPicPr preferRelativeResize="0"/>
          <p:nvPr/>
        </p:nvPicPr>
        <p:blipFill rotWithShape="1">
          <a:blip r:embed="rId12">
            <a:alphaModFix/>
          </a:blip>
          <a:srcRect/>
          <a:stretch/>
        </p:blipFill>
        <p:spPr>
          <a:xfrm>
            <a:off x="5038452" y="6289759"/>
            <a:ext cx="839077" cy="505475"/>
          </a:xfrm>
          <a:prstGeom prst="rect">
            <a:avLst/>
          </a:prstGeom>
          <a:noFill/>
          <a:ln>
            <a:noFill/>
          </a:ln>
        </p:spPr>
      </p:pic>
      <p:pic>
        <p:nvPicPr>
          <p:cNvPr id="99" name="Google Shape;99;g1efd1bf967a_0_0"/>
          <p:cNvPicPr preferRelativeResize="0"/>
          <p:nvPr/>
        </p:nvPicPr>
        <p:blipFill rotWithShape="1">
          <a:blip r:embed="rId13">
            <a:alphaModFix/>
          </a:blip>
          <a:srcRect/>
          <a:stretch/>
        </p:blipFill>
        <p:spPr>
          <a:xfrm>
            <a:off x="6035609" y="6303844"/>
            <a:ext cx="1184739" cy="472200"/>
          </a:xfrm>
          <a:prstGeom prst="rect">
            <a:avLst/>
          </a:prstGeom>
          <a:noFill/>
          <a:ln>
            <a:noFill/>
          </a:ln>
        </p:spPr>
      </p:pic>
      <p:pic>
        <p:nvPicPr>
          <p:cNvPr id="100" name="Google Shape;100;g1efd1bf967a_0_0"/>
          <p:cNvPicPr preferRelativeResize="0"/>
          <p:nvPr/>
        </p:nvPicPr>
        <p:blipFill>
          <a:blip r:embed="rId14">
            <a:alphaModFix/>
          </a:blip>
          <a:stretch>
            <a:fillRect/>
          </a:stretch>
        </p:blipFill>
        <p:spPr>
          <a:xfrm>
            <a:off x="1643975" y="6257073"/>
            <a:ext cx="561975" cy="561975"/>
          </a:xfrm>
          <a:prstGeom prst="rect">
            <a:avLst/>
          </a:prstGeom>
          <a:noFill/>
          <a:ln>
            <a:noFill/>
          </a:ln>
        </p:spPr>
      </p:pic>
      <p:sp>
        <p:nvSpPr>
          <p:cNvPr id="9" name="TextBox 8">
            <a:extLst>
              <a:ext uri="{FF2B5EF4-FFF2-40B4-BE49-F238E27FC236}">
                <a16:creationId xmlns:a16="http://schemas.microsoft.com/office/drawing/2014/main" id="{64FA140C-7B4F-7D5C-F468-1CE41D139418}"/>
              </a:ext>
            </a:extLst>
          </p:cNvPr>
          <p:cNvSpPr txBox="1"/>
          <p:nvPr/>
        </p:nvSpPr>
        <p:spPr>
          <a:xfrm>
            <a:off x="3952410" y="4637984"/>
            <a:ext cx="5351136" cy="430887"/>
          </a:xfrm>
          <a:prstGeom prst="rect">
            <a:avLst/>
          </a:prstGeom>
          <a:noFill/>
        </p:spPr>
        <p:txBody>
          <a:bodyPr wrap="square" lIns="91440" tIns="45720" rIns="91440" bIns="45720" rtlCol="0" anchor="t">
            <a:spAutoFit/>
          </a:bodyPr>
          <a:lstStyle/>
          <a:p>
            <a:r>
              <a:rPr lang="en-US" sz="1100" b="1">
                <a:latin typeface="+mj-lt"/>
                <a:cs typeface="Consolas" panose="020B0609020204030204" pitchFamily="49" charset="0"/>
              </a:rPr>
              <a:t>Figure 3: The cloning of </a:t>
            </a:r>
            <a:r>
              <a:rPr lang="en-US" sz="1100" b="1" i="1">
                <a:latin typeface="+mj-lt"/>
                <a:cs typeface="Consolas" panose="020B0609020204030204" pitchFamily="49" charset="0"/>
              </a:rPr>
              <a:t>I. </a:t>
            </a:r>
            <a:r>
              <a:rPr lang="en-US" sz="1100" b="1" i="1" err="1">
                <a:latin typeface="+mj-lt"/>
                <a:cs typeface="Consolas" panose="020B0609020204030204" pitchFamily="49" charset="0"/>
              </a:rPr>
              <a:t>sakaiensis</a:t>
            </a:r>
            <a:r>
              <a:rPr lang="en-US" sz="1100" b="1" i="1">
                <a:latin typeface="+mj-lt"/>
                <a:cs typeface="Consolas" panose="020B0609020204030204" pitchFamily="49" charset="0"/>
              </a:rPr>
              <a:t> genes </a:t>
            </a:r>
            <a:r>
              <a:rPr lang="en-US" sz="1100" b="1">
                <a:latin typeface="+mj-lt"/>
                <a:cs typeface="Consolas" panose="020B0609020204030204" pitchFamily="49" charset="0"/>
              </a:rPr>
              <a:t>into </a:t>
            </a:r>
            <a:r>
              <a:rPr lang="en-US" sz="1100" b="1" i="1">
                <a:latin typeface="+mj-lt"/>
                <a:cs typeface="Consolas" panose="020B0609020204030204" pitchFamily="49" charset="0"/>
              </a:rPr>
              <a:t>C. </a:t>
            </a:r>
            <a:r>
              <a:rPr lang="en-US" sz="1100" b="1" i="1" err="1">
                <a:latin typeface="+mj-lt"/>
                <a:cs typeface="Consolas" panose="020B0609020204030204" pitchFamily="49" charset="0"/>
              </a:rPr>
              <a:t>testosteroni</a:t>
            </a:r>
            <a:r>
              <a:rPr lang="en-US" sz="1100" b="1" i="1">
                <a:latin typeface="+mj-lt"/>
                <a:cs typeface="Consolas" panose="020B0609020204030204" pitchFamily="49" charset="0"/>
              </a:rPr>
              <a:t> </a:t>
            </a:r>
            <a:r>
              <a:rPr lang="en-US" sz="1100" b="1">
                <a:latin typeface="+mj-lt"/>
                <a:cs typeface="Consolas" panose="020B0609020204030204" pitchFamily="49" charset="0"/>
              </a:rPr>
              <a:t>for degradation of plastic.</a:t>
            </a:r>
          </a:p>
        </p:txBody>
      </p:sp>
      <p:sp>
        <p:nvSpPr>
          <p:cNvPr id="3" name="TextBox 2">
            <a:extLst>
              <a:ext uri="{FF2B5EF4-FFF2-40B4-BE49-F238E27FC236}">
                <a16:creationId xmlns:a16="http://schemas.microsoft.com/office/drawing/2014/main" id="{565306FA-A132-F261-B900-2E2C32A2896E}"/>
              </a:ext>
            </a:extLst>
          </p:cNvPr>
          <p:cNvSpPr txBox="1"/>
          <p:nvPr/>
        </p:nvSpPr>
        <p:spPr>
          <a:xfrm>
            <a:off x="-17270" y="5462943"/>
            <a:ext cx="3893769" cy="447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mj-lt"/>
              </a:rPr>
              <a:t>Figure 2: Drastic increase of the tons of plastic waste in the US throughout recent decades.</a:t>
            </a:r>
          </a:p>
        </p:txBody>
      </p:sp>
      <p:sp>
        <p:nvSpPr>
          <p:cNvPr id="8" name="TextBox 7">
            <a:extLst>
              <a:ext uri="{FF2B5EF4-FFF2-40B4-BE49-F238E27FC236}">
                <a16:creationId xmlns:a16="http://schemas.microsoft.com/office/drawing/2014/main" id="{5A0D021D-2082-DC4B-5355-1661FC287556}"/>
              </a:ext>
            </a:extLst>
          </p:cNvPr>
          <p:cNvSpPr txBox="1"/>
          <p:nvPr/>
        </p:nvSpPr>
        <p:spPr>
          <a:xfrm>
            <a:off x="7299062" y="-16892"/>
            <a:ext cx="2058898" cy="276999"/>
          </a:xfrm>
          <a:prstGeom prst="rect">
            <a:avLst/>
          </a:prstGeom>
          <a:noFill/>
          <a:ln>
            <a:noFill/>
          </a:ln>
        </p:spPr>
        <p:txBody>
          <a:bodyPr wrap="square" lIns="91440" tIns="45720" rIns="91440" bIns="45720" rtlCol="0" anchor="t">
            <a:spAutoFit/>
          </a:bodyPr>
          <a:lstStyle/>
          <a:p>
            <a:r>
              <a:rPr lang="en-US" sz="1200" b="1"/>
              <a:t>Click Image for Audio!</a:t>
            </a:r>
          </a:p>
        </p:txBody>
      </p:sp>
      <p:sp>
        <p:nvSpPr>
          <p:cNvPr id="10" name="TextBox 9">
            <a:extLst>
              <a:ext uri="{FF2B5EF4-FFF2-40B4-BE49-F238E27FC236}">
                <a16:creationId xmlns:a16="http://schemas.microsoft.com/office/drawing/2014/main" id="{4854C063-2B15-9522-298B-24AB64E889F8}"/>
              </a:ext>
            </a:extLst>
          </p:cNvPr>
          <p:cNvSpPr txBox="1"/>
          <p:nvPr/>
        </p:nvSpPr>
        <p:spPr>
          <a:xfrm>
            <a:off x="3884151" y="5108769"/>
            <a:ext cx="5267342" cy="1600438"/>
          </a:xfrm>
          <a:prstGeom prst="rect">
            <a:avLst/>
          </a:prstGeom>
          <a:noFill/>
        </p:spPr>
        <p:txBody>
          <a:bodyPr wrap="square" lIns="91440" tIns="45720" rIns="91440" bIns="45720" rtlCol="0" anchor="t">
            <a:spAutoFit/>
          </a:bodyPr>
          <a:lstStyle/>
          <a:p>
            <a:r>
              <a:rPr lang="en-US" sz="1200">
                <a:solidFill>
                  <a:srgbClr val="0E101A"/>
                </a:solidFill>
                <a:ea typeface="Calibri"/>
              </a:rPr>
              <a:t>The bacteria, </a:t>
            </a:r>
            <a:r>
              <a:rPr lang="en-US" sz="1200" i="1" err="1">
                <a:solidFill>
                  <a:srgbClr val="0E101A"/>
                </a:solidFill>
                <a:ea typeface="Calibri"/>
              </a:rPr>
              <a:t>Comamonas</a:t>
            </a:r>
            <a:r>
              <a:rPr lang="en-US" sz="1200" i="1">
                <a:solidFill>
                  <a:srgbClr val="0E101A"/>
                </a:solidFill>
                <a:ea typeface="Calibri"/>
              </a:rPr>
              <a:t> testosterone, </a:t>
            </a:r>
            <a:r>
              <a:rPr lang="en-US" sz="1200">
                <a:solidFill>
                  <a:srgbClr val="0E101A"/>
                </a:solidFill>
                <a:ea typeface="Calibri"/>
              </a:rPr>
              <a:t>which can break down benzene rings that hold PET together and use it for energy, then enhanced with the genetic material from </a:t>
            </a:r>
            <a:r>
              <a:rPr lang="en-US" sz="1200" i="1" err="1">
                <a:solidFill>
                  <a:srgbClr val="0E101A"/>
                </a:solidFill>
                <a:ea typeface="Calibri"/>
              </a:rPr>
              <a:t>Ideonella</a:t>
            </a:r>
            <a:r>
              <a:rPr lang="en-US" sz="1200" i="1">
                <a:solidFill>
                  <a:srgbClr val="0E101A"/>
                </a:solidFill>
                <a:ea typeface="Calibri"/>
              </a:rPr>
              <a:t> </a:t>
            </a:r>
            <a:r>
              <a:rPr lang="en-US" sz="1200" i="1" err="1">
                <a:solidFill>
                  <a:srgbClr val="0E101A"/>
                </a:solidFill>
                <a:ea typeface="Calibri"/>
              </a:rPr>
              <a:t>sakaiensis</a:t>
            </a:r>
            <a:r>
              <a:rPr lang="en-US" sz="1200" i="1">
                <a:solidFill>
                  <a:srgbClr val="0E101A"/>
                </a:solidFill>
                <a:ea typeface="Calibri"/>
              </a:rPr>
              <a:t> </a:t>
            </a:r>
            <a:r>
              <a:rPr lang="en-US" sz="1200">
                <a:solidFill>
                  <a:srgbClr val="0E101A"/>
                </a:solidFill>
                <a:ea typeface="Calibri"/>
              </a:rPr>
              <a:t>has the possibility of degrading plastics faster. Our project aims to use the two enzymes, </a:t>
            </a:r>
            <a:r>
              <a:rPr lang="en-US" sz="1200" err="1">
                <a:solidFill>
                  <a:srgbClr val="0E101A"/>
                </a:solidFill>
                <a:ea typeface="Calibri"/>
              </a:rPr>
              <a:t>PETase</a:t>
            </a:r>
            <a:r>
              <a:rPr lang="en-US" sz="1200">
                <a:solidFill>
                  <a:srgbClr val="0E101A"/>
                </a:solidFill>
                <a:ea typeface="Calibri"/>
              </a:rPr>
              <a:t> and </a:t>
            </a:r>
            <a:r>
              <a:rPr lang="en-US" sz="1200" err="1">
                <a:solidFill>
                  <a:srgbClr val="0E101A"/>
                </a:solidFill>
                <a:ea typeface="Calibri"/>
              </a:rPr>
              <a:t>MHETase</a:t>
            </a:r>
            <a:r>
              <a:rPr lang="en-US" sz="1200">
                <a:solidFill>
                  <a:srgbClr val="0E101A"/>
                </a:solidFill>
                <a:ea typeface="Calibri"/>
              </a:rPr>
              <a:t> alongside </a:t>
            </a:r>
            <a:r>
              <a:rPr lang="en-US" sz="1200" i="1">
                <a:solidFill>
                  <a:srgbClr val="0E101A"/>
                </a:solidFill>
                <a:ea typeface="Calibri"/>
              </a:rPr>
              <a:t>C. </a:t>
            </a:r>
            <a:r>
              <a:rPr lang="en-US" sz="1200" i="1" err="1">
                <a:solidFill>
                  <a:srgbClr val="0E101A"/>
                </a:solidFill>
                <a:ea typeface="Calibri"/>
              </a:rPr>
              <a:t>testosteroni</a:t>
            </a:r>
            <a:r>
              <a:rPr lang="en-US" sz="1200" i="1">
                <a:solidFill>
                  <a:srgbClr val="0E101A"/>
                </a:solidFill>
                <a:ea typeface="Calibri"/>
              </a:rPr>
              <a:t> </a:t>
            </a:r>
            <a:r>
              <a:rPr lang="en-US" sz="1200">
                <a:solidFill>
                  <a:srgbClr val="0E101A"/>
                </a:solidFill>
                <a:ea typeface="Calibri"/>
              </a:rPr>
              <a:t>with the objective of creating a hyper-efficient degrader. </a:t>
            </a:r>
          </a:p>
          <a:p>
            <a:endParaRPr lang="en-US" sz="1200">
              <a:solidFill>
                <a:srgbClr val="0E101A"/>
              </a:solidFill>
            </a:endParaRPr>
          </a:p>
          <a:p>
            <a:endParaRPr lang="en-US"/>
          </a:p>
        </p:txBody>
      </p:sp>
      <p:pic>
        <p:nvPicPr>
          <p:cNvPr id="4" name="Graphic 3" descr="Line arrow: Counter-clockwise curve with solid fill">
            <a:extLst>
              <a:ext uri="{FF2B5EF4-FFF2-40B4-BE49-F238E27FC236}">
                <a16:creationId xmlns:a16="http://schemas.microsoft.com/office/drawing/2014/main" id="{529DF7C6-0C65-12FD-BB32-8FAAD1BF3EC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800000" flipH="1">
            <a:off x="8737153" y="216366"/>
            <a:ext cx="410309" cy="316523"/>
          </a:xfrm>
          <a:prstGeom prst="rect">
            <a:avLst/>
          </a:prstGeom>
        </p:spPr>
      </p:pic>
      <p:pic>
        <p:nvPicPr>
          <p:cNvPr id="3074" name="Picture 2">
            <a:extLst>
              <a:ext uri="{FF2B5EF4-FFF2-40B4-BE49-F238E27FC236}">
                <a16:creationId xmlns:a16="http://schemas.microsoft.com/office/drawing/2014/main" id="{8532B7CC-FE6E-4653-B1B1-AB5A0A7D7C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850" y="3307348"/>
            <a:ext cx="3164013" cy="1954589"/>
          </a:xfrm>
          <a:prstGeom prst="rect">
            <a:avLst/>
          </a:prstGeom>
          <a:noFill/>
          <a:ln>
            <a:solidFill>
              <a:schemeClr val="bg2">
                <a:lumMod val="20000"/>
                <a:lumOff val="80000"/>
              </a:schemeClr>
            </a:solidFill>
          </a:ln>
          <a:extLst>
            <a:ext uri="{909E8E84-426E-40DD-AFC4-6F175D3DCCD1}">
              <a14:hiddenFill xmlns:a14="http://schemas.microsoft.com/office/drawing/2010/main">
                <a:solidFill>
                  <a:srgbClr val="FFFFFF"/>
                </a:solidFill>
              </a14:hiddenFill>
            </a:ext>
          </a:extLst>
        </p:spPr>
      </p:pic>
      <p:sp>
        <p:nvSpPr>
          <p:cNvPr id="25" name="Rounded Rectangle 24">
            <a:extLst>
              <a:ext uri="{FF2B5EF4-FFF2-40B4-BE49-F238E27FC236}">
                <a16:creationId xmlns:a16="http://schemas.microsoft.com/office/drawing/2014/main" id="{E936CBBE-5723-0076-A482-8E122A399C80}"/>
              </a:ext>
            </a:extLst>
          </p:cNvPr>
          <p:cNvSpPr/>
          <p:nvPr/>
        </p:nvSpPr>
        <p:spPr>
          <a:xfrm>
            <a:off x="133257" y="1265975"/>
            <a:ext cx="3577903" cy="147660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F01783F-E2DA-7A14-295B-2910790FAE1C}"/>
              </a:ext>
            </a:extLst>
          </p:cNvPr>
          <p:cNvSpPr txBox="1"/>
          <p:nvPr/>
        </p:nvSpPr>
        <p:spPr>
          <a:xfrm>
            <a:off x="39086" y="2875477"/>
            <a:ext cx="371814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mj-lt"/>
              </a:rPr>
              <a:t>Figure 1: Polyethylene terephthalate, or PET plastic.</a:t>
            </a:r>
            <a:endParaRPr lang="en-US"/>
          </a:p>
        </p:txBody>
      </p:sp>
      <p:pic>
        <p:nvPicPr>
          <p:cNvPr id="27" name="Picture 26">
            <a:extLst>
              <a:ext uri="{FF2B5EF4-FFF2-40B4-BE49-F238E27FC236}">
                <a16:creationId xmlns:a16="http://schemas.microsoft.com/office/drawing/2014/main" id="{E5B1979F-2F0F-58FC-9C3B-CB9ACE0D9292}"/>
              </a:ext>
            </a:extLst>
          </p:cNvPr>
          <p:cNvPicPr>
            <a:picLocks noChangeAspect="1"/>
          </p:cNvPicPr>
          <p:nvPr/>
        </p:nvPicPr>
        <p:blipFill>
          <a:blip r:embed="rId18"/>
          <a:stretch>
            <a:fillRect/>
          </a:stretch>
        </p:blipFill>
        <p:spPr>
          <a:xfrm>
            <a:off x="39086" y="1111666"/>
            <a:ext cx="3577903" cy="1572671"/>
          </a:xfrm>
          <a:prstGeom prst="rect">
            <a:avLst/>
          </a:prstGeom>
          <a:ln w="28575">
            <a:noFill/>
          </a:ln>
        </p:spPr>
      </p:pic>
      <p:pic>
        <p:nvPicPr>
          <p:cNvPr id="6" name="Picture 5">
            <a:extLst>
              <a:ext uri="{FF2B5EF4-FFF2-40B4-BE49-F238E27FC236}">
                <a16:creationId xmlns:a16="http://schemas.microsoft.com/office/drawing/2014/main" id="{70B1D551-85A4-CF00-B4DC-3DEB63ADF29C}"/>
              </a:ext>
            </a:extLst>
          </p:cNvPr>
          <p:cNvPicPr>
            <a:picLocks noChangeAspect="1"/>
          </p:cNvPicPr>
          <p:nvPr/>
        </p:nvPicPr>
        <p:blipFill>
          <a:blip r:embed="rId19"/>
          <a:stretch>
            <a:fillRect/>
          </a:stretch>
        </p:blipFill>
        <p:spPr>
          <a:xfrm>
            <a:off x="3969328" y="2793345"/>
            <a:ext cx="5008417" cy="17440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220"/>
    </mc:Choice>
    <mc:Fallback xmlns="">
      <p:transition spd="slow" advTm="5322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Voigt</dc:creator>
  <cp:lastModifiedBy>Amanda Blasberg</cp:lastModifiedBy>
  <cp:revision>2</cp:revision>
  <dcterms:created xsi:type="dcterms:W3CDTF">2012-12-18T02:56:35Z</dcterms:created>
  <dcterms:modified xsi:type="dcterms:W3CDTF">2024-03-01T18:36:03Z</dcterms:modified>
</cp:coreProperties>
</file>