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21067700" cx="37463400"/>
  <p:notesSz cx="6858000" cy="9144000"/>
  <p:embeddedFontLst>
    <p:embeddedFont>
      <p:font typeface="Antic Didone"/>
      <p:regular r:id="rId6"/>
    </p:embeddedFont>
    <p:embeddedFont>
      <p:font typeface="Montserrat"/>
      <p:regular r:id="rId7"/>
      <p:bold r:id="rId8"/>
      <p:italic r:id="rId9"/>
      <p:boldItalic r:id="rId10"/>
    </p:embeddedFont>
    <p:embeddedFont>
      <p:font typeface="Abril Fatface"/>
      <p:regular r:id="rId11"/>
    </p:embeddedFont>
    <p:embeddedFont>
      <p:font typeface="Bebas Neue"/>
      <p:regular r:id="rId12"/>
    </p:embeddedFont>
    <p:embeddedFont>
      <p:font typeface="Abhaya Libre"/>
      <p:regular r:id="rId13"/>
      <p:bold r:id="rId14"/>
    </p:embeddedFont>
    <p:embeddedFont>
      <p:font typeface="Barlow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6APwCFacp7glb2O2OQ5lGIaCv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brilFatface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AbhayaLibre-regular.fntdata"/><Relationship Id="rId12" Type="http://schemas.openxmlformats.org/officeDocument/2006/relationships/font" Target="fonts/Bebas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italic.fntdata"/><Relationship Id="rId15" Type="http://schemas.openxmlformats.org/officeDocument/2006/relationships/font" Target="fonts/Barlow-regular.fntdata"/><Relationship Id="rId14" Type="http://schemas.openxmlformats.org/officeDocument/2006/relationships/font" Target="fonts/AbhayaLibre-bold.fntdata"/><Relationship Id="rId17" Type="http://schemas.openxmlformats.org/officeDocument/2006/relationships/font" Target="fonts/Barlow-italic.fntdata"/><Relationship Id="rId16" Type="http://schemas.openxmlformats.org/officeDocument/2006/relationships/font" Target="fonts/Barlow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font" Target="fonts/AnticDidone-regular.fntdata"/><Relationship Id="rId18" Type="http://schemas.openxmlformats.org/officeDocument/2006/relationships/font" Target="fonts/Barlow-boldItalic.fntdata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f7b0684ad_0_0:notes"/>
          <p:cNvSpPr/>
          <p:nvPr>
            <p:ph idx="2" type="sldImg"/>
          </p:nvPr>
        </p:nvSpPr>
        <p:spPr>
          <a:xfrm>
            <a:off x="381000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bf7b0684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1403208218_1_112"/>
          <p:cNvSpPr/>
          <p:nvPr/>
        </p:nvSpPr>
        <p:spPr>
          <a:xfrm>
            <a:off x="0" y="309340"/>
            <a:ext cx="37463400" cy="219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21403208218_1_112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g21403208218_1_112"/>
          <p:cNvSpPr/>
          <p:nvPr/>
        </p:nvSpPr>
        <p:spPr>
          <a:xfrm flipH="1">
            <a:off x="33801883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g21403208218_1_112"/>
          <p:cNvSpPr txBox="1"/>
          <p:nvPr>
            <p:ph type="title"/>
          </p:nvPr>
        </p:nvSpPr>
        <p:spPr>
          <a:xfrm>
            <a:off x="743414" y="802997"/>
            <a:ext cx="349092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/>
        </p:txBody>
      </p:sp>
      <p:sp>
        <p:nvSpPr>
          <p:cNvPr id="14" name="Google Shape;14;g21403208218_1_112"/>
          <p:cNvSpPr/>
          <p:nvPr/>
        </p:nvSpPr>
        <p:spPr>
          <a:xfrm flipH="1" rot="10800000">
            <a:off x="-3761280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403208218_1_145"/>
          <p:cNvSpPr txBox="1"/>
          <p:nvPr>
            <p:ph idx="1" type="body"/>
          </p:nvPr>
        </p:nvSpPr>
        <p:spPr>
          <a:xfrm>
            <a:off x="1277050" y="17328373"/>
            <a:ext cx="24577500" cy="24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</a:lstStyle>
          <a:p/>
        </p:txBody>
      </p:sp>
      <p:sp>
        <p:nvSpPr>
          <p:cNvPr id="72" name="Google Shape;72;g21403208218_1_145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g21403208218_1_145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1403208218_1_145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1403208218_1_145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403208218_1_151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21403208218_1_151"/>
          <p:cNvSpPr txBox="1"/>
          <p:nvPr>
            <p:ph hasCustomPrompt="1" type="title"/>
          </p:nvPr>
        </p:nvSpPr>
        <p:spPr>
          <a:xfrm>
            <a:off x="1277050" y="4530672"/>
            <a:ext cx="34909200" cy="80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100"/>
              <a:buNone/>
              <a:defRPr sz="50100"/>
            </a:lvl9pPr>
          </a:lstStyle>
          <a:p>
            <a:r>
              <a:t>xx%</a:t>
            </a:r>
          </a:p>
        </p:txBody>
      </p:sp>
      <p:sp>
        <p:nvSpPr>
          <p:cNvPr id="79" name="Google Shape;79;g21403208218_1_151"/>
          <p:cNvSpPr txBox="1"/>
          <p:nvPr>
            <p:ph idx="1" type="body"/>
          </p:nvPr>
        </p:nvSpPr>
        <p:spPr>
          <a:xfrm>
            <a:off x="1277050" y="12911467"/>
            <a:ext cx="349092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704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1pPr>
            <a:lvl2pPr indent="-596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indent="-596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indent="-596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indent="-596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indent="-596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indent="-596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indent="-596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indent="-596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/>
        </p:txBody>
      </p:sp>
      <p:sp>
        <p:nvSpPr>
          <p:cNvPr id="80" name="Google Shape;80;g21403208218_1_151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g21403208218_1_151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1403208218_1_151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403208218_1_158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g21403208218_1_158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1403208218_1_158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1403208218_1_158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1403208218_1_84"/>
          <p:cNvSpPr/>
          <p:nvPr/>
        </p:nvSpPr>
        <p:spPr>
          <a:xfrm>
            <a:off x="0" y="4668178"/>
            <a:ext cx="37463400" cy="1173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1403208218_1_84"/>
          <p:cNvSpPr txBox="1"/>
          <p:nvPr>
            <p:ph type="ctrTitle"/>
          </p:nvPr>
        </p:nvSpPr>
        <p:spPr>
          <a:xfrm>
            <a:off x="6621949" y="6181151"/>
            <a:ext cx="24219600" cy="56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800"/>
              <a:buNone/>
              <a:defRPr sz="21800"/>
            </a:lvl9pPr>
          </a:lstStyle>
          <a:p/>
        </p:txBody>
      </p:sp>
      <p:sp>
        <p:nvSpPr>
          <p:cNvPr id="18" name="Google Shape;18;g21403208218_1_84"/>
          <p:cNvSpPr txBox="1"/>
          <p:nvPr>
            <p:ph idx="1" type="subTitle"/>
          </p:nvPr>
        </p:nvSpPr>
        <p:spPr>
          <a:xfrm>
            <a:off x="7354875" y="13235128"/>
            <a:ext cx="22753500" cy="17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67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/>
        </p:txBody>
      </p:sp>
      <p:sp>
        <p:nvSpPr>
          <p:cNvPr id="19" name="Google Shape;19;g21403208218_1_84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1403208218_1_84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1403208218_1_84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1403208218_1_91"/>
          <p:cNvSpPr txBox="1"/>
          <p:nvPr>
            <p:ph type="title"/>
          </p:nvPr>
        </p:nvSpPr>
        <p:spPr>
          <a:xfrm>
            <a:off x="1277050" y="8809850"/>
            <a:ext cx="349092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100"/>
              <a:buNone/>
              <a:defRPr sz="15100"/>
            </a:lvl9pPr>
          </a:lstStyle>
          <a:p/>
        </p:txBody>
      </p:sp>
      <p:sp>
        <p:nvSpPr>
          <p:cNvPr id="24" name="Google Shape;24;g21403208218_1_91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g21403208218_1_91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1403208218_1_95"/>
          <p:cNvSpPr/>
          <p:nvPr/>
        </p:nvSpPr>
        <p:spPr>
          <a:xfrm>
            <a:off x="0" y="309340"/>
            <a:ext cx="37463400" cy="219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21403208218_1_95"/>
          <p:cNvSpPr/>
          <p:nvPr/>
        </p:nvSpPr>
        <p:spPr>
          <a:xfrm>
            <a:off x="801219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1403208218_1_95"/>
          <p:cNvSpPr txBox="1"/>
          <p:nvPr>
            <p:ph idx="1" type="body"/>
          </p:nvPr>
        </p:nvSpPr>
        <p:spPr>
          <a:xfrm>
            <a:off x="2548617" y="4168430"/>
            <a:ext cx="32366400" cy="14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●"/>
              <a:defRPr sz="5200">
                <a:solidFill>
                  <a:schemeClr val="dk1"/>
                </a:solidFill>
              </a:defRPr>
            </a:lvl1pPr>
            <a:lvl2pPr indent="-279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■"/>
              <a:defRPr>
                <a:solidFill>
                  <a:schemeClr val="dk1"/>
                </a:solidFill>
              </a:defRPr>
            </a:lvl3pPr>
            <a:lvl4pPr indent="-279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●"/>
              <a:defRPr>
                <a:solidFill>
                  <a:schemeClr val="dk1"/>
                </a:solidFill>
              </a:defRPr>
            </a:lvl4pPr>
            <a:lvl5pPr indent="-2794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○"/>
              <a:defRPr>
                <a:solidFill>
                  <a:schemeClr val="dk1"/>
                </a:solidFill>
              </a:defRPr>
            </a:lvl5pPr>
            <a:lvl6pPr indent="-2794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■"/>
              <a:defRPr>
                <a:solidFill>
                  <a:schemeClr val="dk1"/>
                </a:solidFill>
              </a:defRPr>
            </a:lvl6pPr>
            <a:lvl7pPr indent="-2794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●"/>
              <a:defRPr>
                <a:solidFill>
                  <a:schemeClr val="dk1"/>
                </a:solidFill>
              </a:defRPr>
            </a:lvl7pPr>
            <a:lvl8pPr indent="-2794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○"/>
              <a:defRPr>
                <a:solidFill>
                  <a:schemeClr val="dk1"/>
                </a:solidFill>
              </a:defRPr>
            </a:lvl8pPr>
            <a:lvl9pPr indent="-2794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g21403208218_1_95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g21403208218_1_95"/>
          <p:cNvSpPr txBox="1"/>
          <p:nvPr>
            <p:ph type="title"/>
          </p:nvPr>
        </p:nvSpPr>
        <p:spPr>
          <a:xfrm>
            <a:off x="743414" y="802997"/>
            <a:ext cx="349092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/>
        </p:txBody>
      </p:sp>
      <p:sp>
        <p:nvSpPr>
          <p:cNvPr id="32" name="Google Shape;32;g21403208218_1_95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21403208218_1_95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1403208218_1_103"/>
          <p:cNvSpPr/>
          <p:nvPr/>
        </p:nvSpPr>
        <p:spPr>
          <a:xfrm>
            <a:off x="0" y="309340"/>
            <a:ext cx="37463400" cy="219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21403208218_1_103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1403208218_1_103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1403208218_1_103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1403208218_1_103"/>
          <p:cNvSpPr txBox="1"/>
          <p:nvPr>
            <p:ph idx="1" type="body"/>
          </p:nvPr>
        </p:nvSpPr>
        <p:spPr>
          <a:xfrm>
            <a:off x="1277050" y="4720521"/>
            <a:ext cx="16387800" cy="139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596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indent="-552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2pPr>
            <a:lvl3pPr indent="-552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3pPr>
            <a:lvl4pPr indent="-552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4pPr>
            <a:lvl5pPr indent="-552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5pPr>
            <a:lvl6pPr indent="-552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6pPr>
            <a:lvl7pPr indent="-552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7pPr>
            <a:lvl8pPr indent="-552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8pPr>
            <a:lvl9pPr indent="-552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9pPr>
          </a:lstStyle>
          <a:p/>
        </p:txBody>
      </p:sp>
      <p:sp>
        <p:nvSpPr>
          <p:cNvPr id="40" name="Google Shape;40;g21403208218_1_103"/>
          <p:cNvSpPr txBox="1"/>
          <p:nvPr>
            <p:ph idx="2" type="body"/>
          </p:nvPr>
        </p:nvSpPr>
        <p:spPr>
          <a:xfrm>
            <a:off x="19798571" y="4720521"/>
            <a:ext cx="16387800" cy="139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596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indent="-552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2pPr>
            <a:lvl3pPr indent="-552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3pPr>
            <a:lvl4pPr indent="-552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4pPr>
            <a:lvl5pPr indent="-552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5pPr>
            <a:lvl6pPr indent="-552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6pPr>
            <a:lvl7pPr indent="-552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7pPr>
            <a:lvl8pPr indent="-552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8pPr>
            <a:lvl9pPr indent="-552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9pPr>
          </a:lstStyle>
          <a:p/>
        </p:txBody>
      </p:sp>
      <p:sp>
        <p:nvSpPr>
          <p:cNvPr id="41" name="Google Shape;41;g21403208218_1_103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g21403208218_1_103"/>
          <p:cNvSpPr txBox="1"/>
          <p:nvPr>
            <p:ph type="title"/>
          </p:nvPr>
        </p:nvSpPr>
        <p:spPr>
          <a:xfrm>
            <a:off x="743414" y="802997"/>
            <a:ext cx="349092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1403208218_1_118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21403208218_1_118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g21403208218_1_118"/>
          <p:cNvSpPr txBox="1"/>
          <p:nvPr/>
        </p:nvSpPr>
        <p:spPr>
          <a:xfrm>
            <a:off x="13125117" y="20512905"/>
            <a:ext cx="112131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b="1" i="0" lang="en" sz="3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endParaRPr b="0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g21403208218_1_118"/>
          <p:cNvSpPr txBox="1"/>
          <p:nvPr>
            <p:ph type="title"/>
          </p:nvPr>
        </p:nvSpPr>
        <p:spPr>
          <a:xfrm>
            <a:off x="743414" y="802997"/>
            <a:ext cx="349092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 sz="1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1403208218_1_123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21403208218_1_123"/>
          <p:cNvSpPr txBox="1"/>
          <p:nvPr>
            <p:ph idx="1" type="body"/>
          </p:nvPr>
        </p:nvSpPr>
        <p:spPr>
          <a:xfrm>
            <a:off x="1277034" y="3596932"/>
            <a:ext cx="20766900" cy="151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552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1pPr>
            <a:lvl2pPr indent="-552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2pPr>
            <a:lvl3pPr indent="-552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3pPr>
            <a:lvl4pPr indent="-552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4pPr>
            <a:lvl5pPr indent="-552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5pPr>
            <a:lvl6pPr indent="-552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6pPr>
            <a:lvl7pPr indent="-552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●"/>
              <a:defRPr sz="5100"/>
            </a:lvl7pPr>
            <a:lvl8pPr indent="-552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○"/>
              <a:defRPr sz="5100"/>
            </a:lvl8pPr>
            <a:lvl9pPr indent="-552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100"/>
              <a:buChar char="■"/>
              <a:defRPr sz="5100"/>
            </a:lvl9pPr>
          </a:lstStyle>
          <a:p/>
        </p:txBody>
      </p:sp>
      <p:sp>
        <p:nvSpPr>
          <p:cNvPr id="51" name="Google Shape;51;g21403208218_1_123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g21403208218_1_123"/>
          <p:cNvSpPr/>
          <p:nvPr/>
        </p:nvSpPr>
        <p:spPr>
          <a:xfrm>
            <a:off x="0" y="309340"/>
            <a:ext cx="37463400" cy="219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1403208218_1_123"/>
          <p:cNvSpPr txBox="1"/>
          <p:nvPr>
            <p:ph type="title"/>
          </p:nvPr>
        </p:nvSpPr>
        <p:spPr>
          <a:xfrm>
            <a:off x="743414" y="802997"/>
            <a:ext cx="349092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 sz="1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600"/>
              <a:buNone/>
              <a:defRPr/>
            </a:lvl9pPr>
          </a:lstStyle>
          <a:p/>
        </p:txBody>
      </p:sp>
      <p:sp>
        <p:nvSpPr>
          <p:cNvPr id="54" name="Google Shape;54;g21403208218_1_123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1403208218_1_123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403208218_1_131"/>
          <p:cNvSpPr txBox="1"/>
          <p:nvPr>
            <p:ph type="title"/>
          </p:nvPr>
        </p:nvSpPr>
        <p:spPr>
          <a:xfrm>
            <a:off x="2008577" y="1843808"/>
            <a:ext cx="26089200" cy="167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/>
        </p:txBody>
      </p:sp>
      <p:sp>
        <p:nvSpPr>
          <p:cNvPr id="58" name="Google Shape;58;g21403208218_1_131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g21403208218_1_131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21403208218_1_131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1403208218_1_131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403208218_1_137"/>
          <p:cNvSpPr/>
          <p:nvPr/>
        </p:nvSpPr>
        <p:spPr>
          <a:xfrm>
            <a:off x="18731700" y="-512"/>
            <a:ext cx="18731700" cy="2106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81475" lIns="381475" spcFirstLastPara="1" rIns="381475" wrap="square" tIns="3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1403208218_1_137"/>
          <p:cNvSpPr/>
          <p:nvPr/>
        </p:nvSpPr>
        <p:spPr>
          <a:xfrm rot="10800000">
            <a:off x="33801883" y="18325779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1403208218_1_137"/>
          <p:cNvSpPr/>
          <p:nvPr/>
        </p:nvSpPr>
        <p:spPr>
          <a:xfrm flipH="1">
            <a:off x="801181" y="610817"/>
            <a:ext cx="35861100" cy="198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1403208218_1_137"/>
          <p:cNvSpPr txBox="1"/>
          <p:nvPr>
            <p:ph type="title"/>
          </p:nvPr>
        </p:nvSpPr>
        <p:spPr>
          <a:xfrm>
            <a:off x="1087766" y="5051067"/>
            <a:ext cx="16573200" cy="60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0"/>
              <a:buNone/>
              <a:defRPr sz="17600"/>
            </a:lvl9pPr>
          </a:lstStyle>
          <a:p/>
        </p:txBody>
      </p:sp>
      <p:sp>
        <p:nvSpPr>
          <p:cNvPr id="67" name="Google Shape;67;g21403208218_1_137"/>
          <p:cNvSpPr txBox="1"/>
          <p:nvPr>
            <p:ph idx="1" type="subTitle"/>
          </p:nvPr>
        </p:nvSpPr>
        <p:spPr>
          <a:xfrm>
            <a:off x="1087766" y="11481354"/>
            <a:ext cx="16573200" cy="50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Montserrat"/>
              <a:buNone/>
              <a:defRPr sz="8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8" name="Google Shape;68;g21403208218_1_137"/>
          <p:cNvSpPr txBox="1"/>
          <p:nvPr>
            <p:ph idx="2" type="body"/>
          </p:nvPr>
        </p:nvSpPr>
        <p:spPr>
          <a:xfrm>
            <a:off x="20237365" y="2965801"/>
            <a:ext cx="15720600" cy="151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-704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1pPr>
            <a:lvl2pPr indent="-596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indent="-596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indent="-596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indent="-596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indent="-596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indent="-596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indent="-596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indent="-596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/>
        </p:txBody>
      </p:sp>
      <p:sp>
        <p:nvSpPr>
          <p:cNvPr id="69" name="Google Shape;69;g21403208218_1_137"/>
          <p:cNvSpPr/>
          <p:nvPr/>
        </p:nvSpPr>
        <p:spPr>
          <a:xfrm>
            <a:off x="-3761280" y="-2850555"/>
            <a:ext cx="7501800" cy="5625000"/>
          </a:xfrm>
          <a:prstGeom prst="pie">
            <a:avLst>
              <a:gd fmla="val 0" name="adj1"/>
              <a:gd fmla="val 54279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1403208218_1_80"/>
          <p:cNvSpPr txBox="1"/>
          <p:nvPr>
            <p:ph type="title"/>
          </p:nvPr>
        </p:nvSpPr>
        <p:spPr>
          <a:xfrm>
            <a:off x="1277050" y="1879071"/>
            <a:ext cx="349092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Antic Didone"/>
              <a:buNone/>
              <a:defRPr b="0" i="0" sz="116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Bebas Neue"/>
              <a:buNone/>
              <a:defRPr b="0" i="0" sz="116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g21403208218_1_80"/>
          <p:cNvSpPr txBox="1"/>
          <p:nvPr>
            <p:ph idx="1" type="body"/>
          </p:nvPr>
        </p:nvSpPr>
        <p:spPr>
          <a:xfrm>
            <a:off x="1277050" y="4720521"/>
            <a:ext cx="34909200" cy="139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475" lIns="381475" spcFirstLastPara="1" rIns="381475" wrap="square" tIns="381475">
            <a:normAutofit/>
          </a:bodyPr>
          <a:lstStyle>
            <a:lvl1pPr indent="-704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Montserrat"/>
              <a:buChar char="●"/>
              <a:defRPr b="0" i="0" sz="7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96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○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596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■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596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●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596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○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596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■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596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●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596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○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596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ontserrat"/>
              <a:buChar char="■"/>
              <a:defRPr b="0" i="0" sz="5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g21403208218_1_80"/>
          <p:cNvSpPr txBox="1"/>
          <p:nvPr>
            <p:ph idx="12" type="sldNum"/>
          </p:nvPr>
        </p:nvSpPr>
        <p:spPr>
          <a:xfrm>
            <a:off x="34712060" y="19100467"/>
            <a:ext cx="22482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6F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f7b0684ad_0_0"/>
          <p:cNvSpPr txBox="1"/>
          <p:nvPr>
            <p:ph type="title"/>
          </p:nvPr>
        </p:nvSpPr>
        <p:spPr>
          <a:xfrm>
            <a:off x="14300" y="491575"/>
            <a:ext cx="375423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475" lIns="381475" spcFirstLastPara="1" rIns="381475" wrap="square" tIns="3814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1000">
                <a:solidFill>
                  <a:srgbClr val="862E41"/>
                </a:solidFill>
                <a:latin typeface="Abril Fatface"/>
                <a:ea typeface="Abril Fatface"/>
                <a:cs typeface="Abril Fatface"/>
                <a:sym typeface="Abril Fatface"/>
              </a:rPr>
              <a:t> SynthMind Meals</a:t>
            </a:r>
            <a:endParaRPr sz="11000">
              <a:solidFill>
                <a:srgbClr val="862E4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3" name="Google Shape;93;g2bf7b0684ad_0_0"/>
          <p:cNvSpPr txBox="1"/>
          <p:nvPr>
            <p:ph idx="4294967295" type="subTitle"/>
          </p:nvPr>
        </p:nvSpPr>
        <p:spPr>
          <a:xfrm>
            <a:off x="2019300" y="2403400"/>
            <a:ext cx="34671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475" lIns="381475" spcFirstLastPara="1" rIns="381475" wrap="square" tIns="3814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" sz="5400" u="none" cap="none" strike="noStrike">
                <a:solidFill>
                  <a:srgbClr val="862E41"/>
                </a:solidFill>
                <a:latin typeface="Antic Didone"/>
                <a:ea typeface="Antic Didone"/>
                <a:cs typeface="Antic Didone"/>
                <a:sym typeface="Antic Didone"/>
              </a:rPr>
              <a:t>Creating Meals Plans with Engineered Gut Microbes for Neurotransmitter Production to Improve Mental Health</a:t>
            </a:r>
            <a:endParaRPr b="0" i="1" sz="5400" u="none" cap="none" strike="noStrike">
              <a:solidFill>
                <a:srgbClr val="862E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g2bf7b0684ad_0_0"/>
          <p:cNvSpPr/>
          <p:nvPr/>
        </p:nvSpPr>
        <p:spPr>
          <a:xfrm>
            <a:off x="-18736" y="2137938"/>
            <a:ext cx="4621200" cy="264900"/>
          </a:xfrm>
          <a:prstGeom prst="rect">
            <a:avLst/>
          </a:prstGeom>
          <a:solidFill>
            <a:srgbClr val="862E41"/>
          </a:solidFill>
          <a:ln>
            <a:noFill/>
          </a:ln>
        </p:spPr>
        <p:txBody>
          <a:bodyPr anchorCtr="0" anchor="ctr" bIns="136250" lIns="136250" spcFirstLastPara="1" rIns="136250" wrap="square" tIns="1362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bf7b0684ad_0_0"/>
          <p:cNvSpPr txBox="1"/>
          <p:nvPr/>
        </p:nvSpPr>
        <p:spPr>
          <a:xfrm>
            <a:off x="25472625" y="7356325"/>
            <a:ext cx="10415100" cy="48888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6250" lIns="136250" spcFirstLastPara="1" rIns="136250" wrap="square" tIns="136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en" sz="4500">
                <a:solidFill>
                  <a:srgbClr val="862E41"/>
                </a:solidFill>
                <a:latin typeface="Barlow"/>
                <a:ea typeface="Barlow"/>
                <a:cs typeface="Barlow"/>
                <a:sym typeface="Barlow"/>
              </a:rPr>
              <a:t>GOAL</a:t>
            </a:r>
            <a:r>
              <a:rPr b="1" i="1" lang="en" sz="4500" u="none" cap="none" strike="noStrike">
                <a:solidFill>
                  <a:srgbClr val="862E41"/>
                </a:solidFill>
                <a:latin typeface="Barlow"/>
                <a:ea typeface="Barlow"/>
                <a:cs typeface="Barlow"/>
                <a:sym typeface="Barlow"/>
              </a:rPr>
              <a:t>:</a:t>
            </a:r>
            <a:endParaRPr b="1" i="1" sz="4500" u="none" cap="none" strike="noStrike">
              <a:solidFill>
                <a:srgbClr val="862E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1" i="1" sz="2200">
              <a:solidFill>
                <a:srgbClr val="862E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Char char="●"/>
            </a:pPr>
            <a:r>
              <a:rPr lang="en" sz="3600">
                <a:latin typeface="Barlow"/>
                <a:ea typeface="Barlow"/>
                <a:cs typeface="Barlow"/>
                <a:sym typeface="Barlow"/>
              </a:rPr>
              <a:t>manipulate and regulate the biosynthesis, release, and reuptake of neurotransmitters by using </a:t>
            </a:r>
            <a:r>
              <a:rPr lang="en" sz="3600">
                <a:solidFill>
                  <a:srgbClr val="0D0D0D"/>
                </a:solidFill>
                <a:latin typeface="Barlow"/>
                <a:ea typeface="Barlow"/>
                <a:cs typeface="Barlow"/>
                <a:sym typeface="Barlow"/>
              </a:rPr>
              <a:t>naturally occurring microbes in the gut</a:t>
            </a:r>
            <a:endParaRPr sz="3600">
              <a:solidFill>
                <a:srgbClr val="0D0D0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D0D0D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Char char="●"/>
            </a:pPr>
            <a:r>
              <a:rPr lang="en" sz="3600">
                <a:latin typeface="Barlow"/>
                <a:ea typeface="Barlow"/>
                <a:cs typeface="Barlow"/>
                <a:sym typeface="Barlow"/>
              </a:rPr>
              <a:t>implement these microbes into meal plans that consumers can purchase from the grocery store, increasing accessibility of treatment</a:t>
            </a:r>
            <a:endParaRPr i="0" sz="36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1" sz="3800" u="none" cap="none" strike="noStrike">
              <a:solidFill>
                <a:srgbClr val="862E4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6" name="Google Shape;96;g2bf7b0684ad_0_0"/>
          <p:cNvSpPr txBox="1"/>
          <p:nvPr/>
        </p:nvSpPr>
        <p:spPr>
          <a:xfrm>
            <a:off x="25472625" y="5794500"/>
            <a:ext cx="10415100" cy="1185300"/>
          </a:xfrm>
          <a:prstGeom prst="rect">
            <a:avLst/>
          </a:prstGeom>
          <a:solidFill>
            <a:srgbClr val="862E4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lang="en" sz="65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Our Project </a:t>
            </a:r>
            <a:endParaRPr b="0" i="0" sz="65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7" name="Google Shape;97;g2bf7b0684ad_0_0"/>
          <p:cNvSpPr/>
          <p:nvPr/>
        </p:nvSpPr>
        <p:spPr>
          <a:xfrm>
            <a:off x="0" y="0"/>
            <a:ext cx="374634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bf7b0684ad_0_0"/>
          <p:cNvSpPr txBox="1"/>
          <p:nvPr/>
        </p:nvSpPr>
        <p:spPr>
          <a:xfrm>
            <a:off x="4497963" y="3793838"/>
            <a:ext cx="285750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12"/>
              <a:buFont typeface="Arial"/>
              <a:buNone/>
            </a:pPr>
            <a:r>
              <a:rPr i="0" lang="en" sz="3100" u="none" cap="none" strike="noStrik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rPr>
              <a:t>Shashank Ramireddy, Yun Xin Lin, Eshawnive Kallu, Veda Vudithyala, Kanishq Palla, Harrison Turner, Vedant Kalipatnapu,  Amey Saokar, Korah Kenyatta-Simmons, Sarah Verma, Mrs. </a:t>
            </a:r>
            <a:r>
              <a:rPr lang="en" sz="31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rPr>
              <a:t>Catherine Sharer, Mrs. Pam Seeley, </a:t>
            </a:r>
            <a:r>
              <a:rPr i="0" lang="en" sz="3100" u="none" cap="none" strike="noStrik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rPr>
              <a:t> Mr. </a:t>
            </a:r>
            <a:r>
              <a:rPr lang="en" sz="31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rPr>
              <a:t>Hunter Brown (BioMADE)</a:t>
            </a:r>
            <a:endParaRPr sz="3100">
              <a:solidFill>
                <a:schemeClr val="dk1"/>
              </a:solidFill>
              <a:latin typeface="Abhaya Libre"/>
              <a:ea typeface="Abhaya Libre"/>
              <a:cs typeface="Abhaya Libre"/>
              <a:sym typeface="Abhay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bhaya Libre"/>
              <a:ea typeface="Abhaya Libre"/>
              <a:cs typeface="Abhaya Libre"/>
              <a:sym typeface="Abhaya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rPr>
              <a:t>Lambert High School, Suwanee, Georgia, US</a:t>
            </a:r>
            <a:endParaRPr sz="3100">
              <a:solidFill>
                <a:schemeClr val="dk1"/>
              </a:solidFill>
              <a:latin typeface="Abhaya Libre"/>
              <a:ea typeface="Abhaya Libre"/>
              <a:cs typeface="Abhaya Libre"/>
              <a:sym typeface="Abhaya Libr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12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pic>
        <p:nvPicPr>
          <p:cNvPr id="99" name="Google Shape;99;g2bf7b0684a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050" y="225689"/>
            <a:ext cx="5929800" cy="233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bf7b0684a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5525" y="19697711"/>
            <a:ext cx="4621200" cy="9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bf7b0684ad_0_0"/>
          <p:cNvPicPr preferRelativeResize="0"/>
          <p:nvPr/>
        </p:nvPicPr>
        <p:blipFill rotWithShape="1">
          <a:blip r:embed="rId5">
            <a:alphaModFix/>
          </a:blip>
          <a:srcRect b="0" l="0" r="25048" t="0"/>
          <a:stretch/>
        </p:blipFill>
        <p:spPr>
          <a:xfrm>
            <a:off x="14159875" y="19495250"/>
            <a:ext cx="16129624" cy="13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2bf7b0684ad_0_0"/>
          <p:cNvSpPr txBox="1"/>
          <p:nvPr/>
        </p:nvSpPr>
        <p:spPr>
          <a:xfrm>
            <a:off x="25472625" y="12621650"/>
            <a:ext cx="10415100" cy="70761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6250" lIns="136250" spcFirstLastPara="1" rIns="136250" wrap="square" tIns="136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en" sz="4500">
                <a:solidFill>
                  <a:srgbClr val="862E41"/>
                </a:solidFill>
                <a:latin typeface="Barlow"/>
                <a:ea typeface="Barlow"/>
                <a:cs typeface="Barlow"/>
                <a:sym typeface="Barlow"/>
              </a:rPr>
              <a:t>TECHNIQUES</a:t>
            </a:r>
            <a:r>
              <a:rPr b="1" i="1" lang="en" sz="4500" u="none" cap="none" strike="noStrike">
                <a:solidFill>
                  <a:srgbClr val="862E41"/>
                </a:solidFill>
                <a:latin typeface="Barlow"/>
                <a:ea typeface="Barlow"/>
                <a:cs typeface="Barlow"/>
                <a:sym typeface="Barlow"/>
              </a:rPr>
              <a:t>:</a:t>
            </a:r>
            <a:endParaRPr b="1" i="1" sz="1100">
              <a:solidFill>
                <a:srgbClr val="862E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Char char="●"/>
            </a:pPr>
            <a:r>
              <a:rPr lang="en" sz="3600">
                <a:latin typeface="Barlow"/>
                <a:ea typeface="Barlow"/>
                <a:cs typeface="Barlow"/>
                <a:sym typeface="Barlow"/>
              </a:rPr>
              <a:t>Using PCR and recombination with the modified plasmid and the Lactobacillus cells. Our first step is to learn to extract this bacteria’s genes.</a:t>
            </a:r>
            <a:endParaRPr sz="3600"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4500">
                <a:solidFill>
                  <a:srgbClr val="862E41"/>
                </a:solidFill>
                <a:latin typeface="Barlow"/>
                <a:ea typeface="Barlow"/>
                <a:cs typeface="Barlow"/>
                <a:sym typeface="Barlow"/>
              </a:rPr>
              <a:t>LIMITATIONS:</a:t>
            </a:r>
            <a:endParaRPr b="1" i="1" sz="4500">
              <a:solidFill>
                <a:srgbClr val="862E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Char char="●"/>
            </a:pPr>
            <a:r>
              <a:rPr lang="en" sz="3600">
                <a:latin typeface="Barlow"/>
                <a:ea typeface="Barlow"/>
                <a:cs typeface="Barlow"/>
                <a:sym typeface="Barlow"/>
              </a:rPr>
              <a:t>It’s hard to acquire and sustain gut microbes and simulate how our experiment would work inside of a real human gut.</a:t>
            </a:r>
            <a:endParaRPr sz="3600">
              <a:latin typeface="Barlow"/>
              <a:ea typeface="Barlow"/>
              <a:cs typeface="Barlow"/>
              <a:sym typeface="Barlow"/>
            </a:endParaRPr>
          </a:p>
          <a:p>
            <a:pPr indent="-457200" lvl="0" marL="457200" rtl="0" algn="ctr">
              <a:spcBef>
                <a:spcPts val="1000"/>
              </a:spcBef>
              <a:spcAft>
                <a:spcPts val="1000"/>
              </a:spcAft>
              <a:buSzPts val="3600"/>
              <a:buFont typeface="Barlow"/>
              <a:buChar char="●"/>
            </a:pPr>
            <a:r>
              <a:rPr lang="en" sz="3600">
                <a:latin typeface="Barlow"/>
                <a:ea typeface="Barlow"/>
                <a:cs typeface="Barlow"/>
                <a:sym typeface="Barlow"/>
              </a:rPr>
              <a:t>We also can’t guarantee if the organism will survive when it’s secreting so many compounds (don’t want to cause other GI problems)</a:t>
            </a:r>
            <a:endParaRPr sz="3600"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03" name="Google Shape;103;g2bf7b0684ad_0_0"/>
          <p:cNvGrpSpPr/>
          <p:nvPr/>
        </p:nvGrpSpPr>
        <p:grpSpPr>
          <a:xfrm>
            <a:off x="1415700" y="5401935"/>
            <a:ext cx="24056934" cy="15235850"/>
            <a:chOff x="2811603" y="5387802"/>
            <a:chExt cx="21014093" cy="14062996"/>
          </a:xfrm>
        </p:grpSpPr>
        <p:sp>
          <p:nvSpPr>
            <p:cNvPr id="104" name="Google Shape;104;g2bf7b0684ad_0_0"/>
            <p:cNvSpPr txBox="1"/>
            <p:nvPr/>
          </p:nvSpPr>
          <p:spPr>
            <a:xfrm rot="-5400000">
              <a:off x="6620179" y="2153450"/>
              <a:ext cx="12517800" cy="19711200"/>
            </a:xfrm>
            <a:prstGeom prst="rect">
              <a:avLst/>
            </a:prstGeom>
            <a:solidFill>
              <a:schemeClr val="dk2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t/>
              </a:r>
              <a:endParaRPr b="1" i="0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228600" lvl="0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Barlow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i="1" sz="3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444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1" sz="3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pic>
          <p:nvPicPr>
            <p:cNvPr id="105" name="Google Shape;105;g2bf7b0684ad_0_0"/>
            <p:cNvPicPr preferRelativeResize="0"/>
            <p:nvPr/>
          </p:nvPicPr>
          <p:blipFill rotWithShape="1">
            <a:blip r:embed="rId6">
              <a:alphaModFix/>
            </a:blip>
            <a:srcRect b="43766" l="0" r="0" t="0"/>
            <a:stretch/>
          </p:blipFill>
          <p:spPr>
            <a:xfrm>
              <a:off x="2811603" y="5446796"/>
              <a:ext cx="4416011" cy="5022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g2bf7b0684ad_0_0"/>
            <p:cNvSpPr txBox="1"/>
            <p:nvPr/>
          </p:nvSpPr>
          <p:spPr>
            <a:xfrm>
              <a:off x="7655135" y="6126855"/>
              <a:ext cx="3702600" cy="24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4200" u="none" cap="none" strike="noStrike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1. Identify neurotransmitter-producing microbes</a:t>
              </a:r>
              <a:endParaRPr b="1" i="0" sz="4200" u="none" cap="none" strike="noStrike">
                <a:solidFill>
                  <a:srgbClr val="862E41"/>
                </a:solidFill>
                <a:latin typeface="Abhaya Libre"/>
                <a:ea typeface="Abhaya Libre"/>
                <a:cs typeface="Abhaya Libre"/>
                <a:sym typeface="Abhaya Libre"/>
              </a:endParaRPr>
            </a:p>
          </p:txBody>
        </p:sp>
        <p:sp>
          <p:nvSpPr>
            <p:cNvPr id="107" name="Google Shape;107;g2bf7b0684ad_0_0"/>
            <p:cNvSpPr txBox="1"/>
            <p:nvPr/>
          </p:nvSpPr>
          <p:spPr>
            <a:xfrm>
              <a:off x="5879307" y="9413540"/>
              <a:ext cx="2053500" cy="10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" sz="3300" u="none" cap="none" strike="noStrike">
                  <a:solidFill>
                    <a:schemeClr val="dk1"/>
                  </a:solidFill>
                  <a:highlight>
                    <a:schemeClr val="dk2"/>
                  </a:highlight>
                  <a:latin typeface="Barlow"/>
                  <a:ea typeface="Barlow"/>
                  <a:cs typeface="Barlow"/>
                  <a:sym typeface="Barlow"/>
                </a:rPr>
                <a:t>Gut micro</a:t>
              </a:r>
              <a:r>
                <a:rPr b="1" lang="en" sz="3300">
                  <a:solidFill>
                    <a:schemeClr val="dk1"/>
                  </a:solidFill>
                  <a:highlight>
                    <a:schemeClr val="dk2"/>
                  </a:highlight>
                  <a:latin typeface="Barlow"/>
                  <a:ea typeface="Barlow"/>
                  <a:cs typeface="Barlow"/>
                  <a:sym typeface="Barlow"/>
                </a:rPr>
                <a:t>biota</a:t>
              </a:r>
              <a:endParaRPr b="0" i="0" sz="3300" u="none" cap="none" strike="noStrike">
                <a:solidFill>
                  <a:schemeClr val="dk1"/>
                </a:solidFill>
                <a:highlight>
                  <a:schemeClr val="dk2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g2bf7b0684ad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379070">
              <a:off x="17523618" y="7963323"/>
              <a:ext cx="5112941" cy="9896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g2bf7b0684ad_0_0"/>
            <p:cNvSpPr txBox="1"/>
            <p:nvPr/>
          </p:nvSpPr>
          <p:spPr>
            <a:xfrm>
              <a:off x="15586236" y="6056521"/>
              <a:ext cx="6525900" cy="24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4200" u="none" cap="none" strike="noStrike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2. Extract plasmid DNA of a lactobacillus bacteria and insert neurotransmitter-producing gene.</a:t>
              </a:r>
              <a:endParaRPr b="1" i="0" sz="4200" u="none" cap="none" strike="noStrike">
                <a:solidFill>
                  <a:srgbClr val="862E41"/>
                </a:solidFill>
                <a:latin typeface="Abhaya Libre"/>
                <a:ea typeface="Abhaya Libre"/>
                <a:cs typeface="Abhaya Libre"/>
                <a:sym typeface="Abhaya Libre"/>
              </a:endParaRPr>
            </a:p>
          </p:txBody>
        </p:sp>
        <p:sp>
          <p:nvSpPr>
            <p:cNvPr id="110" name="Google Shape;110;g2bf7b0684ad_0_0"/>
            <p:cNvSpPr txBox="1"/>
            <p:nvPr/>
          </p:nvSpPr>
          <p:spPr>
            <a:xfrm>
              <a:off x="15654588" y="10448366"/>
              <a:ext cx="4036800" cy="30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457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" sz="3500" u="none" cap="none" strike="noStrike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*Use feedback control mechanisms that enable microbes to sense and respond to neurotransmitter levels </a:t>
              </a:r>
              <a:endParaRPr b="0" i="0" sz="3500" u="none" cap="none" strike="noStrike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endParaRPr>
            </a:p>
          </p:txBody>
        </p:sp>
        <p:pic>
          <p:nvPicPr>
            <p:cNvPr id="111" name="Google Shape;111;g2bf7b0684ad_0_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844033" y="11321681"/>
              <a:ext cx="2315525" cy="2571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ocery Store Clipart in Minimalist Art Style: 4K &amp; Vector" id="112" name="Google Shape;112;g2bf7b0684ad_0_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858890" y="12903798"/>
              <a:ext cx="5115528" cy="654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g2bf7b0684ad_0_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58531" y="10989553"/>
              <a:ext cx="3702590" cy="47386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g2bf7b0684ad_0_0"/>
            <p:cNvSpPr txBox="1"/>
            <p:nvPr/>
          </p:nvSpPr>
          <p:spPr>
            <a:xfrm>
              <a:off x="7427325" y="12028477"/>
              <a:ext cx="4416000" cy="646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4200" u="none" cap="none" strike="noStrike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4. Work with nutritionists/dietitians to integrate the engineered microbes into meal plans/food packages in a safe and effective way, introduce to retail stores</a:t>
              </a:r>
              <a:endParaRPr b="1" i="0" sz="4200" u="none" cap="none" strike="noStrike">
                <a:solidFill>
                  <a:srgbClr val="862E41"/>
                </a:solidFill>
                <a:latin typeface="Abhaya Libre"/>
                <a:ea typeface="Abhaya Libre"/>
                <a:cs typeface="Abhaya Libre"/>
                <a:sym typeface="Abhaya Libre"/>
              </a:endParaRPr>
            </a:p>
            <a:p>
              <a:pPr indent="0" lvl="1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862E41"/>
                </a:solidFill>
                <a:latin typeface="Abhaya Libre"/>
                <a:ea typeface="Abhaya Libre"/>
                <a:cs typeface="Abhaya Libre"/>
                <a:sym typeface="Abhaya Libre"/>
              </a:endParaRPr>
            </a:p>
          </p:txBody>
        </p:sp>
        <p:cxnSp>
          <p:nvCxnSpPr>
            <p:cNvPr id="115" name="Google Shape;115;g2bf7b0684ad_0_0"/>
            <p:cNvCxnSpPr/>
            <p:nvPr/>
          </p:nvCxnSpPr>
          <p:spPr>
            <a:xfrm rot="10800000">
              <a:off x="8813672" y="8947353"/>
              <a:ext cx="0" cy="1495500"/>
            </a:xfrm>
            <a:prstGeom prst="straightConnector1">
              <a:avLst/>
            </a:prstGeom>
            <a:noFill/>
            <a:ln cap="flat" cmpd="sng" w="28575">
              <a:solidFill>
                <a:srgbClr val="0D0D0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16" name="Google Shape;116;g2bf7b0684ad_0_0"/>
            <p:cNvSpPr txBox="1"/>
            <p:nvPr/>
          </p:nvSpPr>
          <p:spPr>
            <a:xfrm>
              <a:off x="12518169" y="14220288"/>
              <a:ext cx="6103200" cy="43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4200" u="none" cap="none" strike="noStrike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3. </a:t>
              </a:r>
              <a:r>
                <a:rPr b="1" i="0" lang="en" sz="4200" u="none" cap="none" strike="noStrike">
                  <a:solidFill>
                    <a:srgbClr val="862E41"/>
                  </a:solidFill>
                  <a:highlight>
                    <a:srgbClr val="FFFFFF"/>
                  </a:highlight>
                  <a:latin typeface="Abhaya Libre"/>
                  <a:ea typeface="Abhaya Libre"/>
                  <a:cs typeface="Abhaya Libre"/>
                  <a:sym typeface="Abhaya Libre"/>
                </a:rPr>
                <a:t>Introduce the modified plasmid back into Lactobacillus cells through transformation. </a:t>
              </a:r>
              <a:r>
                <a:rPr b="1" lang="en" sz="4200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Then u</a:t>
              </a:r>
              <a:r>
                <a:rPr b="1" i="0" lang="en" sz="4200" u="none" cap="none" strike="noStrike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se an e. Coli culture to replicate probiotics </a:t>
              </a:r>
              <a:endParaRPr b="1" i="0" sz="4200" u="none" cap="none" strike="noStrike">
                <a:solidFill>
                  <a:srgbClr val="862E41"/>
                </a:solidFill>
                <a:latin typeface="Abhaya Libre"/>
                <a:ea typeface="Abhaya Libre"/>
                <a:cs typeface="Abhaya Libre"/>
                <a:sym typeface="Abhaya Libre"/>
              </a:endParaRPr>
            </a:p>
            <a:p>
              <a:pPr indent="0" lvl="1" marL="457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1" i="0" sz="2500" u="none" cap="none" strike="noStrike">
                <a:solidFill>
                  <a:srgbClr val="862E41"/>
                </a:solidFill>
                <a:latin typeface="Abhaya Libre"/>
                <a:ea typeface="Abhaya Libre"/>
                <a:cs typeface="Abhaya Libre"/>
                <a:sym typeface="Abhaya Libre"/>
              </a:endParaRPr>
            </a:p>
            <a:p>
              <a:pPr indent="0" lvl="1" marL="457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862E41"/>
                </a:solidFill>
                <a:latin typeface="Abhaya Libre"/>
                <a:ea typeface="Abhaya Libre"/>
                <a:cs typeface="Abhaya Libre"/>
                <a:sym typeface="Abhaya Libre"/>
              </a:endParaRPr>
            </a:p>
          </p:txBody>
        </p:sp>
        <p:pic>
          <p:nvPicPr>
            <p:cNvPr id="117" name="Google Shape;117;g2bf7b0684ad_0_0"/>
            <p:cNvPicPr preferRelativeResize="0"/>
            <p:nvPr/>
          </p:nvPicPr>
          <p:blipFill rotWithShape="1">
            <a:blip r:embed="rId6">
              <a:alphaModFix/>
            </a:blip>
            <a:srcRect b="43772" l="0" r="0" t="100397"/>
            <a:stretch/>
          </p:blipFill>
          <p:spPr>
            <a:xfrm flipH="1" rot="5400000">
              <a:off x="11957176" y="5273952"/>
              <a:ext cx="4643750" cy="487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g2bf7b0684ad_0_0"/>
            <p:cNvSpPr txBox="1"/>
            <p:nvPr/>
          </p:nvSpPr>
          <p:spPr>
            <a:xfrm>
              <a:off x="10793784" y="7978826"/>
              <a:ext cx="3447600" cy="144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dk2"/>
                  </a:solidFill>
                  <a:highlight>
                    <a:schemeClr val="dk2"/>
                  </a:highlight>
                  <a:latin typeface="Abhaya Libre"/>
                  <a:ea typeface="Abhaya Libre"/>
                  <a:cs typeface="Abhaya Libre"/>
                  <a:sym typeface="Abhaya Libre"/>
                </a:rPr>
                <a:t>1. Identify neurotransmitter-producing microbes</a:t>
              </a:r>
              <a:endParaRPr>
                <a:solidFill>
                  <a:schemeClr val="dk2"/>
                </a:solidFill>
                <a:highlight>
                  <a:schemeClr val="dk2"/>
                </a:highlight>
              </a:endParaRPr>
            </a:p>
          </p:txBody>
        </p:sp>
        <p:sp>
          <p:nvSpPr>
            <p:cNvPr id="119" name="Google Shape;119;g2bf7b0684ad_0_0"/>
            <p:cNvSpPr txBox="1"/>
            <p:nvPr/>
          </p:nvSpPr>
          <p:spPr>
            <a:xfrm>
              <a:off x="10398780" y="7830889"/>
              <a:ext cx="4036800" cy="383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1" lang="en" sz="3300" u="none" cap="none" strike="noStrike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Neurotransmitter </a:t>
              </a:r>
              <a:r>
                <a:rPr b="0" i="1" lang="en" sz="3300" u="sng" cap="none" strike="noStrike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producing bacteria</a:t>
              </a:r>
              <a:r>
                <a:rPr b="0" i="1" lang="en" sz="3300" u="none" cap="none" strike="noStrike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: Streptococcus spp., Lactobacillus plantarum,</a:t>
              </a:r>
              <a:r>
                <a:rPr i="1" lang="en" sz="3300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 Enterococcus spp., Escherichia spp., Klebsiella pneumonia,</a:t>
              </a:r>
              <a:r>
                <a:rPr lang="en" sz="3300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 and </a:t>
              </a:r>
              <a:r>
                <a:rPr i="1" lang="en" sz="3300">
                  <a:solidFill>
                    <a:srgbClr val="862E41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Morganella morganii</a:t>
              </a:r>
              <a:endPara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0" name="Google Shape;120;g2bf7b0684ad_0_0"/>
            <p:cNvCxnSpPr/>
            <p:nvPr/>
          </p:nvCxnSpPr>
          <p:spPr>
            <a:xfrm>
              <a:off x="12644059" y="13397275"/>
              <a:ext cx="0" cy="1495500"/>
            </a:xfrm>
            <a:prstGeom prst="straightConnector1">
              <a:avLst/>
            </a:prstGeom>
            <a:noFill/>
            <a:ln cap="flat" cmpd="sng" w="28575">
              <a:solidFill>
                <a:srgbClr val="0D0D0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21" name="Google Shape;121;g2bf7b0684ad_0_0"/>
            <p:cNvSpPr txBox="1"/>
            <p:nvPr/>
          </p:nvSpPr>
          <p:spPr>
            <a:xfrm>
              <a:off x="3344100" y="9695105"/>
              <a:ext cx="2011200" cy="18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dk2"/>
                  </a:solidFill>
                  <a:highlight>
                    <a:schemeClr val="dk2"/>
                  </a:highlight>
                  <a:latin typeface="Abhaya Libre"/>
                  <a:ea typeface="Abhaya Libre"/>
                  <a:cs typeface="Abhaya Libre"/>
                  <a:sym typeface="Abhaya Libre"/>
                </a:rPr>
                <a:t>1. Identify neurotransmitter-producing microbes</a:t>
              </a:r>
              <a:endParaRPr>
                <a:solidFill>
                  <a:schemeClr val="dk2"/>
                </a:solidFill>
                <a:highlight>
                  <a:schemeClr val="dk2"/>
                </a:highlight>
              </a:endParaRPr>
            </a:p>
          </p:txBody>
        </p:sp>
      </p:grpSp>
      <p:pic>
        <p:nvPicPr>
          <p:cNvPr id="122" name="Google Shape;122;g2bf7b0684ad_0_0"/>
          <p:cNvPicPr preferRelativeResize="0"/>
          <p:nvPr/>
        </p:nvPicPr>
        <p:blipFill rotWithShape="1">
          <a:blip r:embed="rId5">
            <a:alphaModFix/>
          </a:blip>
          <a:srcRect b="0" l="71589" r="16724" t="0"/>
          <a:stretch/>
        </p:blipFill>
        <p:spPr>
          <a:xfrm>
            <a:off x="11275124" y="19495250"/>
            <a:ext cx="2514600" cy="13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bf7b0684ad_0_0"/>
          <p:cNvPicPr preferRelativeResize="0"/>
          <p:nvPr/>
        </p:nvPicPr>
        <p:blipFill rotWithShape="1">
          <a:blip r:embed="rId5">
            <a:alphaModFix/>
          </a:blip>
          <a:srcRect b="0" l="84514" r="0" t="0"/>
          <a:stretch/>
        </p:blipFill>
        <p:spPr>
          <a:xfrm>
            <a:off x="30029648" y="19571450"/>
            <a:ext cx="3332399" cy="13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gant Research Poster by Slidesgo">
  <a:themeElements>
    <a:clrScheme name="Simple Light">
      <a:dk1>
        <a:srgbClr val="284463"/>
      </a:dk1>
      <a:lt1>
        <a:srgbClr val="EDF1F3"/>
      </a:lt1>
      <a:dk2>
        <a:srgbClr val="FFFFFF"/>
      </a:dk2>
      <a:lt2>
        <a:srgbClr val="BAC7D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844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Stephanie Ovitt</dc:creator>
</cp:coreProperties>
</file>