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a4719d76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a4719d76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ca4719d767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a4719d76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5.jp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2" type="body"/>
          </p:nvPr>
        </p:nvSpPr>
        <p:spPr>
          <a:xfrm>
            <a:off x="4939500" y="0"/>
            <a:ext cx="3837000" cy="3689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sz="1600">
                <a:latin typeface="Georgia"/>
                <a:ea typeface="Georgia"/>
                <a:cs typeface="Georgia"/>
                <a:sym typeface="Georgia"/>
              </a:rPr>
              <a:t>Experiment</a:t>
            </a:r>
            <a:endParaRPr b="1" sz="800">
              <a:solidFill>
                <a:schemeClr val="dk1"/>
              </a:solidFill>
              <a:latin typeface="Georgia"/>
              <a:ea typeface="Georgia"/>
              <a:cs typeface="Georgia"/>
              <a:sym typeface="Georgia"/>
            </a:endParaRPr>
          </a:p>
          <a:p>
            <a:pPr indent="-279400" lvl="0" marL="457200" rtl="0" algn="l">
              <a:spcBef>
                <a:spcPts val="120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Label control and petri dish with plate type and date</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Wipe tube opening</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Use the cotton swap to dip in the tube and swab both petri dishes  back and forth in two perpendicular directions (clamshell method). Use a different swab for each plate.</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Place the test plate on top of the UV light upside down with the lid off and the light wrapped in tin foil for 15 minutes</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Using 91% isopropyl alcohol to sterilize a scalpel, pliers, and a cutting surface, cut the white bacitracin disk in half </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Using the sterile pliers, place one half of the white bacitracin disk into the control plate and the other half into the test disk</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Repeat steps 5 and 6 with the yellow tetracycline and colored paper disks</a:t>
            </a:r>
            <a:endParaRPr sz="800">
              <a:solidFill>
                <a:schemeClr val="dk1"/>
              </a:solidFill>
              <a:latin typeface="Georgia"/>
              <a:ea typeface="Georgia"/>
              <a:cs typeface="Georgia"/>
              <a:sym typeface="Georgia"/>
            </a:endParaRPr>
          </a:p>
          <a:p>
            <a:pPr indent="-279400" lvl="0" marL="457200" rtl="0" algn="l">
              <a:spcBef>
                <a:spcPts val="0"/>
              </a:spcBef>
              <a:spcAft>
                <a:spcPts val="0"/>
              </a:spcAft>
              <a:buClr>
                <a:schemeClr val="dk1"/>
              </a:buClr>
              <a:buSzPts val="800"/>
              <a:buFont typeface="Georgia"/>
              <a:buAutoNum type="arabicPeriod"/>
            </a:pPr>
            <a:r>
              <a:rPr lang="en" sz="800">
                <a:solidFill>
                  <a:schemeClr val="dk1"/>
                </a:solidFill>
                <a:latin typeface="Georgia"/>
                <a:ea typeface="Georgia"/>
                <a:cs typeface="Georgia"/>
                <a:sym typeface="Georgia"/>
              </a:rPr>
              <a:t>Incubate the plates at body temperature for over 24 hours but no more than 48 hours</a:t>
            </a:r>
            <a:endParaRPr sz="800">
              <a:solidFill>
                <a:schemeClr val="dk1"/>
              </a:solidFill>
              <a:latin typeface="Georgia"/>
              <a:ea typeface="Georgia"/>
              <a:cs typeface="Georgia"/>
              <a:sym typeface="Georgia"/>
            </a:endParaRPr>
          </a:p>
          <a:p>
            <a:pPr indent="0" lvl="0" marL="0" rtl="0" algn="l">
              <a:spcBef>
                <a:spcPts val="0"/>
              </a:spcBef>
              <a:spcAft>
                <a:spcPts val="0"/>
              </a:spcAft>
              <a:buNone/>
            </a:pPr>
            <a:r>
              <a:t/>
            </a:r>
            <a:endParaRPr sz="800">
              <a:solidFill>
                <a:schemeClr val="dk1"/>
              </a:solidFill>
              <a:latin typeface="Georgia"/>
              <a:ea typeface="Georgia"/>
              <a:cs typeface="Georgia"/>
              <a:sym typeface="Georgia"/>
            </a:endParaRPr>
          </a:p>
          <a:p>
            <a:pPr indent="0" lvl="0" marL="0" rtl="0" algn="l">
              <a:spcBef>
                <a:spcPts val="0"/>
              </a:spcBef>
              <a:spcAft>
                <a:spcPts val="0"/>
              </a:spcAft>
              <a:buNone/>
            </a:pPr>
            <a:r>
              <a:rPr b="1" lang="en" sz="800">
                <a:solidFill>
                  <a:schemeClr val="dk1"/>
                </a:solidFill>
                <a:latin typeface="Georgia"/>
                <a:ea typeface="Georgia"/>
                <a:cs typeface="Georgia"/>
                <a:sym typeface="Georgia"/>
              </a:rPr>
              <a:t>Results: </a:t>
            </a:r>
            <a:r>
              <a:rPr lang="en" sz="800">
                <a:solidFill>
                  <a:schemeClr val="dk1"/>
                </a:solidFill>
                <a:latin typeface="Georgia"/>
                <a:ea typeface="Georgia"/>
                <a:cs typeface="Georgia"/>
                <a:sym typeface="Georgia"/>
              </a:rPr>
              <a:t>We ended up irradiating the cells with UV light for too long, which ended up killing the bacteria and therefore, we couldn’t move forward with the experiment. </a:t>
            </a:r>
            <a:endParaRPr sz="800">
              <a:solidFill>
                <a:schemeClr val="dk1"/>
              </a:solidFill>
              <a:latin typeface="Georgia"/>
              <a:ea typeface="Georgia"/>
              <a:cs typeface="Georgia"/>
              <a:sym typeface="Georgia"/>
            </a:endParaRPr>
          </a:p>
          <a:p>
            <a:pPr indent="0" lvl="0" marL="0" rtl="0" algn="l">
              <a:spcBef>
                <a:spcPts val="0"/>
              </a:spcBef>
              <a:spcAft>
                <a:spcPts val="1200"/>
              </a:spcAft>
              <a:buNone/>
            </a:pPr>
            <a:r>
              <a:t/>
            </a:r>
            <a:endParaRPr/>
          </a:p>
        </p:txBody>
      </p:sp>
      <p:sp>
        <p:nvSpPr>
          <p:cNvPr id="55" name="Google Shape;55;p13"/>
          <p:cNvSpPr txBox="1"/>
          <p:nvPr>
            <p:ph idx="2" type="body"/>
          </p:nvPr>
        </p:nvSpPr>
        <p:spPr>
          <a:xfrm>
            <a:off x="50500" y="833500"/>
            <a:ext cx="2447400" cy="2369100"/>
          </a:xfrm>
          <a:prstGeom prst="rect">
            <a:avLst/>
          </a:prstGeom>
        </p:spPr>
        <p:txBody>
          <a:bodyPr anchorCtr="0" anchor="ctr" bIns="91425" lIns="91425" spcFirstLastPara="1" rIns="91425" wrap="square" tIns="91425">
            <a:normAutofit fontScale="77500" lnSpcReduction="10000"/>
          </a:bodyPr>
          <a:lstStyle/>
          <a:p>
            <a:pPr indent="0" lvl="0" marL="0" rtl="0" algn="l">
              <a:spcBef>
                <a:spcPts val="0"/>
              </a:spcBef>
              <a:spcAft>
                <a:spcPts val="0"/>
              </a:spcAft>
              <a:buNone/>
            </a:pPr>
            <a:r>
              <a:rPr b="1" lang="en">
                <a:latin typeface="Georgia"/>
                <a:ea typeface="Georgia"/>
                <a:cs typeface="Georgia"/>
                <a:sym typeface="Georgia"/>
              </a:rPr>
              <a:t>Introduction</a:t>
            </a:r>
            <a:endParaRPr b="1">
              <a:latin typeface="Georgia"/>
              <a:ea typeface="Georgia"/>
              <a:cs typeface="Georgia"/>
              <a:sym typeface="Georgia"/>
            </a:endParaRPr>
          </a:p>
          <a:p>
            <a:pPr indent="0" lvl="0" marL="0" rtl="0" algn="l">
              <a:spcBef>
                <a:spcPts val="0"/>
              </a:spcBef>
              <a:spcAft>
                <a:spcPts val="0"/>
              </a:spcAft>
              <a:buNone/>
            </a:pPr>
            <a:r>
              <a:rPr b="1" lang="en" sz="1100">
                <a:solidFill>
                  <a:schemeClr val="dk1"/>
                </a:solidFill>
                <a:latin typeface="Georgia"/>
                <a:ea typeface="Georgia"/>
                <a:cs typeface="Georgia"/>
                <a:sym typeface="Georgia"/>
              </a:rPr>
              <a:t>Antibiotic Sensitivity: </a:t>
            </a:r>
            <a:r>
              <a:rPr lang="en" sz="1100">
                <a:solidFill>
                  <a:srgbClr val="222222"/>
                </a:solidFill>
                <a:highlight>
                  <a:schemeClr val="lt1"/>
                </a:highlight>
                <a:latin typeface="Georgia"/>
                <a:ea typeface="Georgia"/>
                <a:cs typeface="Georgia"/>
                <a:sym typeface="Georgia"/>
              </a:rPr>
              <a:t>Antibiotics kill bacteria. However, different kinds of bacteria are killed by different kinds of antibiotics. If someone has an infection, a doctor could choose to grow the bacteria in the presence of different antibiotics, and they would see that the bacteria are more sensitive to some antibiotics, and less sensitive to others.</a:t>
            </a:r>
            <a:endParaRPr sz="1100">
              <a:solidFill>
                <a:srgbClr val="222222"/>
              </a:solidFill>
              <a:highlight>
                <a:schemeClr val="lt1"/>
              </a:highlight>
              <a:latin typeface="Georgia"/>
              <a:ea typeface="Georgia"/>
              <a:cs typeface="Georgia"/>
              <a:sym typeface="Georgia"/>
            </a:endParaRPr>
          </a:p>
          <a:p>
            <a:pPr indent="0" lvl="0" marL="0" rtl="0" algn="l">
              <a:spcBef>
                <a:spcPts val="0"/>
              </a:spcBef>
              <a:spcAft>
                <a:spcPts val="0"/>
              </a:spcAft>
              <a:buNone/>
            </a:pPr>
            <a:r>
              <a:t/>
            </a:r>
            <a:endParaRPr sz="1100">
              <a:solidFill>
                <a:srgbClr val="222222"/>
              </a:solidFill>
              <a:highlight>
                <a:schemeClr val="lt1"/>
              </a:highlight>
              <a:latin typeface="Georgia"/>
              <a:ea typeface="Georgia"/>
              <a:cs typeface="Georgia"/>
              <a:sym typeface="Georgia"/>
            </a:endParaRPr>
          </a:p>
          <a:p>
            <a:pPr indent="0" lvl="0" marL="0" rtl="0" algn="l">
              <a:lnSpc>
                <a:spcPct val="100000"/>
              </a:lnSpc>
              <a:spcBef>
                <a:spcPts val="0"/>
              </a:spcBef>
              <a:spcAft>
                <a:spcPts val="0"/>
              </a:spcAft>
              <a:buClr>
                <a:schemeClr val="dk1"/>
              </a:buClr>
              <a:buSzPct val="100000"/>
              <a:buFont typeface="Arial"/>
              <a:buNone/>
            </a:pPr>
            <a:r>
              <a:rPr b="1" lang="en" sz="1100">
                <a:solidFill>
                  <a:schemeClr val="dk1"/>
                </a:solidFill>
                <a:latin typeface="Georgia"/>
                <a:ea typeface="Georgia"/>
                <a:cs typeface="Georgia"/>
                <a:sym typeface="Georgia"/>
              </a:rPr>
              <a:t>Objective:</a:t>
            </a:r>
            <a:r>
              <a:rPr lang="en" sz="1100">
                <a:solidFill>
                  <a:schemeClr val="dk1"/>
                </a:solidFill>
                <a:latin typeface="Georgia"/>
                <a:ea typeface="Georgia"/>
                <a:cs typeface="Georgia"/>
                <a:sym typeface="Georgia"/>
              </a:rPr>
              <a:t> How does UV light affect the antibiotic sensitivity of </a:t>
            </a:r>
            <a:r>
              <a:rPr i="1" lang="en" sz="1100">
                <a:solidFill>
                  <a:schemeClr val="dk1"/>
                </a:solidFill>
                <a:latin typeface="Georgia"/>
                <a:ea typeface="Georgia"/>
                <a:cs typeface="Georgia"/>
                <a:sym typeface="Georgia"/>
              </a:rPr>
              <a:t>Bacillus cereus</a:t>
            </a:r>
            <a:r>
              <a:rPr lang="en" sz="1100">
                <a:solidFill>
                  <a:schemeClr val="dk1"/>
                </a:solidFill>
                <a:latin typeface="Georgia"/>
                <a:ea typeface="Georgia"/>
                <a:cs typeface="Georgia"/>
                <a:sym typeface="Georgia"/>
              </a:rPr>
              <a:t>?</a:t>
            </a:r>
            <a:endParaRPr sz="1100">
              <a:solidFill>
                <a:schemeClr val="dk1"/>
              </a:solidFill>
              <a:latin typeface="Georgia"/>
              <a:ea typeface="Georgia"/>
              <a:cs typeface="Georgia"/>
              <a:sym typeface="Georgia"/>
            </a:endParaRPr>
          </a:p>
          <a:p>
            <a:pPr indent="0" lvl="0" marL="0" rtl="0" algn="l">
              <a:lnSpc>
                <a:spcPct val="100000"/>
              </a:lnSpc>
              <a:spcBef>
                <a:spcPts val="0"/>
              </a:spcBef>
              <a:spcAft>
                <a:spcPts val="0"/>
              </a:spcAft>
              <a:buClr>
                <a:schemeClr val="dk1"/>
              </a:buClr>
              <a:buSzPct val="91666"/>
              <a:buFont typeface="Arial"/>
              <a:buNone/>
            </a:pPr>
            <a:r>
              <a:t/>
            </a:r>
            <a:endParaRPr sz="1200">
              <a:solidFill>
                <a:schemeClr val="dk1"/>
              </a:solidFill>
              <a:latin typeface="Georgia"/>
              <a:ea typeface="Georgia"/>
              <a:cs typeface="Georgia"/>
              <a:sym typeface="Georgia"/>
            </a:endParaRPr>
          </a:p>
          <a:p>
            <a:pPr indent="0" lvl="0" marL="0" rtl="0" algn="l">
              <a:lnSpc>
                <a:spcPct val="100000"/>
              </a:lnSpc>
              <a:spcBef>
                <a:spcPts val="0"/>
              </a:spcBef>
              <a:spcAft>
                <a:spcPts val="0"/>
              </a:spcAft>
              <a:buClr>
                <a:schemeClr val="dk1"/>
              </a:buClr>
              <a:buSzPct val="91666"/>
              <a:buFont typeface="Arial"/>
              <a:buNone/>
            </a:pPr>
            <a:r>
              <a:rPr b="1" lang="en" sz="1200">
                <a:solidFill>
                  <a:schemeClr val="dk1"/>
                </a:solidFill>
                <a:latin typeface="Georgia"/>
                <a:ea typeface="Georgia"/>
                <a:cs typeface="Georgia"/>
                <a:sym typeface="Georgia"/>
              </a:rPr>
              <a:t>Materials: </a:t>
            </a:r>
            <a:endParaRPr b="1" sz="1200">
              <a:solidFill>
                <a:schemeClr val="dk1"/>
              </a:solidFill>
              <a:latin typeface="Georgia"/>
              <a:ea typeface="Georgia"/>
              <a:cs typeface="Georgia"/>
              <a:sym typeface="Georgia"/>
            </a:endParaRPr>
          </a:p>
          <a:p>
            <a:pPr indent="0" lvl="0" marL="0" rtl="0" algn="l">
              <a:spcBef>
                <a:spcPts val="0"/>
              </a:spcBef>
              <a:spcAft>
                <a:spcPts val="1200"/>
              </a:spcAft>
              <a:buNone/>
            </a:pPr>
            <a:r>
              <a:t/>
            </a:r>
            <a:endParaRPr>
              <a:latin typeface="Georgia"/>
              <a:ea typeface="Georgia"/>
              <a:cs typeface="Georgia"/>
              <a:sym typeface="Georgia"/>
            </a:endParaRPr>
          </a:p>
        </p:txBody>
      </p:sp>
      <p:pic>
        <p:nvPicPr>
          <p:cNvPr id="56" name="Google Shape;56;p13"/>
          <p:cNvPicPr preferRelativeResize="0"/>
          <p:nvPr/>
        </p:nvPicPr>
        <p:blipFill>
          <a:blip r:embed="rId3">
            <a:alphaModFix/>
          </a:blip>
          <a:stretch>
            <a:fillRect/>
          </a:stretch>
        </p:blipFill>
        <p:spPr>
          <a:xfrm>
            <a:off x="1258550" y="2641875"/>
            <a:ext cx="1845100" cy="2318425"/>
          </a:xfrm>
          <a:prstGeom prst="rect">
            <a:avLst/>
          </a:prstGeom>
          <a:noFill/>
          <a:ln>
            <a:noFill/>
          </a:ln>
        </p:spPr>
      </p:pic>
      <p:pic>
        <p:nvPicPr>
          <p:cNvPr id="57" name="Google Shape;57;p13"/>
          <p:cNvPicPr preferRelativeResize="0"/>
          <p:nvPr/>
        </p:nvPicPr>
        <p:blipFill rotWithShape="1">
          <a:blip r:embed="rId4">
            <a:alphaModFix/>
          </a:blip>
          <a:srcRect b="7986" l="0" r="0" t="19338"/>
          <a:stretch/>
        </p:blipFill>
        <p:spPr>
          <a:xfrm>
            <a:off x="5074975" y="3319300"/>
            <a:ext cx="1748400" cy="1695000"/>
          </a:xfrm>
          <a:prstGeom prst="ellipse">
            <a:avLst/>
          </a:prstGeom>
          <a:noFill/>
          <a:ln>
            <a:noFill/>
          </a:ln>
        </p:spPr>
      </p:pic>
      <p:pic>
        <p:nvPicPr>
          <p:cNvPr id="58" name="Google Shape;58;p13"/>
          <p:cNvPicPr preferRelativeResize="0"/>
          <p:nvPr/>
        </p:nvPicPr>
        <p:blipFill rotWithShape="1">
          <a:blip r:embed="rId5">
            <a:alphaModFix/>
          </a:blip>
          <a:srcRect b="7101" l="4401" r="5035" t="26956"/>
          <a:stretch/>
        </p:blipFill>
        <p:spPr>
          <a:xfrm>
            <a:off x="7015600" y="3317611"/>
            <a:ext cx="1748400" cy="1697700"/>
          </a:xfrm>
          <a:prstGeom prst="ellipse">
            <a:avLst/>
          </a:prstGeom>
          <a:noFill/>
          <a:ln>
            <a:noFill/>
          </a:ln>
        </p:spPr>
      </p:pic>
      <p:sp>
        <p:nvSpPr>
          <p:cNvPr id="59" name="Google Shape;59;p13"/>
          <p:cNvSpPr txBox="1"/>
          <p:nvPr/>
        </p:nvSpPr>
        <p:spPr>
          <a:xfrm>
            <a:off x="117350" y="3728750"/>
            <a:ext cx="1047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Georgia"/>
                <a:ea typeface="Georgia"/>
                <a:cs typeface="Georgia"/>
                <a:sym typeface="Georgia"/>
              </a:rPr>
              <a:t>2 petri dishes (nutrient agar)</a:t>
            </a:r>
            <a:endParaRPr sz="1000">
              <a:latin typeface="Georgia"/>
              <a:ea typeface="Georgia"/>
              <a:cs typeface="Georgia"/>
              <a:sym typeface="Georgia"/>
            </a:endParaRPr>
          </a:p>
        </p:txBody>
      </p:sp>
      <p:cxnSp>
        <p:nvCxnSpPr>
          <p:cNvPr id="60" name="Google Shape;60;p13"/>
          <p:cNvCxnSpPr>
            <a:stCxn id="59" idx="0"/>
          </p:cNvCxnSpPr>
          <p:nvPr/>
        </p:nvCxnSpPr>
        <p:spPr>
          <a:xfrm flipH="1" rot="10800000">
            <a:off x="641150" y="3553250"/>
            <a:ext cx="971100" cy="175500"/>
          </a:xfrm>
          <a:prstGeom prst="straightConnector1">
            <a:avLst/>
          </a:prstGeom>
          <a:noFill/>
          <a:ln cap="flat" cmpd="sng" w="9525">
            <a:solidFill>
              <a:schemeClr val="accent1"/>
            </a:solidFill>
            <a:prstDash val="solid"/>
            <a:round/>
            <a:headEnd len="med" w="med" type="none"/>
            <a:tailEnd len="med" w="med" type="triangle"/>
          </a:ln>
        </p:spPr>
      </p:cxnSp>
      <p:cxnSp>
        <p:nvCxnSpPr>
          <p:cNvPr id="61" name="Google Shape;61;p13"/>
          <p:cNvCxnSpPr>
            <a:stCxn id="59" idx="2"/>
          </p:cNvCxnSpPr>
          <p:nvPr/>
        </p:nvCxnSpPr>
        <p:spPr>
          <a:xfrm>
            <a:off x="641150" y="4221350"/>
            <a:ext cx="883200" cy="209700"/>
          </a:xfrm>
          <a:prstGeom prst="straightConnector1">
            <a:avLst/>
          </a:prstGeom>
          <a:noFill/>
          <a:ln cap="flat" cmpd="sng" w="9525">
            <a:solidFill>
              <a:schemeClr val="accent1"/>
            </a:solidFill>
            <a:prstDash val="solid"/>
            <a:round/>
            <a:headEnd len="med" w="med" type="none"/>
            <a:tailEnd len="med" w="med" type="triangle"/>
          </a:ln>
        </p:spPr>
      </p:cxnSp>
      <p:cxnSp>
        <p:nvCxnSpPr>
          <p:cNvPr id="62" name="Google Shape;62;p13"/>
          <p:cNvCxnSpPr/>
          <p:nvPr/>
        </p:nvCxnSpPr>
        <p:spPr>
          <a:xfrm>
            <a:off x="1074750" y="4792550"/>
            <a:ext cx="702900" cy="60600"/>
          </a:xfrm>
          <a:prstGeom prst="straightConnector1">
            <a:avLst/>
          </a:prstGeom>
          <a:noFill/>
          <a:ln cap="flat" cmpd="sng" w="9525">
            <a:solidFill>
              <a:schemeClr val="accent1"/>
            </a:solidFill>
            <a:prstDash val="solid"/>
            <a:round/>
            <a:headEnd len="med" w="med" type="none"/>
            <a:tailEnd len="med" w="med" type="triangle"/>
          </a:ln>
        </p:spPr>
      </p:cxnSp>
      <p:cxnSp>
        <p:nvCxnSpPr>
          <p:cNvPr id="63" name="Google Shape;63;p13"/>
          <p:cNvCxnSpPr/>
          <p:nvPr/>
        </p:nvCxnSpPr>
        <p:spPr>
          <a:xfrm flipH="1">
            <a:off x="3057050" y="4649975"/>
            <a:ext cx="573000" cy="68700"/>
          </a:xfrm>
          <a:prstGeom prst="straightConnector1">
            <a:avLst/>
          </a:prstGeom>
          <a:noFill/>
          <a:ln cap="flat" cmpd="sng" w="9525">
            <a:solidFill>
              <a:schemeClr val="accent1"/>
            </a:solidFill>
            <a:prstDash val="solid"/>
            <a:round/>
            <a:headEnd len="med" w="med" type="none"/>
            <a:tailEnd len="med" w="med" type="triangle"/>
          </a:ln>
        </p:spPr>
      </p:cxnSp>
      <p:cxnSp>
        <p:nvCxnSpPr>
          <p:cNvPr id="64" name="Google Shape;64;p13"/>
          <p:cNvCxnSpPr>
            <a:stCxn id="65" idx="1"/>
          </p:cNvCxnSpPr>
          <p:nvPr/>
        </p:nvCxnSpPr>
        <p:spPr>
          <a:xfrm rot="10800000">
            <a:off x="2241450" y="4223725"/>
            <a:ext cx="1257000" cy="36600"/>
          </a:xfrm>
          <a:prstGeom prst="straightConnector1">
            <a:avLst/>
          </a:prstGeom>
          <a:noFill/>
          <a:ln cap="flat" cmpd="sng" w="9525">
            <a:solidFill>
              <a:schemeClr val="accent1"/>
            </a:solidFill>
            <a:prstDash val="solid"/>
            <a:round/>
            <a:headEnd len="med" w="med" type="none"/>
            <a:tailEnd len="med" w="med" type="triangle"/>
          </a:ln>
        </p:spPr>
      </p:cxnSp>
      <p:cxnSp>
        <p:nvCxnSpPr>
          <p:cNvPr id="66" name="Google Shape;66;p13"/>
          <p:cNvCxnSpPr/>
          <p:nvPr/>
        </p:nvCxnSpPr>
        <p:spPr>
          <a:xfrm flipH="1">
            <a:off x="2642900" y="3531350"/>
            <a:ext cx="778800" cy="22200"/>
          </a:xfrm>
          <a:prstGeom prst="straightConnector1">
            <a:avLst/>
          </a:prstGeom>
          <a:noFill/>
          <a:ln cap="flat" cmpd="sng" w="9525">
            <a:solidFill>
              <a:schemeClr val="accent1"/>
            </a:solidFill>
            <a:prstDash val="solid"/>
            <a:round/>
            <a:headEnd len="med" w="med" type="none"/>
            <a:tailEnd len="med" w="med" type="triangle"/>
          </a:ln>
        </p:spPr>
      </p:cxnSp>
      <p:sp>
        <p:nvSpPr>
          <p:cNvPr id="67" name="Google Shape;67;p13"/>
          <p:cNvSpPr txBox="1"/>
          <p:nvPr/>
        </p:nvSpPr>
        <p:spPr>
          <a:xfrm>
            <a:off x="-69700" y="4615850"/>
            <a:ext cx="1421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latin typeface="Georgia"/>
                <a:ea typeface="Georgia"/>
                <a:cs typeface="Georgia"/>
                <a:sym typeface="Georgia"/>
              </a:rPr>
              <a:t>c</a:t>
            </a:r>
            <a:r>
              <a:rPr lang="en" sz="1000">
                <a:latin typeface="Georgia"/>
                <a:ea typeface="Georgia"/>
                <a:cs typeface="Georgia"/>
                <a:sym typeface="Georgia"/>
              </a:rPr>
              <a:t>olored paper (control)</a:t>
            </a:r>
            <a:endParaRPr sz="1000">
              <a:latin typeface="Georgia"/>
              <a:ea typeface="Georgia"/>
              <a:cs typeface="Georgia"/>
              <a:sym typeface="Georgia"/>
            </a:endParaRPr>
          </a:p>
        </p:txBody>
      </p:sp>
      <p:sp>
        <p:nvSpPr>
          <p:cNvPr id="65" name="Google Shape;65;p13"/>
          <p:cNvSpPr txBox="1"/>
          <p:nvPr/>
        </p:nvSpPr>
        <p:spPr>
          <a:xfrm>
            <a:off x="3498450" y="4083325"/>
            <a:ext cx="9711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Georgia"/>
                <a:ea typeface="Georgia"/>
                <a:cs typeface="Georgia"/>
                <a:sym typeface="Georgia"/>
              </a:rPr>
              <a:t>tetracycline</a:t>
            </a:r>
            <a:endParaRPr sz="1100">
              <a:latin typeface="Georgia"/>
              <a:ea typeface="Georgia"/>
              <a:cs typeface="Georgia"/>
              <a:sym typeface="Georgia"/>
            </a:endParaRPr>
          </a:p>
        </p:txBody>
      </p:sp>
      <p:sp>
        <p:nvSpPr>
          <p:cNvPr id="68" name="Google Shape;68;p13"/>
          <p:cNvSpPr txBox="1"/>
          <p:nvPr/>
        </p:nvSpPr>
        <p:spPr>
          <a:xfrm>
            <a:off x="3565500" y="4507325"/>
            <a:ext cx="837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Georgia"/>
                <a:ea typeface="Georgia"/>
                <a:cs typeface="Georgia"/>
                <a:sym typeface="Georgia"/>
              </a:rPr>
              <a:t>bacitracin</a:t>
            </a:r>
            <a:endParaRPr sz="1100">
              <a:latin typeface="Georgia"/>
              <a:ea typeface="Georgia"/>
              <a:cs typeface="Georgia"/>
              <a:sym typeface="Georgia"/>
            </a:endParaRPr>
          </a:p>
        </p:txBody>
      </p:sp>
      <p:pic>
        <p:nvPicPr>
          <p:cNvPr id="69" name="Google Shape;69;p13"/>
          <p:cNvPicPr preferRelativeResize="0"/>
          <p:nvPr/>
        </p:nvPicPr>
        <p:blipFill rotWithShape="1">
          <a:blip r:embed="rId6">
            <a:alphaModFix/>
          </a:blip>
          <a:srcRect b="0" l="0" r="0" t="15789"/>
          <a:stretch/>
        </p:blipFill>
        <p:spPr>
          <a:xfrm>
            <a:off x="6575050" y="108850"/>
            <a:ext cx="1047750" cy="349600"/>
          </a:xfrm>
          <a:prstGeom prst="rect">
            <a:avLst/>
          </a:prstGeom>
          <a:noFill/>
          <a:ln>
            <a:noFill/>
          </a:ln>
        </p:spPr>
      </p:pic>
      <p:pic>
        <p:nvPicPr>
          <p:cNvPr id="70" name="Google Shape;70;p13"/>
          <p:cNvPicPr preferRelativeResize="0"/>
          <p:nvPr/>
        </p:nvPicPr>
        <p:blipFill>
          <a:blip r:embed="rId7">
            <a:alphaModFix/>
          </a:blip>
          <a:stretch>
            <a:fillRect/>
          </a:stretch>
        </p:blipFill>
        <p:spPr>
          <a:xfrm>
            <a:off x="7832928" y="76075"/>
            <a:ext cx="1187772" cy="415150"/>
          </a:xfrm>
          <a:prstGeom prst="rect">
            <a:avLst/>
          </a:prstGeom>
          <a:noFill/>
          <a:ln>
            <a:noFill/>
          </a:ln>
        </p:spPr>
      </p:pic>
      <p:sp>
        <p:nvSpPr>
          <p:cNvPr id="71" name="Google Shape;71;p13"/>
          <p:cNvSpPr txBox="1"/>
          <p:nvPr/>
        </p:nvSpPr>
        <p:spPr>
          <a:xfrm>
            <a:off x="0" y="49775"/>
            <a:ext cx="4491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solidFill>
                  <a:schemeClr val="dk1"/>
                </a:solidFill>
                <a:latin typeface="Georgia"/>
                <a:ea typeface="Georgia"/>
                <a:cs typeface="Georgia"/>
                <a:sym typeface="Georgia"/>
              </a:rPr>
              <a:t>Effect of UV Light on Antibiotic Sensitivity</a:t>
            </a:r>
            <a:endParaRPr b="1" sz="1500" u="sng">
              <a:solidFill>
                <a:schemeClr val="dk1"/>
              </a:solidFill>
              <a:latin typeface="Georgia"/>
              <a:ea typeface="Georgia"/>
              <a:cs typeface="Georgia"/>
              <a:sym typeface="Georgia"/>
            </a:endParaRPr>
          </a:p>
          <a:p>
            <a:pPr indent="0" lvl="0" marL="0" rtl="0" algn="l">
              <a:spcBef>
                <a:spcPts val="0"/>
              </a:spcBef>
              <a:spcAft>
                <a:spcPts val="0"/>
              </a:spcAft>
              <a:buNone/>
            </a:pPr>
            <a:r>
              <a:rPr i="1" lang="en" sz="900">
                <a:solidFill>
                  <a:schemeClr val="dk1"/>
                </a:solidFill>
                <a:latin typeface="Georgia"/>
                <a:ea typeface="Georgia"/>
                <a:cs typeface="Georgia"/>
                <a:sym typeface="Georgia"/>
              </a:rPr>
              <a:t>Baishali Chaudhuri and Eunchai Kang</a:t>
            </a:r>
            <a:endParaRPr i="1" sz="900">
              <a:solidFill>
                <a:schemeClr val="dk1"/>
              </a:solidFill>
              <a:latin typeface="Georgia"/>
              <a:ea typeface="Georgia"/>
              <a:cs typeface="Georgia"/>
              <a:sym typeface="Georgia"/>
            </a:endParaRPr>
          </a:p>
          <a:p>
            <a:pPr indent="0" lvl="0" marL="0" rtl="0" algn="l">
              <a:spcBef>
                <a:spcPts val="0"/>
              </a:spcBef>
              <a:spcAft>
                <a:spcPts val="0"/>
              </a:spcAft>
              <a:buNone/>
            </a:pPr>
            <a:r>
              <a:rPr i="1" lang="en" sz="900">
                <a:solidFill>
                  <a:schemeClr val="dk1"/>
                </a:solidFill>
                <a:latin typeface="Georgia"/>
                <a:ea typeface="Georgia"/>
                <a:cs typeface="Georgia"/>
                <a:sym typeface="Georgia"/>
              </a:rPr>
              <a:t>Mentors: Alberto Donayre &amp; Lindsey L’Ecuyer</a:t>
            </a:r>
            <a:endParaRPr i="1" sz="9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900">
                <a:solidFill>
                  <a:schemeClr val="dk1"/>
                </a:solidFill>
                <a:latin typeface="Georgia"/>
                <a:ea typeface="Georgia"/>
                <a:cs typeface="Georgia"/>
                <a:sym typeface="Georgia"/>
              </a:rPr>
              <a:t>Andover High School, Andover, MA</a:t>
            </a:r>
            <a:endParaRPr sz="900">
              <a:solidFill>
                <a:schemeClr val="dk1"/>
              </a:solidFill>
              <a:latin typeface="Georgia"/>
              <a:ea typeface="Georgia"/>
              <a:cs typeface="Georgia"/>
              <a:sym typeface="Georgia"/>
            </a:endParaRPr>
          </a:p>
        </p:txBody>
      </p:sp>
      <p:sp>
        <p:nvSpPr>
          <p:cNvPr id="72" name="Google Shape;72;p13"/>
          <p:cNvSpPr txBox="1"/>
          <p:nvPr/>
        </p:nvSpPr>
        <p:spPr>
          <a:xfrm>
            <a:off x="3333000" y="3674625"/>
            <a:ext cx="1302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Georgia"/>
                <a:ea typeface="Georgia"/>
                <a:cs typeface="Georgia"/>
                <a:sym typeface="Georgia"/>
              </a:rPr>
              <a:t>b</a:t>
            </a:r>
            <a:r>
              <a:rPr lang="en" sz="1100">
                <a:latin typeface="Georgia"/>
                <a:ea typeface="Georgia"/>
                <a:cs typeface="Georgia"/>
                <a:sym typeface="Georgia"/>
              </a:rPr>
              <a:t>acteria tube</a:t>
            </a:r>
            <a:endParaRPr sz="1100">
              <a:latin typeface="Georgia"/>
              <a:ea typeface="Georgia"/>
              <a:cs typeface="Georgia"/>
              <a:sym typeface="Georgia"/>
            </a:endParaRPr>
          </a:p>
          <a:p>
            <a:pPr indent="0" lvl="0" marL="0" rtl="0" algn="l">
              <a:spcBef>
                <a:spcPts val="0"/>
              </a:spcBef>
              <a:spcAft>
                <a:spcPts val="0"/>
              </a:spcAft>
              <a:buNone/>
            </a:pPr>
            <a:r>
              <a:rPr lang="en" sz="1100">
                <a:latin typeface="Georgia"/>
                <a:ea typeface="Georgia"/>
                <a:cs typeface="Georgia"/>
                <a:sym typeface="Georgia"/>
              </a:rPr>
              <a:t>(bacillus cereus) </a:t>
            </a:r>
            <a:endParaRPr sz="1100">
              <a:latin typeface="Georgia"/>
              <a:ea typeface="Georgia"/>
              <a:cs typeface="Georgia"/>
              <a:sym typeface="Georgia"/>
            </a:endParaRPr>
          </a:p>
        </p:txBody>
      </p:sp>
      <p:sp>
        <p:nvSpPr>
          <p:cNvPr id="73" name="Google Shape;73;p13"/>
          <p:cNvSpPr/>
          <p:nvPr/>
        </p:nvSpPr>
        <p:spPr>
          <a:xfrm>
            <a:off x="6119550" y="4079900"/>
            <a:ext cx="515400" cy="492600"/>
          </a:xfrm>
          <a:prstGeom prst="ellipse">
            <a:avLst/>
          </a:prstGeom>
          <a:no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flipH="1">
            <a:off x="6536825" y="4267575"/>
            <a:ext cx="285300" cy="461700"/>
          </a:xfrm>
          <a:prstGeom prst="bentArrow">
            <a:avLst>
              <a:gd fmla="val 25000" name="adj1"/>
              <a:gd fmla="val 25000" name="adj2"/>
              <a:gd fmla="val 25000" name="adj3"/>
              <a:gd fmla="val 43750" name="adj4"/>
            </a:avLst>
          </a:prstGeom>
          <a:solidFill>
            <a:srgbClr val="CFE2F3"/>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5955050" y="4617075"/>
            <a:ext cx="1257000" cy="492600"/>
          </a:xfrm>
          <a:prstGeom prst="rect">
            <a:avLst/>
          </a:prstGeom>
          <a:solidFill>
            <a:srgbClr val="CFE2F3"/>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txBox="1"/>
          <p:nvPr/>
        </p:nvSpPr>
        <p:spPr>
          <a:xfrm>
            <a:off x="5922725" y="4562000"/>
            <a:ext cx="1302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Georgia"/>
                <a:ea typeface="Georgia"/>
                <a:cs typeface="Georgia"/>
                <a:sym typeface="Georgia"/>
              </a:rPr>
              <a:t>t</a:t>
            </a:r>
            <a:r>
              <a:rPr lang="en" sz="900">
                <a:latin typeface="Georgia"/>
                <a:ea typeface="Georgia"/>
                <a:cs typeface="Georgia"/>
                <a:sym typeface="Georgia"/>
              </a:rPr>
              <a:t>etracycline was much more effective than bacitracin</a:t>
            </a:r>
            <a:endParaRPr sz="900">
              <a:latin typeface="Georgia"/>
              <a:ea typeface="Georgia"/>
              <a:cs typeface="Georgia"/>
              <a:sym typeface="Georgia"/>
            </a:endParaRPr>
          </a:p>
        </p:txBody>
      </p:sp>
      <p:sp>
        <p:nvSpPr>
          <p:cNvPr id="77" name="Google Shape;77;p13"/>
          <p:cNvSpPr/>
          <p:nvPr/>
        </p:nvSpPr>
        <p:spPr>
          <a:xfrm>
            <a:off x="5118375" y="4431050"/>
            <a:ext cx="285300" cy="461700"/>
          </a:xfrm>
          <a:prstGeom prst="bentArrow">
            <a:avLst>
              <a:gd fmla="val 25000" name="adj1"/>
              <a:gd fmla="val 25000" name="adj2"/>
              <a:gd fmla="val 25000" name="adj3"/>
              <a:gd fmla="val 43750" name="adj4"/>
            </a:avLst>
          </a:prstGeom>
          <a:solidFill>
            <a:srgbClr val="CFE2F3"/>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612823" y="4686375"/>
            <a:ext cx="1131900" cy="354000"/>
          </a:xfrm>
          <a:prstGeom prst="rect">
            <a:avLst/>
          </a:prstGeom>
          <a:solidFill>
            <a:srgbClr val="CFE2F3"/>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txBox="1"/>
          <p:nvPr/>
        </p:nvSpPr>
        <p:spPr>
          <a:xfrm>
            <a:off x="4584913" y="4632525"/>
            <a:ext cx="118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Georgia"/>
                <a:ea typeface="Georgia"/>
                <a:cs typeface="Georgia"/>
                <a:sym typeface="Georgia"/>
              </a:rPr>
              <a:t>b</a:t>
            </a:r>
            <a:r>
              <a:rPr lang="en" sz="900">
                <a:latin typeface="Georgia"/>
                <a:ea typeface="Georgia"/>
                <a:cs typeface="Georgia"/>
                <a:sym typeface="Georgia"/>
              </a:rPr>
              <a:t>acitracin was not as effective</a:t>
            </a:r>
            <a:endParaRPr sz="900">
              <a:latin typeface="Georgia"/>
              <a:ea typeface="Georgia"/>
              <a:cs typeface="Georgia"/>
              <a:sym typeface="Georgia"/>
            </a:endParaRPr>
          </a:p>
        </p:txBody>
      </p:sp>
      <p:sp>
        <p:nvSpPr>
          <p:cNvPr id="80" name="Google Shape;80;p13"/>
          <p:cNvSpPr txBox="1"/>
          <p:nvPr/>
        </p:nvSpPr>
        <p:spPr>
          <a:xfrm>
            <a:off x="3144050" y="2696613"/>
            <a:ext cx="1370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Georgia"/>
                <a:ea typeface="Georgia"/>
                <a:cs typeface="Georgia"/>
                <a:sym typeface="Georgia"/>
              </a:rPr>
              <a:t>Not pictured: UV light, incubator, scalpel, pliers, 91% </a:t>
            </a:r>
            <a:r>
              <a:rPr lang="en" sz="900">
                <a:latin typeface="Georgia"/>
                <a:ea typeface="Georgia"/>
                <a:cs typeface="Georgia"/>
                <a:sym typeface="Georgia"/>
              </a:rPr>
              <a:t>isopropyl  alcohol</a:t>
            </a:r>
            <a:endParaRPr sz="900">
              <a:latin typeface="Georgia"/>
              <a:ea typeface="Georgia"/>
              <a:cs typeface="Georgia"/>
              <a:sym typeface="Georgia"/>
            </a:endParaRPr>
          </a:p>
        </p:txBody>
      </p:sp>
      <p:sp>
        <p:nvSpPr>
          <p:cNvPr id="81" name="Google Shape;81;p13"/>
          <p:cNvSpPr/>
          <p:nvPr/>
        </p:nvSpPr>
        <p:spPr>
          <a:xfrm>
            <a:off x="7015600" y="4147975"/>
            <a:ext cx="2071500" cy="492600"/>
          </a:xfrm>
          <a:prstGeom prst="rect">
            <a:avLst/>
          </a:prstGeom>
          <a:solidFill>
            <a:srgbClr val="A2C4C9"/>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txBox="1"/>
          <p:nvPr/>
        </p:nvSpPr>
        <p:spPr>
          <a:xfrm>
            <a:off x="7082950" y="4094125"/>
            <a:ext cx="1680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Georgia"/>
                <a:ea typeface="Georgia"/>
                <a:cs typeface="Georgia"/>
                <a:sym typeface="Georgia"/>
              </a:rPr>
              <a:t>No zone of inhibition = no bacterial growth; UV radiation killed all bacteria</a:t>
            </a:r>
            <a:endParaRPr sz="900">
              <a:latin typeface="Georgia"/>
              <a:ea typeface="Georgia"/>
              <a:cs typeface="Georgia"/>
              <a:sym typeface="Georgia"/>
            </a:endParaRPr>
          </a:p>
        </p:txBody>
      </p:sp>
      <p:sp>
        <p:nvSpPr>
          <p:cNvPr id="83" name="Google Shape;83;p13"/>
          <p:cNvSpPr/>
          <p:nvPr/>
        </p:nvSpPr>
        <p:spPr>
          <a:xfrm>
            <a:off x="4704825" y="3344925"/>
            <a:ext cx="702900" cy="209700"/>
          </a:xfrm>
          <a:prstGeom prst="roundRect">
            <a:avLst>
              <a:gd fmla="val 16667" name="adj"/>
            </a:avLst>
          </a:prstGeom>
          <a:solidFill>
            <a:srgbClr val="EAD1D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Georgia"/>
                <a:ea typeface="Georgia"/>
                <a:cs typeface="Georgia"/>
                <a:sym typeface="Georgia"/>
              </a:rPr>
              <a:t>control</a:t>
            </a:r>
            <a:endParaRPr sz="1200">
              <a:latin typeface="Georgia"/>
              <a:ea typeface="Georgia"/>
              <a:cs typeface="Georgia"/>
              <a:sym typeface="Georgia"/>
            </a:endParaRPr>
          </a:p>
        </p:txBody>
      </p:sp>
      <p:sp>
        <p:nvSpPr>
          <p:cNvPr id="84" name="Google Shape;84;p13"/>
          <p:cNvSpPr/>
          <p:nvPr/>
        </p:nvSpPr>
        <p:spPr>
          <a:xfrm>
            <a:off x="6920825" y="3344925"/>
            <a:ext cx="515400" cy="209700"/>
          </a:xfrm>
          <a:prstGeom prst="roundRect">
            <a:avLst>
              <a:gd fmla="val 16667" name="adj"/>
            </a:avLst>
          </a:prstGeom>
          <a:solidFill>
            <a:srgbClr val="EAD1DC"/>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Georgia"/>
                <a:ea typeface="Georgia"/>
                <a:cs typeface="Georgia"/>
                <a:sym typeface="Georgia"/>
              </a:rPr>
              <a:t>UV</a:t>
            </a:r>
            <a:endParaRPr>
              <a:latin typeface="Georgia"/>
              <a:ea typeface="Georgia"/>
              <a:cs typeface="Georgia"/>
              <a:sym typeface="Georgia"/>
            </a:endParaRPr>
          </a:p>
        </p:txBody>
      </p:sp>
      <p:grpSp>
        <p:nvGrpSpPr>
          <p:cNvPr id="85" name="Google Shape;85;p13"/>
          <p:cNvGrpSpPr/>
          <p:nvPr/>
        </p:nvGrpSpPr>
        <p:grpSpPr>
          <a:xfrm>
            <a:off x="2348879" y="1246040"/>
            <a:ext cx="2722777" cy="1211520"/>
            <a:chOff x="2544325" y="833500"/>
            <a:chExt cx="2574000" cy="1074900"/>
          </a:xfrm>
        </p:grpSpPr>
        <p:sp>
          <p:nvSpPr>
            <p:cNvPr id="86" name="Google Shape;86;p13"/>
            <p:cNvSpPr/>
            <p:nvPr/>
          </p:nvSpPr>
          <p:spPr>
            <a:xfrm>
              <a:off x="2544325" y="833500"/>
              <a:ext cx="2574000" cy="10749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3"/>
            <p:cNvPicPr preferRelativeResize="0"/>
            <p:nvPr/>
          </p:nvPicPr>
          <p:blipFill>
            <a:blip r:embed="rId8">
              <a:alphaModFix/>
            </a:blip>
            <a:stretch>
              <a:fillRect/>
            </a:stretch>
          </p:blipFill>
          <p:spPr>
            <a:xfrm>
              <a:off x="2605393" y="881066"/>
              <a:ext cx="2447409" cy="963262"/>
            </a:xfrm>
            <a:prstGeom prst="rect">
              <a:avLst/>
            </a:prstGeom>
            <a:noFill/>
            <a:ln>
              <a:noFill/>
            </a:ln>
          </p:spPr>
        </p:pic>
      </p:grpSp>
      <p:sp>
        <p:nvSpPr>
          <p:cNvPr id="88" name="Google Shape;88;p13"/>
          <p:cNvSpPr txBox="1"/>
          <p:nvPr/>
        </p:nvSpPr>
        <p:spPr>
          <a:xfrm>
            <a:off x="99800" y="2995550"/>
            <a:ext cx="104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Georgia"/>
                <a:ea typeface="Georgia"/>
                <a:cs typeface="Georgia"/>
                <a:sym typeface="Georgia"/>
              </a:rPr>
              <a:t>a</a:t>
            </a:r>
            <a:r>
              <a:rPr lang="en" sz="1000">
                <a:latin typeface="Georgia"/>
                <a:ea typeface="Georgia"/>
                <a:cs typeface="Georgia"/>
                <a:sym typeface="Georgia"/>
              </a:rPr>
              <a:t>lcohol wipes</a:t>
            </a:r>
            <a:endParaRPr sz="1000">
              <a:latin typeface="Georgia"/>
              <a:ea typeface="Georgia"/>
              <a:cs typeface="Georgia"/>
              <a:sym typeface="Georgia"/>
            </a:endParaRPr>
          </a:p>
        </p:txBody>
      </p:sp>
      <p:cxnSp>
        <p:nvCxnSpPr>
          <p:cNvPr id="89" name="Google Shape;89;p13"/>
          <p:cNvCxnSpPr>
            <a:stCxn id="88" idx="3"/>
          </p:cNvCxnSpPr>
          <p:nvPr/>
        </p:nvCxnSpPr>
        <p:spPr>
          <a:xfrm>
            <a:off x="1147400" y="3164900"/>
            <a:ext cx="1122900" cy="300600"/>
          </a:xfrm>
          <a:prstGeom prst="straightConnector1">
            <a:avLst/>
          </a:prstGeom>
          <a:noFill/>
          <a:ln cap="flat" cmpd="sng" w="9525">
            <a:solidFill>
              <a:schemeClr val="accent1"/>
            </a:solidFill>
            <a:prstDash val="solid"/>
            <a:round/>
            <a:headEnd len="med" w="med" type="none"/>
            <a:tailEnd len="med" w="med" type="triangle"/>
          </a:ln>
        </p:spPr>
      </p:cxnSp>
      <p:cxnSp>
        <p:nvCxnSpPr>
          <p:cNvPr id="90" name="Google Shape;90;p13"/>
          <p:cNvCxnSpPr>
            <a:stCxn id="72" idx="1"/>
          </p:cNvCxnSpPr>
          <p:nvPr/>
        </p:nvCxnSpPr>
        <p:spPr>
          <a:xfrm rot="10800000">
            <a:off x="2349000" y="3842925"/>
            <a:ext cx="984000" cy="93300"/>
          </a:xfrm>
          <a:prstGeom prst="straightConnector1">
            <a:avLst/>
          </a:prstGeom>
          <a:noFill/>
          <a:ln cap="flat" cmpd="sng" w="9525">
            <a:solidFill>
              <a:schemeClr val="accent1"/>
            </a:solidFill>
            <a:prstDash val="solid"/>
            <a:round/>
            <a:headEnd len="med" w="med" type="none"/>
            <a:tailEnd len="med" w="med" type="triangle"/>
          </a:ln>
        </p:spPr>
      </p:cxnSp>
      <p:sp>
        <p:nvSpPr>
          <p:cNvPr id="91" name="Google Shape;91;p13"/>
          <p:cNvSpPr txBox="1"/>
          <p:nvPr/>
        </p:nvSpPr>
        <p:spPr>
          <a:xfrm>
            <a:off x="3370575" y="3353813"/>
            <a:ext cx="1302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Georgia"/>
                <a:ea typeface="Georgia"/>
                <a:cs typeface="Georgia"/>
                <a:sym typeface="Georgia"/>
              </a:rPr>
              <a:t>c</a:t>
            </a:r>
            <a:r>
              <a:rPr lang="en" sz="1100">
                <a:latin typeface="Georgia"/>
                <a:ea typeface="Georgia"/>
                <a:cs typeface="Georgia"/>
                <a:sym typeface="Georgia"/>
              </a:rPr>
              <a:t>otton swabs</a:t>
            </a:r>
            <a:r>
              <a:rPr lang="en" sz="1100">
                <a:latin typeface="Georgia"/>
                <a:ea typeface="Georgia"/>
                <a:cs typeface="Georgia"/>
                <a:sym typeface="Georgia"/>
              </a:rPr>
              <a:t> </a:t>
            </a:r>
            <a:endParaRPr sz="1100">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ph idx="2" type="body"/>
          </p:nvPr>
        </p:nvSpPr>
        <p:spPr>
          <a:xfrm>
            <a:off x="4939500" y="491225"/>
            <a:ext cx="3837000" cy="12036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lang="en" sz="1200">
                <a:solidFill>
                  <a:schemeClr val="dk1"/>
                </a:solidFill>
                <a:latin typeface="Georgia"/>
                <a:ea typeface="Georgia"/>
                <a:cs typeface="Georgia"/>
                <a:sym typeface="Georgia"/>
              </a:rPr>
              <a:t>About Us:</a:t>
            </a:r>
            <a:endParaRPr sz="1200">
              <a:solidFill>
                <a:schemeClr val="dk1"/>
              </a:solidFill>
              <a:latin typeface="Georgia"/>
              <a:ea typeface="Georgia"/>
              <a:cs typeface="Georgia"/>
              <a:sym typeface="Georgia"/>
            </a:endParaRPr>
          </a:p>
          <a:p>
            <a:pPr indent="-304800" lvl="0" marL="457200" rtl="0" algn="l">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Team of 2</a:t>
            </a:r>
            <a:endParaRPr sz="1200">
              <a:solidFill>
                <a:schemeClr val="dk1"/>
              </a:solidFill>
              <a:latin typeface="Georgia"/>
              <a:ea typeface="Georgia"/>
              <a:cs typeface="Georgia"/>
              <a:sym typeface="Georgia"/>
            </a:endParaRPr>
          </a:p>
          <a:p>
            <a:pPr indent="-304800" lvl="1" marL="914400" rtl="0" algn="l">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About 3 years of experience with BioBuilders</a:t>
            </a:r>
            <a:endParaRPr sz="1200">
              <a:solidFill>
                <a:schemeClr val="dk1"/>
              </a:solidFill>
              <a:latin typeface="Georgia"/>
              <a:ea typeface="Georgia"/>
              <a:cs typeface="Georgia"/>
              <a:sym typeface="Georgia"/>
            </a:endParaRPr>
          </a:p>
          <a:p>
            <a:pPr indent="-304800" lvl="0" marL="457200" rtl="0" algn="l">
              <a:spcBef>
                <a:spcPts val="0"/>
              </a:spcBef>
              <a:spcAft>
                <a:spcPts val="0"/>
              </a:spcAft>
              <a:buClr>
                <a:schemeClr val="dk1"/>
              </a:buClr>
              <a:buSzPts val="1200"/>
              <a:buFont typeface="Georgia"/>
              <a:buChar char="-"/>
            </a:pPr>
            <a:r>
              <a:rPr lang="en" sz="1200">
                <a:solidFill>
                  <a:schemeClr val="dk1"/>
                </a:solidFill>
                <a:latin typeface="Georgia"/>
                <a:ea typeface="Georgia"/>
                <a:cs typeface="Georgia"/>
                <a:sym typeface="Georgia"/>
              </a:rPr>
              <a:t>Published in Biotreks 2020</a:t>
            </a:r>
            <a:endParaRPr sz="1200">
              <a:solidFill>
                <a:schemeClr val="dk1"/>
              </a:solidFill>
              <a:latin typeface="Georgia"/>
              <a:ea typeface="Georgia"/>
              <a:cs typeface="Georgia"/>
              <a:sym typeface="Georgia"/>
            </a:endParaRPr>
          </a:p>
        </p:txBody>
      </p:sp>
      <p:sp>
        <p:nvSpPr>
          <p:cNvPr id="97" name="Google Shape;97;p14"/>
          <p:cNvSpPr txBox="1"/>
          <p:nvPr>
            <p:ph idx="2" type="body"/>
          </p:nvPr>
        </p:nvSpPr>
        <p:spPr>
          <a:xfrm>
            <a:off x="452150" y="1123550"/>
            <a:ext cx="3837000" cy="36951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latin typeface="Georgia"/>
                <a:ea typeface="Georgia"/>
                <a:cs typeface="Georgia"/>
                <a:sym typeface="Georgia"/>
              </a:rPr>
              <a:t>Challenge for Next Time</a:t>
            </a:r>
            <a:endParaRPr>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lang="en">
                <a:solidFill>
                  <a:schemeClr val="dk1"/>
                </a:solidFill>
                <a:latin typeface="Georgia"/>
                <a:ea typeface="Georgia"/>
                <a:cs typeface="Georgia"/>
                <a:sym typeface="Georgia"/>
              </a:rPr>
              <a:t>Redo the experiment, but irradiate the sample for less than 15 minutes so bacteria has the chance to grow (try 5 minutes and 10 minutes)</a:t>
            </a:r>
            <a:endParaRPr>
              <a:solidFill>
                <a:schemeClr val="dk1"/>
              </a:solidFill>
              <a:latin typeface="Georgia"/>
              <a:ea typeface="Georgia"/>
              <a:cs typeface="Georgia"/>
              <a:sym typeface="Georgia"/>
            </a:endParaRPr>
          </a:p>
          <a:p>
            <a:pPr indent="-342900" lvl="0" marL="457200" rtl="0" algn="l">
              <a:spcBef>
                <a:spcPts val="0"/>
              </a:spcBef>
              <a:spcAft>
                <a:spcPts val="0"/>
              </a:spcAft>
              <a:buClr>
                <a:schemeClr val="dk1"/>
              </a:buClr>
              <a:buSzPts val="1800"/>
              <a:buFont typeface="Georgia"/>
              <a:buChar char="-"/>
            </a:pPr>
            <a:r>
              <a:rPr i="1" lang="en">
                <a:solidFill>
                  <a:schemeClr val="dk1"/>
                </a:solidFill>
                <a:latin typeface="Georgia"/>
                <a:ea typeface="Georgia"/>
                <a:cs typeface="Georgia"/>
                <a:sym typeface="Georgia"/>
              </a:rPr>
              <a:t>Future Tests</a:t>
            </a:r>
            <a:endParaRPr i="1">
              <a:solidFill>
                <a:schemeClr val="dk1"/>
              </a:solidFill>
              <a:latin typeface="Georgia"/>
              <a:ea typeface="Georgia"/>
              <a:cs typeface="Georgia"/>
              <a:sym typeface="Georgia"/>
            </a:endParaRPr>
          </a:p>
          <a:p>
            <a:pPr indent="-317500" lvl="1" marL="914400" rtl="0" algn="l">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Explore the effect of sunscreen on the bacteria and compare/contrast with the effects of UV light</a:t>
            </a:r>
            <a:endParaRPr>
              <a:solidFill>
                <a:schemeClr val="dk1"/>
              </a:solidFill>
              <a:latin typeface="Georgia"/>
              <a:ea typeface="Georgia"/>
              <a:cs typeface="Georgia"/>
              <a:sym typeface="Georgia"/>
            </a:endParaRPr>
          </a:p>
          <a:p>
            <a:pPr indent="-317500" lvl="1" marL="914400" rtl="0" algn="l">
              <a:spcBef>
                <a:spcPts val="0"/>
              </a:spcBef>
              <a:spcAft>
                <a:spcPts val="0"/>
              </a:spcAft>
              <a:buClr>
                <a:schemeClr val="dk1"/>
              </a:buClr>
              <a:buSzPts val="1400"/>
              <a:buFont typeface="Georgia"/>
              <a:buChar char="-"/>
            </a:pPr>
            <a:r>
              <a:rPr lang="en">
                <a:solidFill>
                  <a:schemeClr val="dk1"/>
                </a:solidFill>
                <a:latin typeface="Georgia"/>
                <a:ea typeface="Georgia"/>
                <a:cs typeface="Georgia"/>
                <a:sym typeface="Georgia"/>
              </a:rPr>
              <a:t>Explore UV effects on Gram-negative bacteria vs. Gram-positive bacteria</a:t>
            </a:r>
            <a:endParaRPr>
              <a:solidFill>
                <a:schemeClr val="dk1"/>
              </a:solidFill>
              <a:latin typeface="Georgia"/>
              <a:ea typeface="Georgia"/>
              <a:cs typeface="Georgia"/>
              <a:sym typeface="Georgia"/>
            </a:endParaRPr>
          </a:p>
        </p:txBody>
      </p:sp>
      <p:sp>
        <p:nvSpPr>
          <p:cNvPr id="98" name="Google Shape;98;p14"/>
          <p:cNvSpPr txBox="1"/>
          <p:nvPr/>
        </p:nvSpPr>
        <p:spPr>
          <a:xfrm>
            <a:off x="169250" y="169250"/>
            <a:ext cx="44028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dk1"/>
                </a:solidFill>
                <a:latin typeface="Georgia"/>
                <a:ea typeface="Georgia"/>
                <a:cs typeface="Georgia"/>
                <a:sym typeface="Georgia"/>
              </a:rPr>
              <a:t>Effect of UV Light on Antibiotic Sensitivity</a:t>
            </a:r>
            <a:endParaRPr b="1" u="sng">
              <a:solidFill>
                <a:schemeClr val="dk1"/>
              </a:solidFill>
              <a:latin typeface="Georgia"/>
              <a:ea typeface="Georgia"/>
              <a:cs typeface="Georgia"/>
              <a:sym typeface="Georgia"/>
            </a:endParaRPr>
          </a:p>
          <a:p>
            <a:pPr indent="0" lvl="0" marL="0" rtl="0" algn="l">
              <a:spcBef>
                <a:spcPts val="0"/>
              </a:spcBef>
              <a:spcAft>
                <a:spcPts val="0"/>
              </a:spcAft>
              <a:buNone/>
            </a:pPr>
            <a:r>
              <a:rPr i="1" lang="en" sz="1200">
                <a:solidFill>
                  <a:schemeClr val="dk1"/>
                </a:solidFill>
                <a:latin typeface="Georgia"/>
                <a:ea typeface="Georgia"/>
                <a:cs typeface="Georgia"/>
                <a:sym typeface="Georgia"/>
              </a:rPr>
              <a:t>Baishali Chaudhuri and Eunchai Kang</a:t>
            </a:r>
            <a:endParaRPr i="1" sz="1200">
              <a:solidFill>
                <a:schemeClr val="dk1"/>
              </a:solidFill>
              <a:latin typeface="Georgia"/>
              <a:ea typeface="Georgia"/>
              <a:cs typeface="Georgia"/>
              <a:sym typeface="Georgia"/>
            </a:endParaRPr>
          </a:p>
          <a:p>
            <a:pPr indent="0" lvl="0" marL="0" rtl="0" algn="l">
              <a:spcBef>
                <a:spcPts val="0"/>
              </a:spcBef>
              <a:spcAft>
                <a:spcPts val="0"/>
              </a:spcAft>
              <a:buNone/>
            </a:pPr>
            <a:r>
              <a:rPr i="1" lang="en" sz="1200">
                <a:solidFill>
                  <a:schemeClr val="dk1"/>
                </a:solidFill>
                <a:latin typeface="Georgia"/>
                <a:ea typeface="Georgia"/>
                <a:cs typeface="Georgia"/>
                <a:sym typeface="Georgia"/>
              </a:rPr>
              <a:t>Mentors: Alberto Donayre &amp; Lindsey L’Ecuyer</a:t>
            </a:r>
            <a:endParaRPr i="1" sz="12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Andover High School, Andover, MA</a:t>
            </a:r>
            <a:endParaRPr sz="1200">
              <a:solidFill>
                <a:schemeClr val="dk1"/>
              </a:solidFill>
              <a:latin typeface="Georgia"/>
              <a:ea typeface="Georgia"/>
              <a:cs typeface="Georgia"/>
              <a:sym typeface="Georgia"/>
            </a:endParaRPr>
          </a:p>
        </p:txBody>
      </p:sp>
      <p:pic>
        <p:nvPicPr>
          <p:cNvPr id="99" name="Google Shape;99;p14"/>
          <p:cNvPicPr preferRelativeResize="0"/>
          <p:nvPr/>
        </p:nvPicPr>
        <p:blipFill rotWithShape="1">
          <a:blip r:embed="rId3">
            <a:alphaModFix/>
          </a:blip>
          <a:srcRect b="0" l="0" r="0" t="15789"/>
          <a:stretch/>
        </p:blipFill>
        <p:spPr>
          <a:xfrm>
            <a:off x="6575050" y="108850"/>
            <a:ext cx="1047750" cy="349600"/>
          </a:xfrm>
          <a:prstGeom prst="rect">
            <a:avLst/>
          </a:prstGeom>
          <a:noFill/>
          <a:ln>
            <a:noFill/>
          </a:ln>
        </p:spPr>
      </p:pic>
      <p:pic>
        <p:nvPicPr>
          <p:cNvPr id="100" name="Google Shape;100;p14"/>
          <p:cNvPicPr preferRelativeResize="0"/>
          <p:nvPr/>
        </p:nvPicPr>
        <p:blipFill>
          <a:blip r:embed="rId4">
            <a:alphaModFix/>
          </a:blip>
          <a:stretch>
            <a:fillRect/>
          </a:stretch>
        </p:blipFill>
        <p:spPr>
          <a:xfrm>
            <a:off x="7832928" y="76075"/>
            <a:ext cx="1187772" cy="415150"/>
          </a:xfrm>
          <a:prstGeom prst="rect">
            <a:avLst/>
          </a:prstGeom>
          <a:noFill/>
          <a:ln>
            <a:noFill/>
          </a:ln>
        </p:spPr>
      </p:pic>
      <p:sp>
        <p:nvSpPr>
          <p:cNvPr id="101" name="Google Shape;101;p14"/>
          <p:cNvSpPr txBox="1"/>
          <p:nvPr>
            <p:ph idx="2" type="body"/>
          </p:nvPr>
        </p:nvSpPr>
        <p:spPr>
          <a:xfrm>
            <a:off x="4939500" y="3939900"/>
            <a:ext cx="3837000" cy="10344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sz="1600">
                <a:solidFill>
                  <a:schemeClr val="dk1"/>
                </a:solidFill>
                <a:latin typeface="Georgia"/>
                <a:ea typeface="Georgia"/>
                <a:cs typeface="Georgia"/>
                <a:sym typeface="Georgia"/>
              </a:rPr>
              <a:t>Thank you to our mentors!</a:t>
            </a:r>
            <a:endParaRPr sz="1600">
              <a:solidFill>
                <a:schemeClr val="dk1"/>
              </a:solidFill>
              <a:latin typeface="Georgia"/>
              <a:ea typeface="Georgia"/>
              <a:cs typeface="Georgia"/>
              <a:sym typeface="Georgia"/>
            </a:endParaRPr>
          </a:p>
          <a:p>
            <a:pPr indent="-330200" lvl="0" marL="457200" rtl="0" algn="l">
              <a:spcBef>
                <a:spcPts val="120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Alberto Donayre</a:t>
            </a:r>
            <a:endParaRPr sz="1600">
              <a:solidFill>
                <a:schemeClr val="dk1"/>
              </a:solidFill>
              <a:latin typeface="Georgia"/>
              <a:ea typeface="Georgia"/>
              <a:cs typeface="Georgia"/>
              <a:sym typeface="Georgia"/>
            </a:endParaRPr>
          </a:p>
          <a:p>
            <a:pPr indent="-330200" lvl="0" marL="457200" rtl="0" algn="l">
              <a:spcBef>
                <a:spcPts val="0"/>
              </a:spcBef>
              <a:spcAft>
                <a:spcPts val="0"/>
              </a:spcAft>
              <a:buClr>
                <a:schemeClr val="dk1"/>
              </a:buClr>
              <a:buSzPts val="1600"/>
              <a:buFont typeface="Georgia"/>
              <a:buChar char="-"/>
            </a:pPr>
            <a:r>
              <a:rPr lang="en" sz="1600">
                <a:solidFill>
                  <a:schemeClr val="dk1"/>
                </a:solidFill>
                <a:latin typeface="Georgia"/>
                <a:ea typeface="Georgia"/>
                <a:cs typeface="Georgia"/>
                <a:sym typeface="Georgia"/>
              </a:rPr>
              <a:t>Lindsey L’Ecuyer</a:t>
            </a:r>
            <a:endParaRPr sz="1600">
              <a:solidFill>
                <a:schemeClr val="dk1"/>
              </a:solidFill>
              <a:latin typeface="Georgia"/>
              <a:ea typeface="Georgia"/>
              <a:cs typeface="Georgia"/>
              <a:sym typeface="Georgia"/>
            </a:endParaRPr>
          </a:p>
        </p:txBody>
      </p:sp>
      <p:pic>
        <p:nvPicPr>
          <p:cNvPr id="102" name="Google Shape;102;p14"/>
          <p:cNvPicPr preferRelativeResize="0"/>
          <p:nvPr/>
        </p:nvPicPr>
        <p:blipFill rotWithShape="1">
          <a:blip r:embed="rId5">
            <a:alphaModFix/>
          </a:blip>
          <a:srcRect b="21643" l="5313" r="50109" t="3901"/>
          <a:stretch/>
        </p:blipFill>
        <p:spPr>
          <a:xfrm>
            <a:off x="5528800" y="1908251"/>
            <a:ext cx="1141812" cy="1907097"/>
          </a:xfrm>
          <a:prstGeom prst="rect">
            <a:avLst/>
          </a:prstGeom>
          <a:noFill/>
          <a:ln>
            <a:noFill/>
          </a:ln>
        </p:spPr>
      </p:pic>
      <p:pic>
        <p:nvPicPr>
          <p:cNvPr id="103" name="Google Shape;103;p14"/>
          <p:cNvPicPr preferRelativeResize="0"/>
          <p:nvPr/>
        </p:nvPicPr>
        <p:blipFill rotWithShape="1">
          <a:blip r:embed="rId6">
            <a:alphaModFix/>
          </a:blip>
          <a:srcRect b="4836" l="53869" r="5436" t="21094"/>
          <a:stretch/>
        </p:blipFill>
        <p:spPr>
          <a:xfrm>
            <a:off x="6857600" y="1908250"/>
            <a:ext cx="1047747" cy="19070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