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Maybe add how enzyme would react to changing </a:t>
            </a:r>
            <a:r>
              <a:rPr lang="en-US" sz="1100">
                <a:latin typeface="Arial"/>
                <a:ea typeface="Arial"/>
                <a:cs typeface="Arial"/>
                <a:sym typeface="Arial"/>
              </a:rPr>
              <a:t>environmental</a:t>
            </a:r>
            <a:r>
              <a:rPr lang="en-US" sz="1100">
                <a:latin typeface="Arial"/>
                <a:ea typeface="Arial"/>
                <a:cs typeface="Arial"/>
                <a:sym typeface="Arial"/>
              </a:rPr>
              <a:t> situations such as humidity and temperatures. </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In 2020, an estimated 367 million tons of plastics were produced globally. Plastics take centuries to naturally degrade, and only a small percentage is recycled. This pollution buildup makes it necessary to create more efficient and broadly applicable plastic degradation methods. In our project, we investigated the known plastic degradation enzyme, petase, known for reducing the degradation time of polyethylene terephthalate (PET) plastics, and researched ways to redesign them so that the enzyme could also be used to degrade other plastic types, including crystalized plastics such as polyvinyl chloride (PVC). We decided it might be possible to introduce enzymes found in fungus Aspergillus fumigatus such as </a:t>
            </a:r>
            <a:r>
              <a:rPr lang="en-US" sz="1100">
                <a:solidFill>
                  <a:srgbClr val="2E2E2E"/>
                </a:solidFill>
                <a:latin typeface="Arial"/>
                <a:ea typeface="Arial"/>
                <a:cs typeface="Arial"/>
                <a:sym typeface="Arial"/>
              </a:rPr>
              <a:t>PHB depolymerase, which can break down hard plastics such as PVC, to the bacteria ideonella sakaiensis, which contains petase and mhetase. Some drawbacks of this biological engineering that may occur is a decrease in efficiency of the original degradation processes, as well as an increase in recycling costs. However, we believe that creating more widely applicable plastic degradation tools in this field is still extremely important, as it lays down the groundwork to refine the process, increasing efficiency and decreasing costs. </a:t>
            </a:r>
            <a:endParaRPr sz="1100">
              <a:solidFill>
                <a:srgbClr val="2E2E2E"/>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81" name="Google Shape;81;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1400"/>
          </a:p>
        </p:txBody>
      </p:sp>
      <p:sp>
        <p:nvSpPr>
          <p:cNvPr id="101" name="Google Shape;101;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1"/>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4"/>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4"/>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5"/>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5"/>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5"/>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5"/>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8"/>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8"/>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p:nvPr>
            <p:ph idx="2" type="pic"/>
          </p:nvPr>
        </p:nvSpPr>
        <p:spPr>
          <a:xfrm>
            <a:off x="7343091" y="1882439"/>
            <a:ext cx="22478047" cy="12640627"/>
          </a:xfrm>
          <a:prstGeom prst="rect">
            <a:avLst/>
          </a:prstGeom>
          <a:noFill/>
          <a:ln>
            <a:noFill/>
          </a:ln>
        </p:spPr>
      </p:sp>
      <p:sp>
        <p:nvSpPr>
          <p:cNvPr id="62" name="Google Shape;62;p9"/>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0"/>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5.png"/><Relationship Id="rId5" Type="http://schemas.openxmlformats.org/officeDocument/2006/relationships/hyperlink" Target="https://doi.org/10.17230/ingciencia.14.27.9" TargetMode="External"/><Relationship Id="rId6" Type="http://schemas.openxmlformats.org/officeDocument/2006/relationships/hyperlink" Target="http://www.sciencetimes.com/articles/27500/20200929/enzyme-pac-men-reduce-plastic.html" TargetMode="External"/><Relationship Id="rId7" Type="http://schemas.openxmlformats.org/officeDocument/2006/relationships/image" Target="../media/image6.png"/><Relationship Id="rId8"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jpg"/><Relationship Id="rId5" Type="http://schemas.openxmlformats.org/officeDocument/2006/relationships/image" Target="../media/image3.png"/><Relationship Id="rId6"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2"/>
          <p:cNvSpPr txBox="1"/>
          <p:nvPr/>
        </p:nvSpPr>
        <p:spPr>
          <a:xfrm>
            <a:off x="682775" y="5122556"/>
            <a:ext cx="17830800" cy="155355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482600" lvl="0" marL="457200" marR="0" rtl="0" algn="l">
              <a:lnSpc>
                <a:spcPct val="100000"/>
              </a:lnSpc>
              <a:spcBef>
                <a:spcPts val="0"/>
              </a:spcBef>
              <a:spcAft>
                <a:spcPts val="0"/>
              </a:spcAft>
              <a:buSzPts val="4000"/>
              <a:buFont typeface="Calibri"/>
              <a:buChar char="●"/>
            </a:pPr>
            <a:r>
              <a:rPr lang="en-US" sz="4000">
                <a:latin typeface="Calibri"/>
                <a:ea typeface="Calibri"/>
                <a:cs typeface="Calibri"/>
                <a:sym typeface="Calibri"/>
              </a:rPr>
              <a:t>Over 300 million tons of plastic are </a:t>
            </a:r>
            <a:r>
              <a:rPr lang="en-US" sz="4000">
                <a:latin typeface="Calibri"/>
                <a:ea typeface="Calibri"/>
                <a:cs typeface="Calibri"/>
                <a:sym typeface="Calibri"/>
              </a:rPr>
              <a:t>produced annually</a:t>
            </a:r>
            <a:endParaRPr sz="4000">
              <a:latin typeface="Calibri"/>
              <a:ea typeface="Calibri"/>
              <a:cs typeface="Calibri"/>
              <a:sym typeface="Calibri"/>
            </a:endParaRPr>
          </a:p>
          <a:p>
            <a:pPr indent="-488950" lvl="0" marL="457200" marR="0" rtl="0" algn="l">
              <a:lnSpc>
                <a:spcPct val="100000"/>
              </a:lnSpc>
              <a:spcBef>
                <a:spcPts val="0"/>
              </a:spcBef>
              <a:spcAft>
                <a:spcPts val="0"/>
              </a:spcAft>
              <a:buSzPts val="4100"/>
              <a:buFont typeface="Calibri"/>
              <a:buChar char="●"/>
            </a:pPr>
            <a:r>
              <a:rPr lang="en-US" sz="4100">
                <a:latin typeface="Calibri"/>
                <a:ea typeface="Calibri"/>
                <a:cs typeface="Calibri"/>
                <a:sym typeface="Calibri"/>
              </a:rPr>
              <a:t>Plastic takes centuries to degrade—current methods of plastic degradation are used for commercial recycling purposes, and are not widely applicable to different forms of plastic.</a:t>
            </a:r>
            <a:endParaRPr sz="4100">
              <a:latin typeface="Calibri"/>
              <a:ea typeface="Calibri"/>
              <a:cs typeface="Calibri"/>
              <a:sym typeface="Calibri"/>
            </a:endParaRPr>
          </a:p>
          <a:p>
            <a:pPr indent="-482600" lvl="0" marL="457200" marR="0" rtl="0" algn="l">
              <a:lnSpc>
                <a:spcPct val="100000"/>
              </a:lnSpc>
              <a:spcBef>
                <a:spcPts val="0"/>
              </a:spcBef>
              <a:spcAft>
                <a:spcPts val="0"/>
              </a:spcAft>
              <a:buSzPts val="4000"/>
              <a:buFont typeface="Calibri"/>
              <a:buChar char="●"/>
            </a:pPr>
            <a:r>
              <a:rPr lang="en-US" sz="4000">
                <a:latin typeface="Calibri"/>
                <a:ea typeface="Calibri"/>
                <a:cs typeface="Calibri"/>
                <a:sym typeface="Calibri"/>
              </a:rPr>
              <a:t>Not only are current recycling methods inefficient, they are also unsustainable and expensive.</a:t>
            </a:r>
            <a:endParaRPr sz="4000">
              <a:latin typeface="Calibri"/>
              <a:ea typeface="Calibri"/>
              <a:cs typeface="Calibri"/>
              <a:sym typeface="Calibri"/>
            </a:endParaRPr>
          </a:p>
          <a:p>
            <a:pPr indent="-317500" lvl="0" marL="457200" marR="0" rtl="0" algn="l">
              <a:lnSpc>
                <a:spcPct val="100000"/>
              </a:lnSpc>
              <a:spcBef>
                <a:spcPts val="0"/>
              </a:spcBef>
              <a:spcAft>
                <a:spcPts val="0"/>
              </a:spcAft>
              <a:buSzPts val="1400"/>
              <a:buFont typeface="Calibri"/>
              <a:buChar char="●"/>
            </a:pPr>
            <a:r>
              <a:rPr lang="en-US" sz="4000">
                <a:latin typeface="Calibri"/>
                <a:ea typeface="Calibri"/>
                <a:cs typeface="Calibri"/>
                <a:sym typeface="Calibri"/>
              </a:rPr>
              <a:t>To combat this issue, we investigated an enzyme capable of </a:t>
            </a:r>
            <a:r>
              <a:rPr lang="en-US" sz="4000">
                <a:solidFill>
                  <a:schemeClr val="dk1"/>
                </a:solidFill>
                <a:latin typeface="Calibri"/>
                <a:ea typeface="Calibri"/>
                <a:cs typeface="Calibri"/>
                <a:sym typeface="Calibri"/>
              </a:rPr>
              <a:t>degrading polyethylene terephthalate (PET) plastic </a:t>
            </a:r>
            <a:r>
              <a:rPr lang="en-US" sz="4000">
                <a:latin typeface="Calibri"/>
                <a:ea typeface="Calibri"/>
                <a:cs typeface="Calibri"/>
                <a:sym typeface="Calibri"/>
              </a:rPr>
              <a:t>called PETase, and researched ways to use it to degrade more crystalline plastics such as PVC.</a:t>
            </a:r>
            <a:r>
              <a:rPr lang="en-US" sz="4100">
                <a:latin typeface="Calibri"/>
                <a:ea typeface="Calibri"/>
                <a:cs typeface="Calibri"/>
                <a:sym typeface="Calibri"/>
              </a:rPr>
              <a:t> </a:t>
            </a:r>
            <a:endParaRPr sz="4100">
              <a:latin typeface="Calibri"/>
              <a:ea typeface="Calibri"/>
              <a:cs typeface="Calibri"/>
              <a:sym typeface="Calibri"/>
            </a:endParaRPr>
          </a:p>
          <a:p>
            <a:pPr indent="-482600" lvl="0" marL="457200" rtl="0" algn="l">
              <a:lnSpc>
                <a:spcPct val="115000"/>
              </a:lnSpc>
              <a:spcBef>
                <a:spcPts val="0"/>
              </a:spcBef>
              <a:spcAft>
                <a:spcPts val="0"/>
              </a:spcAft>
              <a:buClr>
                <a:schemeClr val="dk1"/>
              </a:buClr>
              <a:buSzPts val="4000"/>
              <a:buFont typeface="Calibri"/>
              <a:buChar char="●"/>
            </a:pPr>
            <a:r>
              <a:rPr lang="en-US" sz="4000">
                <a:solidFill>
                  <a:schemeClr val="dk1"/>
                </a:solidFill>
                <a:latin typeface="Calibri"/>
                <a:ea typeface="Calibri"/>
                <a:cs typeface="Calibri"/>
                <a:sym typeface="Calibri"/>
              </a:rPr>
              <a:t>We also investigated the enzyme PHB depolymerase, which can break down other types of hard plastics like PVC, from the fungus </a:t>
            </a:r>
            <a:r>
              <a:rPr i="1" lang="en-US" sz="4000">
                <a:solidFill>
                  <a:schemeClr val="dk1"/>
                </a:solidFill>
                <a:latin typeface="Calibri"/>
                <a:ea typeface="Calibri"/>
                <a:cs typeface="Calibri"/>
                <a:sym typeface="Calibri"/>
              </a:rPr>
              <a:t>Aspergillus fumigatus</a:t>
            </a:r>
            <a:r>
              <a:rPr lang="en-US" sz="4000">
                <a:solidFill>
                  <a:schemeClr val="dk1"/>
                </a:solidFill>
                <a:latin typeface="Calibri"/>
                <a:ea typeface="Calibri"/>
                <a:cs typeface="Calibri"/>
                <a:sym typeface="Calibri"/>
              </a:rPr>
              <a:t>. We aim to introduce this enzyme into the bacteria </a:t>
            </a:r>
            <a:r>
              <a:rPr i="1" lang="en-US" sz="4000">
                <a:solidFill>
                  <a:schemeClr val="dk1"/>
                </a:solidFill>
                <a:latin typeface="Calibri"/>
                <a:ea typeface="Calibri"/>
                <a:cs typeface="Calibri"/>
                <a:sym typeface="Calibri"/>
              </a:rPr>
              <a:t>Ideonella sakaiensis</a:t>
            </a:r>
            <a:r>
              <a:rPr lang="en-US" sz="4000">
                <a:solidFill>
                  <a:schemeClr val="dk1"/>
                </a:solidFill>
                <a:latin typeface="Calibri"/>
                <a:ea typeface="Calibri"/>
                <a:cs typeface="Calibri"/>
                <a:sym typeface="Calibri"/>
              </a:rPr>
              <a:t> which contains PETase and MHETase.</a:t>
            </a:r>
            <a:endParaRPr sz="4000">
              <a:solidFill>
                <a:schemeClr val="dk1"/>
              </a:solidFill>
              <a:latin typeface="Calibri"/>
              <a:ea typeface="Calibri"/>
              <a:cs typeface="Calibri"/>
              <a:sym typeface="Calibri"/>
            </a:endParaRPr>
          </a:p>
          <a:p>
            <a:pPr indent="-317500" lvl="0" marL="457200" rtl="0" algn="l">
              <a:lnSpc>
                <a:spcPct val="115000"/>
              </a:lnSpc>
              <a:spcBef>
                <a:spcPts val="0"/>
              </a:spcBef>
              <a:spcAft>
                <a:spcPts val="0"/>
              </a:spcAft>
              <a:buClr>
                <a:schemeClr val="dk1"/>
              </a:buClr>
              <a:buSzPts val="1400"/>
              <a:buFont typeface="Calibri"/>
              <a:buChar char="●"/>
            </a:pPr>
            <a:r>
              <a:rPr lang="en-US" sz="4000">
                <a:solidFill>
                  <a:schemeClr val="dk1"/>
                </a:solidFill>
                <a:latin typeface="Calibri"/>
                <a:ea typeface="Calibri"/>
                <a:cs typeface="Calibri"/>
                <a:sym typeface="Calibri"/>
              </a:rPr>
              <a:t>The design also integrated past advances in this area by using the linked MHETase and PETase structure (Figure 3), created by a team from the University of Portsmouth center for enzyme innovation.</a:t>
            </a:r>
            <a:r>
              <a:rPr lang="en-US" sz="4100">
                <a:solidFill>
                  <a:schemeClr val="dk1"/>
                </a:solidFill>
                <a:latin typeface="Calibri"/>
                <a:ea typeface="Calibri"/>
                <a:cs typeface="Calibri"/>
                <a:sym typeface="Calibri"/>
              </a:rPr>
              <a:t> </a:t>
            </a:r>
            <a:endParaRPr sz="4100">
              <a:solidFill>
                <a:schemeClr val="dk1"/>
              </a:solidFill>
              <a:latin typeface="Calibri"/>
              <a:ea typeface="Calibri"/>
              <a:cs typeface="Calibri"/>
              <a:sym typeface="Calibri"/>
            </a:endParaRPr>
          </a:p>
          <a:p>
            <a:pPr indent="-482600" lvl="0" marL="457200" rtl="0" algn="l">
              <a:lnSpc>
                <a:spcPct val="115000"/>
              </a:lnSpc>
              <a:spcBef>
                <a:spcPts val="0"/>
              </a:spcBef>
              <a:spcAft>
                <a:spcPts val="0"/>
              </a:spcAft>
              <a:buSzPts val="4000"/>
              <a:buFont typeface="Calibri"/>
              <a:buChar char="●"/>
            </a:pPr>
            <a:r>
              <a:rPr lang="en-US" sz="4000">
                <a:latin typeface="Calibri"/>
                <a:ea typeface="Calibri"/>
                <a:cs typeface="Calibri"/>
                <a:sym typeface="Calibri"/>
              </a:rPr>
              <a:t>We researched possible drawbacks to </a:t>
            </a:r>
            <a:r>
              <a:rPr lang="en-US" sz="4000">
                <a:latin typeface="Calibri"/>
                <a:ea typeface="Calibri"/>
                <a:cs typeface="Calibri"/>
                <a:sym typeface="Calibri"/>
              </a:rPr>
              <a:t>engineering</a:t>
            </a:r>
            <a:r>
              <a:rPr lang="en-US" sz="4000">
                <a:latin typeface="Calibri"/>
                <a:ea typeface="Calibri"/>
                <a:cs typeface="Calibri"/>
                <a:sym typeface="Calibri"/>
              </a:rPr>
              <a:t> organisms in such a way. This included </a:t>
            </a:r>
            <a:r>
              <a:rPr lang="en-US" sz="4000">
                <a:latin typeface="Calibri"/>
                <a:ea typeface="Calibri"/>
                <a:cs typeface="Calibri"/>
                <a:sym typeface="Calibri"/>
              </a:rPr>
              <a:t>which combinations will decrease the efficiency of the enzyme in breaking down the plastic and which combinations would increase it, as well as whether and by how much it would increase the production costs.</a:t>
            </a:r>
            <a:endParaRPr b="1" i="0" sz="42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4300" u="none" cap="none" strike="noStrike">
              <a:solidFill>
                <a:srgbClr val="000000"/>
              </a:solidFill>
              <a:latin typeface="Calibri"/>
              <a:ea typeface="Calibri"/>
              <a:cs typeface="Calibri"/>
              <a:sym typeface="Calibri"/>
            </a:endParaRPr>
          </a:p>
          <a:p>
            <a:pPr indent="-279400" lvl="0" marL="457200" marR="0" rtl="0" algn="l">
              <a:lnSpc>
                <a:spcPct val="100000"/>
              </a:lnSpc>
              <a:spcBef>
                <a:spcPts val="0"/>
              </a:spcBef>
              <a:spcAft>
                <a:spcPts val="0"/>
              </a:spcAft>
              <a:buClr>
                <a:schemeClr val="dk1"/>
              </a:buClr>
              <a:buSzPts val="2800"/>
              <a:buFont typeface="Arial"/>
              <a:buNone/>
            </a:pPr>
            <a:r>
              <a:t/>
            </a:r>
            <a:endParaRPr b="1" i="0" sz="4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4800"/>
              <a:buFont typeface="Arial"/>
              <a:buNone/>
            </a:pPr>
            <a:r>
              <a:t/>
            </a:r>
            <a:endParaRPr b="1" i="0" sz="4300" u="none" cap="none" strike="noStrike">
              <a:solidFill>
                <a:srgbClr val="000000"/>
              </a:solidFill>
              <a:latin typeface="Calibri"/>
              <a:ea typeface="Calibri"/>
              <a:cs typeface="Calibri"/>
              <a:sym typeface="Calibri"/>
            </a:endParaRPr>
          </a:p>
        </p:txBody>
      </p:sp>
      <p:sp>
        <p:nvSpPr>
          <p:cNvPr id="84" name="Google Shape;84;p12"/>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2"/>
          <p:cNvSpPr/>
          <p:nvPr/>
        </p:nvSpPr>
        <p:spPr>
          <a:xfrm>
            <a:off x="654215" y="217403"/>
            <a:ext cx="36212700" cy="31548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Investigations into creating more widely applicable plastic degradation tools</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Anna Lian, Megan Malur, Risa Nawa, Jessy Wang, Irene Wu, Jacob Ye, Jessie Yuan, Yash Agarwal, Jonathan Lan, Dimitra Papageorgiou, Ellie Tillman-Schwartz, Chloe Zhong</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Weston High School</a:t>
            </a:r>
            <a:r>
              <a:rPr b="0" i="0" lang="en-US" sz="4800" u="none" cap="none" strike="noStrike">
                <a:solidFill>
                  <a:schemeClr val="lt1"/>
                </a:solidFill>
                <a:latin typeface="Calibri"/>
                <a:ea typeface="Calibri"/>
                <a:cs typeface="Calibri"/>
                <a:sym typeface="Calibri"/>
              </a:rPr>
              <a:t>, </a:t>
            </a:r>
            <a:r>
              <a:rPr lang="en-US" sz="4800">
                <a:solidFill>
                  <a:schemeClr val="lt1"/>
                </a:solidFill>
                <a:latin typeface="Calibri"/>
                <a:ea typeface="Calibri"/>
                <a:cs typeface="Calibri"/>
                <a:sym typeface="Calibri"/>
              </a:rPr>
              <a:t>Weston MA</a:t>
            </a:r>
            <a:endParaRPr b="0" i="0" sz="4800" u="none" cap="none" strike="noStrike">
              <a:solidFill>
                <a:schemeClr val="lt1"/>
              </a:solidFill>
              <a:latin typeface="Calibri"/>
              <a:ea typeface="Calibri"/>
              <a:cs typeface="Calibri"/>
              <a:sym typeface="Calibri"/>
            </a:endParaRPr>
          </a:p>
        </p:txBody>
      </p:sp>
      <p:sp>
        <p:nvSpPr>
          <p:cNvPr id="86" name="Google Shape;86;p12"/>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2"/>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Planned</a:t>
            </a:r>
            <a:endParaRPr b="0" i="0" sz="6600" u="none" cap="none" strike="noStrike">
              <a:solidFill>
                <a:schemeClr val="lt1"/>
              </a:solidFill>
              <a:latin typeface="Calibri"/>
              <a:ea typeface="Calibri"/>
              <a:cs typeface="Calibri"/>
              <a:sym typeface="Calibri"/>
            </a:endParaRPr>
          </a:p>
        </p:txBody>
      </p:sp>
      <p:sp>
        <p:nvSpPr>
          <p:cNvPr id="88" name="Google Shape;88;p12"/>
          <p:cNvSpPr/>
          <p:nvPr/>
        </p:nvSpPr>
        <p:spPr>
          <a:xfrm>
            <a:off x="18973125" y="5118975"/>
            <a:ext cx="17830800" cy="14643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482600" lvl="0" marL="457200" marR="0" rtl="0" algn="l">
              <a:lnSpc>
                <a:spcPct val="100000"/>
              </a:lnSpc>
              <a:spcBef>
                <a:spcPts val="0"/>
              </a:spcBef>
              <a:spcAft>
                <a:spcPts val="0"/>
              </a:spcAft>
              <a:buSzPts val="4000"/>
              <a:buFont typeface="Calibri"/>
              <a:buChar char="●"/>
            </a:pPr>
            <a:r>
              <a:rPr lang="en-US" sz="4000">
                <a:latin typeface="Calibri"/>
                <a:ea typeface="Calibri"/>
                <a:cs typeface="Calibri"/>
                <a:sym typeface="Calibri"/>
              </a:rPr>
              <a:t>Genetically engineer bacteria to produce the novel combination of enzymes</a:t>
            </a:r>
            <a:endParaRPr sz="4000">
              <a:latin typeface="Calibri"/>
              <a:ea typeface="Calibri"/>
              <a:cs typeface="Calibri"/>
              <a:sym typeface="Calibri"/>
            </a:endParaRPr>
          </a:p>
          <a:p>
            <a:pPr indent="-482600" lvl="1" marL="914400" marR="0" rtl="0" algn="l">
              <a:lnSpc>
                <a:spcPct val="100000"/>
              </a:lnSpc>
              <a:spcBef>
                <a:spcPts val="0"/>
              </a:spcBef>
              <a:spcAft>
                <a:spcPts val="0"/>
              </a:spcAft>
              <a:buSzPts val="4000"/>
              <a:buFont typeface="Calibri"/>
              <a:buChar char="○"/>
            </a:pPr>
            <a:r>
              <a:rPr lang="en-US" sz="4000">
                <a:solidFill>
                  <a:schemeClr val="dk1"/>
                </a:solidFill>
                <a:latin typeface="Calibri"/>
                <a:ea typeface="Calibri"/>
                <a:cs typeface="Calibri"/>
                <a:sym typeface="Calibri"/>
              </a:rPr>
              <a:t>S</a:t>
            </a:r>
            <a:r>
              <a:rPr lang="en-US" sz="4000">
                <a:solidFill>
                  <a:schemeClr val="dk1"/>
                </a:solidFill>
                <a:latin typeface="Calibri"/>
                <a:ea typeface="Calibri"/>
                <a:cs typeface="Calibri"/>
                <a:sym typeface="Calibri"/>
              </a:rPr>
              <a:t>timulate production</a:t>
            </a:r>
            <a:r>
              <a:rPr lang="en-US" sz="4000">
                <a:solidFill>
                  <a:schemeClr val="dk1"/>
                </a:solidFill>
                <a:latin typeface="Calibri"/>
                <a:ea typeface="Calibri"/>
                <a:cs typeface="Calibri"/>
                <a:sym typeface="Calibri"/>
              </a:rPr>
              <a:t> of all enzymes in bacteria</a:t>
            </a:r>
            <a:endParaRPr sz="4000">
              <a:solidFill>
                <a:schemeClr val="dk1"/>
              </a:solidFill>
              <a:latin typeface="Calibri"/>
              <a:ea typeface="Calibri"/>
              <a:cs typeface="Calibri"/>
              <a:sym typeface="Calibri"/>
            </a:endParaRPr>
          </a:p>
          <a:p>
            <a:pPr indent="-482600" lvl="1" marL="914400" marR="0" rtl="0" algn="l">
              <a:lnSpc>
                <a:spcPct val="100000"/>
              </a:lnSpc>
              <a:spcBef>
                <a:spcPts val="0"/>
              </a:spcBef>
              <a:spcAft>
                <a:spcPts val="0"/>
              </a:spcAft>
              <a:buSzPts val="4000"/>
              <a:buFont typeface="Calibri"/>
              <a:buChar char="○"/>
            </a:pPr>
            <a:r>
              <a:rPr lang="en-US" sz="4000">
                <a:solidFill>
                  <a:schemeClr val="dk1"/>
                </a:solidFill>
                <a:latin typeface="Calibri"/>
                <a:ea typeface="Calibri"/>
                <a:cs typeface="Calibri"/>
                <a:sym typeface="Calibri"/>
              </a:rPr>
              <a:t>Remove enzymes from bacteria through lysis</a:t>
            </a:r>
            <a:endParaRPr sz="4000">
              <a:latin typeface="Calibri"/>
              <a:ea typeface="Calibri"/>
              <a:cs typeface="Calibri"/>
              <a:sym typeface="Calibri"/>
            </a:endParaRPr>
          </a:p>
          <a:p>
            <a:pPr indent="-482600" lvl="0" marL="457200" marR="0" rtl="0" algn="l">
              <a:lnSpc>
                <a:spcPct val="100000"/>
              </a:lnSpc>
              <a:spcBef>
                <a:spcPts val="0"/>
              </a:spcBef>
              <a:spcAft>
                <a:spcPts val="0"/>
              </a:spcAft>
              <a:buSzPts val="4000"/>
              <a:buFont typeface="Calibri"/>
              <a:buChar char="●"/>
            </a:pPr>
            <a:r>
              <a:rPr lang="en-US" sz="4000">
                <a:latin typeface="Calibri"/>
                <a:ea typeface="Calibri"/>
                <a:cs typeface="Calibri"/>
                <a:sym typeface="Calibri"/>
              </a:rPr>
              <a:t>Testing enzyme</a:t>
            </a:r>
            <a:r>
              <a:rPr lang="en-US" sz="4000">
                <a:latin typeface="Calibri"/>
                <a:ea typeface="Calibri"/>
                <a:cs typeface="Calibri"/>
                <a:sym typeface="Calibri"/>
              </a:rPr>
              <a:t> combination </a:t>
            </a:r>
            <a:r>
              <a:rPr lang="en-US" sz="4000">
                <a:latin typeface="Calibri"/>
                <a:ea typeface="Calibri"/>
                <a:cs typeface="Calibri"/>
                <a:sym typeface="Calibri"/>
              </a:rPr>
              <a:t>on </a:t>
            </a:r>
            <a:r>
              <a:rPr lang="en-US" sz="4000">
                <a:latin typeface="Calibri"/>
                <a:ea typeface="Calibri"/>
                <a:cs typeface="Calibri"/>
                <a:sym typeface="Calibri"/>
              </a:rPr>
              <a:t>different types of plastic</a:t>
            </a:r>
            <a:r>
              <a:rPr lang="en-US" sz="4000">
                <a:latin typeface="Calibri"/>
                <a:ea typeface="Calibri"/>
                <a:cs typeface="Calibri"/>
                <a:sym typeface="Calibri"/>
              </a:rPr>
              <a:t>, including PET and PVC</a:t>
            </a:r>
            <a:endParaRPr sz="4000">
              <a:latin typeface="Calibri"/>
              <a:ea typeface="Calibri"/>
              <a:cs typeface="Calibri"/>
              <a:sym typeface="Calibri"/>
            </a:endParaRPr>
          </a:p>
          <a:p>
            <a:pPr indent="-482600" lvl="1" marL="914400" marR="0" rtl="0" algn="l">
              <a:lnSpc>
                <a:spcPct val="100000"/>
              </a:lnSpc>
              <a:spcBef>
                <a:spcPts val="0"/>
              </a:spcBef>
              <a:spcAft>
                <a:spcPts val="0"/>
              </a:spcAft>
              <a:buSzPts val="4000"/>
              <a:buFont typeface="Calibri"/>
              <a:buChar char="○"/>
            </a:pPr>
            <a:r>
              <a:rPr lang="en-US" sz="4000">
                <a:latin typeface="Calibri"/>
                <a:ea typeface="Calibri"/>
                <a:cs typeface="Calibri"/>
                <a:sym typeface="Calibri"/>
              </a:rPr>
              <a:t>Find the environmental conditions that allow the enzyme to operate most efficiently by changing: temperature, humidity, pH, and concentration.</a:t>
            </a:r>
            <a:endParaRPr sz="4000">
              <a:latin typeface="Calibri"/>
              <a:ea typeface="Calibri"/>
              <a:cs typeface="Calibri"/>
              <a:sym typeface="Calibri"/>
            </a:endParaRPr>
          </a:p>
          <a:p>
            <a:pPr indent="-482600" lvl="1" marL="914400" marR="0" rtl="0" algn="l">
              <a:lnSpc>
                <a:spcPct val="100000"/>
              </a:lnSpc>
              <a:spcBef>
                <a:spcPts val="0"/>
              </a:spcBef>
              <a:spcAft>
                <a:spcPts val="0"/>
              </a:spcAft>
              <a:buSzPts val="4000"/>
              <a:buFont typeface="Calibri"/>
              <a:buChar char="○"/>
            </a:pPr>
            <a:r>
              <a:rPr lang="en-US" sz="4000">
                <a:latin typeface="Calibri"/>
                <a:ea typeface="Calibri"/>
                <a:cs typeface="Calibri"/>
                <a:sym typeface="Calibri"/>
              </a:rPr>
              <a:t>Build in purification mechanism that isolates target enzymes to create more pure solutions.</a:t>
            </a:r>
            <a:endParaRPr sz="4000">
              <a:latin typeface="Calibri"/>
              <a:ea typeface="Calibri"/>
              <a:cs typeface="Calibri"/>
              <a:sym typeface="Calibri"/>
            </a:endParaRPr>
          </a:p>
          <a:p>
            <a:pPr indent="0" lvl="0" marL="914400" marR="0" rtl="0" algn="l">
              <a:lnSpc>
                <a:spcPct val="100000"/>
              </a:lnSpc>
              <a:spcBef>
                <a:spcPts val="0"/>
              </a:spcBef>
              <a:spcAft>
                <a:spcPts val="0"/>
              </a:spcAft>
              <a:buNone/>
            </a:pPr>
            <a:r>
              <a:t/>
            </a:r>
            <a:endParaRPr sz="4400">
              <a:latin typeface="Calibri"/>
              <a:ea typeface="Calibri"/>
              <a:cs typeface="Calibri"/>
              <a:sym typeface="Calibri"/>
            </a:endParaRPr>
          </a:p>
          <a:p>
            <a:pPr indent="0" lvl="0" marL="0" marR="0" rtl="0" algn="l">
              <a:lnSpc>
                <a:spcPct val="100000"/>
              </a:lnSpc>
              <a:spcBef>
                <a:spcPts val="0"/>
              </a:spcBef>
              <a:spcAft>
                <a:spcPts val="0"/>
              </a:spcAft>
              <a:buNone/>
            </a:pPr>
            <a:r>
              <a:rPr lang="en-US" sz="4400">
                <a:latin typeface="Calibri"/>
                <a:ea typeface="Calibri"/>
                <a:cs typeface="Calibri"/>
                <a:sym typeface="Calibri"/>
              </a:rPr>
              <a:t>	</a:t>
            </a:r>
            <a:endParaRPr sz="4400">
              <a:latin typeface="Calibri"/>
              <a:ea typeface="Calibri"/>
              <a:cs typeface="Calibri"/>
              <a:sym typeface="Calibri"/>
            </a:endParaRPr>
          </a:p>
          <a:p>
            <a:pPr indent="0" lvl="0" marL="0" marR="0" rtl="0" algn="l">
              <a:lnSpc>
                <a:spcPct val="100000"/>
              </a:lnSpc>
              <a:spcBef>
                <a:spcPts val="0"/>
              </a:spcBef>
              <a:spcAft>
                <a:spcPts val="0"/>
              </a:spcAft>
              <a:buNone/>
            </a:pPr>
            <a:r>
              <a:t/>
            </a:r>
            <a:endParaRPr sz="4400">
              <a:latin typeface="Calibri"/>
              <a:ea typeface="Calibri"/>
              <a:cs typeface="Calibri"/>
              <a:sym typeface="Calibri"/>
            </a:endParaRPr>
          </a:p>
          <a:p>
            <a:pPr indent="0" lvl="0" marL="0" marR="0" rtl="0" algn="l">
              <a:lnSpc>
                <a:spcPct val="100000"/>
              </a:lnSpc>
              <a:spcBef>
                <a:spcPts val="0"/>
              </a:spcBef>
              <a:spcAft>
                <a:spcPts val="0"/>
              </a:spcAft>
              <a:buNone/>
            </a:pPr>
            <a:r>
              <a:t/>
            </a:r>
            <a:endParaRPr b="0" i="0" sz="4400" u="none" cap="none" strike="noStrike">
              <a:solidFill>
                <a:srgbClr val="000000"/>
              </a:solidFill>
              <a:latin typeface="Calibri"/>
              <a:ea typeface="Calibri"/>
              <a:cs typeface="Calibri"/>
              <a:sym typeface="Calibri"/>
            </a:endParaRPr>
          </a:p>
        </p:txBody>
      </p:sp>
      <p:sp>
        <p:nvSpPr>
          <p:cNvPr id="89" name="Google Shape;89;p12"/>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90" name="Google Shape;90;p12"/>
          <p:cNvPicPr preferRelativeResize="0"/>
          <p:nvPr/>
        </p:nvPicPr>
        <p:blipFill rotWithShape="1">
          <a:blip r:embed="rId3">
            <a:alphaModFix/>
          </a:blip>
          <a:srcRect b="32053" l="0" r="0" t="12687"/>
          <a:stretch/>
        </p:blipFill>
        <p:spPr>
          <a:xfrm>
            <a:off x="0" y="18409300"/>
            <a:ext cx="8626405" cy="2658400"/>
          </a:xfrm>
          <a:prstGeom prst="rect">
            <a:avLst/>
          </a:prstGeom>
          <a:noFill/>
          <a:ln>
            <a:noFill/>
          </a:ln>
        </p:spPr>
      </p:pic>
      <p:pic>
        <p:nvPicPr>
          <p:cNvPr id="91" name="Google Shape;91;p12"/>
          <p:cNvPicPr preferRelativeResize="0"/>
          <p:nvPr/>
        </p:nvPicPr>
        <p:blipFill rotWithShape="1">
          <a:blip r:embed="rId4">
            <a:alphaModFix/>
          </a:blip>
          <a:srcRect b="0" l="0" r="0" t="3025"/>
          <a:stretch/>
        </p:blipFill>
        <p:spPr>
          <a:xfrm>
            <a:off x="20053075" y="15487997"/>
            <a:ext cx="5561775" cy="3595900"/>
          </a:xfrm>
          <a:prstGeom prst="rect">
            <a:avLst/>
          </a:prstGeom>
          <a:noFill/>
          <a:ln>
            <a:noFill/>
          </a:ln>
        </p:spPr>
      </p:pic>
      <p:sp>
        <p:nvSpPr>
          <p:cNvPr id="92" name="Google Shape;92;p12"/>
          <p:cNvSpPr txBox="1"/>
          <p:nvPr/>
        </p:nvSpPr>
        <p:spPr>
          <a:xfrm>
            <a:off x="18973050" y="19908775"/>
            <a:ext cx="178308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latin typeface="Calibri"/>
                <a:ea typeface="Calibri"/>
                <a:cs typeface="Calibri"/>
                <a:sym typeface="Calibri"/>
              </a:rPr>
              <a:t>Figure 1: Dos santos, Antonio José, et al. "From Obtaining to Degradation of PHB: A Literature Review. Part II." </a:t>
            </a:r>
            <a:r>
              <a:rPr i="1" lang="en-US">
                <a:latin typeface="Calibri"/>
                <a:ea typeface="Calibri"/>
                <a:cs typeface="Calibri"/>
                <a:sym typeface="Calibri"/>
              </a:rPr>
              <a:t>Ingeniería Y Ciencia</a:t>
            </a:r>
            <a:r>
              <a:rPr lang="en-US">
                <a:latin typeface="Calibri"/>
                <a:ea typeface="Calibri"/>
                <a:cs typeface="Calibri"/>
                <a:sym typeface="Calibri"/>
              </a:rPr>
              <a:t>, vol. 14, no. 27, June 2018, pp. 207-28, </a:t>
            </a:r>
            <a:r>
              <a:rPr lang="en-US" u="sng">
                <a:solidFill>
                  <a:schemeClr val="hlink"/>
                </a:solidFill>
                <a:latin typeface="Calibri"/>
                <a:ea typeface="Calibri"/>
                <a:cs typeface="Calibri"/>
                <a:sym typeface="Calibri"/>
                <a:hlinkClick r:id="rId5"/>
              </a:rPr>
              <a:t>https://doi.org/10.17230/ingciencia.14.27.9</a:t>
            </a:r>
            <a:r>
              <a:rPr lang="en-US">
                <a:latin typeface="Calibri"/>
                <a:ea typeface="Calibri"/>
                <a:cs typeface="Calibri"/>
                <a:sym typeface="Calibri"/>
              </a:rPr>
              <a:t>. Accessed 8 Feb. 2022.</a:t>
            </a:r>
            <a:endParaRPr>
              <a:latin typeface="Calibri"/>
              <a:ea typeface="Calibri"/>
              <a:cs typeface="Calibri"/>
              <a:sym typeface="Calibri"/>
            </a:endParaRPr>
          </a:p>
          <a:p>
            <a:pPr indent="0" lvl="0" marL="0" rtl="0" algn="l">
              <a:spcBef>
                <a:spcPts val="0"/>
              </a:spcBef>
              <a:spcAft>
                <a:spcPts val="0"/>
              </a:spcAft>
              <a:buNone/>
            </a:pPr>
            <a:r>
              <a:rPr lang="en-US">
                <a:latin typeface="Calibri"/>
                <a:ea typeface="Calibri"/>
                <a:cs typeface="Calibri"/>
                <a:sym typeface="Calibri"/>
              </a:rPr>
              <a:t>Figure 2: created with ChemDraw</a:t>
            </a:r>
            <a:endParaRPr sz="1100">
              <a:solidFill>
                <a:schemeClr val="dk1"/>
              </a:solidFill>
            </a:endParaRPr>
          </a:p>
          <a:p>
            <a:pPr indent="0" lvl="0" marL="0" rtl="0" algn="l">
              <a:spcBef>
                <a:spcPts val="0"/>
              </a:spcBef>
              <a:spcAft>
                <a:spcPts val="0"/>
              </a:spcAft>
              <a:buNone/>
            </a:pPr>
            <a:r>
              <a:rPr lang="en-US">
                <a:latin typeface="Calibri"/>
                <a:ea typeface="Calibri"/>
                <a:cs typeface="Calibri"/>
                <a:sym typeface="Calibri"/>
              </a:rPr>
              <a:t>Figure 3: "Unique Enzyme Combination Could Reduce Global Plastic Waste." </a:t>
            </a:r>
            <a:r>
              <a:rPr i="1" lang="en-US">
                <a:latin typeface="Calibri"/>
                <a:ea typeface="Calibri"/>
                <a:cs typeface="Calibri"/>
                <a:sym typeface="Calibri"/>
              </a:rPr>
              <a:t>The Science Times</a:t>
            </a:r>
            <a:r>
              <a:rPr lang="en-US">
                <a:latin typeface="Calibri"/>
                <a:ea typeface="Calibri"/>
                <a:cs typeface="Calibri"/>
                <a:sym typeface="Calibri"/>
              </a:rPr>
              <a:t>, 29 Sept. 2020, </a:t>
            </a:r>
            <a:r>
              <a:rPr lang="en-US" u="sng">
                <a:solidFill>
                  <a:schemeClr val="hlink"/>
                </a:solidFill>
                <a:latin typeface="Calibri"/>
                <a:ea typeface="Calibri"/>
                <a:cs typeface="Calibri"/>
                <a:sym typeface="Calibri"/>
                <a:hlinkClick r:id="rId6"/>
              </a:rPr>
              <a:t>www.sciencetimes.com/articles/27500/20200929/enzyme-pac-men-reduce-plastic.htm</a:t>
            </a:r>
            <a:r>
              <a:rPr lang="en-US">
                <a:latin typeface="Calibri"/>
                <a:ea typeface="Calibri"/>
                <a:cs typeface="Calibri"/>
                <a:sym typeface="Calibri"/>
              </a:rPr>
              <a:t>. Accessed 8 Feb. 2022.</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p:txBody>
      </p:sp>
      <p:pic>
        <p:nvPicPr>
          <p:cNvPr id="93" name="Google Shape;93;p12"/>
          <p:cNvPicPr preferRelativeResize="0"/>
          <p:nvPr/>
        </p:nvPicPr>
        <p:blipFill rotWithShape="1">
          <a:blip r:embed="rId7">
            <a:alphaModFix/>
          </a:blip>
          <a:srcRect b="3647" l="3814" r="2683" t="3777"/>
          <a:stretch/>
        </p:blipFill>
        <p:spPr>
          <a:xfrm>
            <a:off x="19685824" y="10643425"/>
            <a:ext cx="7261500" cy="3367300"/>
          </a:xfrm>
          <a:prstGeom prst="rect">
            <a:avLst/>
          </a:prstGeom>
          <a:noFill/>
          <a:ln>
            <a:noFill/>
          </a:ln>
        </p:spPr>
      </p:pic>
      <p:sp>
        <p:nvSpPr>
          <p:cNvPr id="94" name="Google Shape;94;p12"/>
          <p:cNvSpPr txBox="1"/>
          <p:nvPr/>
        </p:nvSpPr>
        <p:spPr>
          <a:xfrm>
            <a:off x="19701513" y="18839175"/>
            <a:ext cx="6264900" cy="923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2400">
                <a:latin typeface="Calibri"/>
                <a:ea typeface="Calibri"/>
                <a:cs typeface="Calibri"/>
                <a:sym typeface="Calibri"/>
              </a:rPr>
              <a:t>Figure 3: structure of genetically engineered linked MHETase and PETase </a:t>
            </a:r>
            <a:endParaRPr sz="2400">
              <a:latin typeface="Calibri"/>
              <a:ea typeface="Calibri"/>
              <a:cs typeface="Calibri"/>
              <a:sym typeface="Calibri"/>
            </a:endParaRPr>
          </a:p>
        </p:txBody>
      </p:sp>
      <p:sp>
        <p:nvSpPr>
          <p:cNvPr id="95" name="Google Shape;95;p12"/>
          <p:cNvSpPr txBox="1"/>
          <p:nvPr/>
        </p:nvSpPr>
        <p:spPr>
          <a:xfrm>
            <a:off x="20295263" y="14109013"/>
            <a:ext cx="60426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2400">
                <a:latin typeface="Calibri"/>
                <a:ea typeface="Calibri"/>
                <a:cs typeface="Calibri"/>
                <a:sym typeface="Calibri"/>
              </a:rPr>
              <a:t>Figure 1: mechanism of PHB depolymerase</a:t>
            </a:r>
            <a:endParaRPr sz="2400">
              <a:latin typeface="Calibri"/>
              <a:ea typeface="Calibri"/>
              <a:cs typeface="Calibri"/>
              <a:sym typeface="Calibri"/>
            </a:endParaRPr>
          </a:p>
        </p:txBody>
      </p:sp>
      <p:sp>
        <p:nvSpPr>
          <p:cNvPr id="96" name="Google Shape;96;p12"/>
          <p:cNvSpPr txBox="1"/>
          <p:nvPr/>
        </p:nvSpPr>
        <p:spPr>
          <a:xfrm>
            <a:off x="29302150" y="18058750"/>
            <a:ext cx="60426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2400">
                <a:latin typeface="Calibri"/>
                <a:ea typeface="Calibri"/>
                <a:cs typeface="Calibri"/>
                <a:sym typeface="Calibri"/>
              </a:rPr>
              <a:t>Figure 2: </a:t>
            </a:r>
            <a:r>
              <a:rPr lang="en-US" sz="2400">
                <a:latin typeface="Calibri"/>
                <a:ea typeface="Calibri"/>
                <a:cs typeface="Calibri"/>
                <a:sym typeface="Calibri"/>
              </a:rPr>
              <a:t>mechanism of PETase + MHETase</a:t>
            </a:r>
            <a:endParaRPr sz="2400">
              <a:latin typeface="Calibri"/>
              <a:ea typeface="Calibri"/>
              <a:cs typeface="Calibri"/>
              <a:sym typeface="Calibri"/>
            </a:endParaRPr>
          </a:p>
        </p:txBody>
      </p:sp>
      <p:pic>
        <p:nvPicPr>
          <p:cNvPr id="97" name="Google Shape;97;p12"/>
          <p:cNvPicPr preferRelativeResize="0"/>
          <p:nvPr/>
        </p:nvPicPr>
        <p:blipFill>
          <a:blip r:embed="rId8">
            <a:alphaModFix/>
          </a:blip>
          <a:stretch>
            <a:fillRect/>
          </a:stretch>
        </p:blipFill>
        <p:spPr>
          <a:xfrm>
            <a:off x="27846750" y="11681848"/>
            <a:ext cx="8699276" cy="637690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2" name="Shape 102"/>
        <p:cNvGrpSpPr/>
        <p:nvPr/>
      </p:nvGrpSpPr>
      <p:grpSpPr>
        <a:xfrm>
          <a:off x="0" y="0"/>
          <a:ext cx="0" cy="0"/>
          <a:chOff x="0" y="0"/>
          <a:chExt cx="0" cy="0"/>
        </a:xfrm>
      </p:grpSpPr>
      <p:sp>
        <p:nvSpPr>
          <p:cNvPr id="103" name="Google Shape;103;p13"/>
          <p:cNvSpPr/>
          <p:nvPr/>
        </p:nvSpPr>
        <p:spPr>
          <a:xfrm>
            <a:off x="19049192" y="5207393"/>
            <a:ext cx="17830801"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558800" lvl="0" marL="457200" marR="0" rtl="0" algn="l">
              <a:lnSpc>
                <a:spcPct val="100000"/>
              </a:lnSpc>
              <a:spcBef>
                <a:spcPts val="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Returning team </a:t>
            </a:r>
            <a:endParaRPr sz="4400">
              <a:solidFill>
                <a:schemeClr val="dk1"/>
              </a:solidFill>
              <a:latin typeface="Calibri"/>
              <a:ea typeface="Calibri"/>
              <a:cs typeface="Calibri"/>
              <a:sym typeface="Calibri"/>
            </a:endParaRPr>
          </a:p>
          <a:p>
            <a:pPr indent="-5588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 of members on the team: 12</a:t>
            </a:r>
            <a:endParaRPr sz="4400">
              <a:solidFill>
                <a:schemeClr val="dk1"/>
              </a:solidFill>
              <a:latin typeface="Calibri"/>
              <a:ea typeface="Calibri"/>
              <a:cs typeface="Calibri"/>
              <a:sym typeface="Calibri"/>
            </a:endParaRPr>
          </a:p>
          <a:p>
            <a:pPr indent="-5588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Members range from sophomore</a:t>
            </a:r>
            <a:r>
              <a:rPr lang="en-US" sz="4400">
                <a:solidFill>
                  <a:schemeClr val="dk1"/>
                </a:solidFill>
                <a:latin typeface="Calibri"/>
                <a:ea typeface="Calibri"/>
                <a:cs typeface="Calibri"/>
                <a:sym typeface="Calibri"/>
              </a:rPr>
              <a:t> to seniors </a:t>
            </a:r>
            <a:endParaRPr sz="4400">
              <a:solidFill>
                <a:schemeClr val="dk1"/>
              </a:solidFill>
              <a:latin typeface="Calibri"/>
              <a:ea typeface="Calibri"/>
              <a:cs typeface="Calibri"/>
              <a:sym typeface="Calibri"/>
            </a:endParaRPr>
          </a:p>
          <a:p>
            <a:pPr indent="-5588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Visited the Biobuilders lab in Boston and experimented with </a:t>
            </a:r>
            <a:r>
              <a:rPr i="1" lang="en-US" sz="4400">
                <a:solidFill>
                  <a:schemeClr val="dk1"/>
                </a:solidFill>
                <a:latin typeface="Calibri"/>
                <a:ea typeface="Calibri"/>
                <a:cs typeface="Calibri"/>
                <a:sym typeface="Calibri"/>
              </a:rPr>
              <a:t>E. Coli</a:t>
            </a:r>
            <a:r>
              <a:rPr lang="en-US" sz="4400">
                <a:solidFill>
                  <a:schemeClr val="dk1"/>
                </a:solidFill>
                <a:latin typeface="Calibri"/>
                <a:ea typeface="Calibri"/>
                <a:cs typeface="Calibri"/>
                <a:sym typeface="Calibri"/>
              </a:rPr>
              <a:t> to investigate the effect of promoter strength on protein synthesis</a:t>
            </a:r>
            <a:endParaRPr sz="4400">
              <a:solidFill>
                <a:schemeClr val="dk1"/>
              </a:solidFill>
              <a:latin typeface="Calibri"/>
              <a:ea typeface="Calibri"/>
              <a:cs typeface="Calibri"/>
              <a:sym typeface="Calibri"/>
            </a:endParaRPr>
          </a:p>
          <a:p>
            <a:pPr indent="-5588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All members have taken or are currently taking at least one biology course</a:t>
            </a:r>
            <a:endParaRPr sz="4400">
              <a:solidFill>
                <a:schemeClr val="dk1"/>
              </a:solidFill>
              <a:latin typeface="Calibri"/>
              <a:ea typeface="Calibri"/>
              <a:cs typeface="Calibri"/>
              <a:sym typeface="Calibri"/>
            </a:endParaRPr>
          </a:p>
          <a:p>
            <a:pPr indent="-558800" lvl="0" marL="457200" marR="0" rtl="0" algn="l">
              <a:lnSpc>
                <a:spcPct val="100000"/>
              </a:lnSpc>
              <a:spcBef>
                <a:spcPts val="1000"/>
              </a:spcBef>
              <a:spcAft>
                <a:spcPts val="1000"/>
              </a:spcAft>
              <a:buClr>
                <a:schemeClr val="dk1"/>
              </a:buClr>
              <a:buSzPts val="4400"/>
              <a:buFont typeface="Calibri"/>
              <a:buChar char="●"/>
            </a:pPr>
            <a:r>
              <a:rPr lang="en-US" sz="4400">
                <a:solidFill>
                  <a:schemeClr val="dk1"/>
                </a:solidFill>
                <a:latin typeface="Calibri"/>
                <a:ea typeface="Calibri"/>
                <a:cs typeface="Calibri"/>
                <a:sym typeface="Calibri"/>
              </a:rPr>
              <a:t>Conducted a lab for protein synthesis and analyzed the </a:t>
            </a:r>
            <a:r>
              <a:rPr lang="en-US" sz="4400">
                <a:solidFill>
                  <a:schemeClr val="dk1"/>
                </a:solidFill>
                <a:latin typeface="Calibri"/>
                <a:ea typeface="Calibri"/>
                <a:cs typeface="Calibri"/>
                <a:sym typeface="Calibri"/>
              </a:rPr>
              <a:t>results</a:t>
            </a:r>
            <a:endParaRPr sz="4400">
              <a:solidFill>
                <a:schemeClr val="dk1"/>
              </a:solidFill>
              <a:latin typeface="Calibri"/>
              <a:ea typeface="Calibri"/>
              <a:cs typeface="Calibri"/>
              <a:sym typeface="Calibri"/>
            </a:endParaRPr>
          </a:p>
        </p:txBody>
      </p:sp>
      <p:sp>
        <p:nvSpPr>
          <p:cNvPr id="104" name="Google Shape;104;p13"/>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5" name="Google Shape;105;p13"/>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6" name="Google Shape;106;p13"/>
          <p:cNvSpPr/>
          <p:nvPr/>
        </p:nvSpPr>
        <p:spPr>
          <a:xfrm>
            <a:off x="19101273" y="13200608"/>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7" name="Google Shape;107;p13"/>
          <p:cNvSpPr/>
          <p:nvPr/>
        </p:nvSpPr>
        <p:spPr>
          <a:xfrm>
            <a:off x="19101325" y="14727575"/>
            <a:ext cx="17830800" cy="50349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50000"/>
              </a:lnSpc>
              <a:spcBef>
                <a:spcPts val="0"/>
              </a:spcBef>
              <a:spcAft>
                <a:spcPts val="0"/>
              </a:spcAft>
              <a:buClr>
                <a:srgbClr val="000000"/>
              </a:buClr>
              <a:buSzPts val="3600"/>
              <a:buFont typeface="Arial"/>
              <a:buNone/>
            </a:pPr>
            <a:r>
              <a:rPr b="0" i="0" lang="en-US" sz="4800" u="none" cap="none" strike="noStrike">
                <a:solidFill>
                  <a:schemeClr val="dk1"/>
                </a:solidFill>
                <a:latin typeface="Calibri"/>
                <a:ea typeface="Calibri"/>
                <a:cs typeface="Calibri"/>
                <a:sym typeface="Calibri"/>
              </a:rPr>
              <a:t>Thanks to</a:t>
            </a:r>
            <a:r>
              <a:rPr lang="en-US" sz="4800">
                <a:solidFill>
                  <a:schemeClr val="dk1"/>
                </a:solidFill>
                <a:latin typeface="Calibri"/>
                <a:ea typeface="Calibri"/>
                <a:cs typeface="Calibri"/>
                <a:sym typeface="Calibri"/>
              </a:rPr>
              <a:t> our advisor Ms. Liu!</a:t>
            </a:r>
            <a:endParaRPr b="0" i="0" sz="3600" u="none" cap="none" strike="noStrike">
              <a:solidFill>
                <a:schemeClr val="dk1"/>
              </a:solidFill>
              <a:latin typeface="Calibri"/>
              <a:ea typeface="Calibri"/>
              <a:cs typeface="Calibri"/>
              <a:sym typeface="Calibri"/>
            </a:endParaRPr>
          </a:p>
          <a:p>
            <a:pPr indent="-565150" lvl="0" marL="914400" marR="0" rtl="0" algn="l">
              <a:lnSpc>
                <a:spcPct val="10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Kaushal, Jyoti, et al. “Recent Insight into Enzymatic Degradation of Plastics Prevalent in the Environment: A Mini - Review.” Cleaner Engineering and Technology, Elsevier, 28 Mar. 2021, https://www.sciencedirect.com/science/article/pii/S2666790821000434. </a:t>
            </a:r>
            <a:endParaRPr sz="2400">
              <a:solidFill>
                <a:schemeClr val="dk1"/>
              </a:solidFill>
              <a:latin typeface="Calibri"/>
              <a:ea typeface="Calibri"/>
              <a:cs typeface="Calibri"/>
              <a:sym typeface="Calibri"/>
            </a:endParaRPr>
          </a:p>
          <a:p>
            <a:pPr indent="-565150" lvl="0" marL="914400" marR="0" rtl="0" algn="l">
              <a:lnSpc>
                <a:spcPct val="100000"/>
              </a:lnSpc>
              <a:spcBef>
                <a:spcPts val="100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Tiesco, Ian. “Global Plastic Production 1950-2020.” Statista, 12 Jan. 2022, https://www.statista.com/statistics/282732/global-production-of-plastics-since-1950/</a:t>
            </a:r>
            <a:endParaRPr sz="2400">
              <a:solidFill>
                <a:schemeClr val="dk1"/>
              </a:solidFill>
              <a:latin typeface="Calibri"/>
              <a:ea typeface="Calibri"/>
              <a:cs typeface="Calibri"/>
              <a:sym typeface="Calibri"/>
            </a:endParaRPr>
          </a:p>
          <a:p>
            <a:pPr indent="-565150" lvl="0" marL="914400" marR="0" rtl="0" algn="l">
              <a:lnSpc>
                <a:spcPct val="100000"/>
              </a:lnSpc>
              <a:spcBef>
                <a:spcPts val="100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Giacovelli, Claudia. “Our Planet Is Drowning in Plastic Pollution. This World Environment Day, It's Time for a Change.” #BeatPlasticPollution This World Environment Day, UNN Environment, 2018, https://www.unep.org/interactive/beat-plastic-pollution/</a:t>
            </a:r>
            <a:endParaRPr sz="2400">
              <a:solidFill>
                <a:schemeClr val="dk1"/>
              </a:solidFill>
              <a:latin typeface="Calibri"/>
              <a:ea typeface="Calibri"/>
              <a:cs typeface="Calibri"/>
              <a:sym typeface="Calibri"/>
            </a:endParaRPr>
          </a:p>
          <a:p>
            <a:pPr indent="0" lvl="0" marL="0" marR="0" rtl="0" algn="l">
              <a:lnSpc>
                <a:spcPct val="100000"/>
              </a:lnSpc>
              <a:spcBef>
                <a:spcPts val="1000"/>
              </a:spcBef>
              <a:spcAft>
                <a:spcPts val="0"/>
              </a:spcAft>
              <a:buNone/>
            </a:pPr>
            <a:r>
              <a:t/>
            </a:r>
            <a:endParaRPr b="0" i="0" sz="3600" u="none" cap="none" strike="noStrike">
              <a:solidFill>
                <a:srgbClr val="000000"/>
              </a:solidFill>
              <a:latin typeface="Calibri"/>
              <a:ea typeface="Calibri"/>
              <a:cs typeface="Calibri"/>
              <a:sym typeface="Calibri"/>
            </a:endParaRPr>
          </a:p>
        </p:txBody>
      </p:sp>
      <p:sp>
        <p:nvSpPr>
          <p:cNvPr id="108" name="Google Shape;108;p13"/>
          <p:cNvSpPr/>
          <p:nvPr/>
        </p:nvSpPr>
        <p:spPr>
          <a:xfrm>
            <a:off x="626275" y="5186375"/>
            <a:ext cx="17830800" cy="128403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508000" lvl="0" marL="457200" marR="0" rtl="0" algn="l">
              <a:lnSpc>
                <a:spcPct val="100000"/>
              </a:lnSpc>
              <a:spcBef>
                <a:spcPts val="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Carry out more investigations on the traits of the new enzyme combination.</a:t>
            </a:r>
            <a:endParaRPr sz="4400">
              <a:solidFill>
                <a:schemeClr val="dk1"/>
              </a:solidFill>
              <a:latin typeface="Calibri"/>
              <a:ea typeface="Calibri"/>
              <a:cs typeface="Calibri"/>
              <a:sym typeface="Calibri"/>
            </a:endParaRPr>
          </a:p>
          <a:p>
            <a:pPr indent="-508000" lvl="1" marL="9144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Investigate ways to link PHB depolymerase to PETase and MHETase</a:t>
            </a:r>
            <a:endParaRPr sz="4400">
              <a:solidFill>
                <a:schemeClr val="dk1"/>
              </a:solidFill>
              <a:latin typeface="Calibri"/>
              <a:ea typeface="Calibri"/>
              <a:cs typeface="Calibri"/>
              <a:sym typeface="Calibri"/>
            </a:endParaRPr>
          </a:p>
          <a:p>
            <a:pPr indent="-5080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Investigate ways to make the enzyme combination more efficient.</a:t>
            </a:r>
            <a:endParaRPr sz="4400">
              <a:solidFill>
                <a:schemeClr val="dk1"/>
              </a:solidFill>
              <a:latin typeface="Calibri"/>
              <a:ea typeface="Calibri"/>
              <a:cs typeface="Calibri"/>
              <a:sym typeface="Calibri"/>
            </a:endParaRPr>
          </a:p>
          <a:p>
            <a:pPr indent="-5080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Investigate how  to make the enzymes in a more cost effective way.</a:t>
            </a:r>
            <a:endParaRPr sz="4400">
              <a:solidFill>
                <a:schemeClr val="dk1"/>
              </a:solidFill>
              <a:latin typeface="Calibri"/>
              <a:ea typeface="Calibri"/>
              <a:cs typeface="Calibri"/>
              <a:sym typeface="Calibri"/>
            </a:endParaRPr>
          </a:p>
          <a:p>
            <a:pPr indent="-5080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Look for ways to introduce more enzymes </a:t>
            </a:r>
            <a:r>
              <a:rPr lang="en-US" sz="4400">
                <a:solidFill>
                  <a:schemeClr val="dk1"/>
                </a:solidFill>
                <a:latin typeface="Calibri"/>
                <a:ea typeface="Calibri"/>
                <a:cs typeface="Calibri"/>
                <a:sym typeface="Calibri"/>
              </a:rPr>
              <a:t>into </a:t>
            </a:r>
            <a:r>
              <a:rPr lang="en-US" sz="4400">
                <a:solidFill>
                  <a:schemeClr val="dk1"/>
                </a:solidFill>
                <a:latin typeface="Calibri"/>
                <a:ea typeface="Calibri"/>
                <a:cs typeface="Calibri"/>
                <a:sym typeface="Calibri"/>
              </a:rPr>
              <a:t>bacteria.</a:t>
            </a:r>
            <a:endParaRPr sz="4400">
              <a:solidFill>
                <a:schemeClr val="dk1"/>
              </a:solidFill>
              <a:latin typeface="Calibri"/>
              <a:ea typeface="Calibri"/>
              <a:cs typeface="Calibri"/>
              <a:sym typeface="Calibri"/>
            </a:endParaRPr>
          </a:p>
          <a:p>
            <a:pPr indent="-5080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Study more real world situations that you can apply enzyme to.</a:t>
            </a:r>
            <a:endParaRPr sz="4400">
              <a:solidFill>
                <a:schemeClr val="dk1"/>
              </a:solidFill>
              <a:latin typeface="Calibri"/>
              <a:ea typeface="Calibri"/>
              <a:cs typeface="Calibri"/>
              <a:sym typeface="Calibri"/>
            </a:endParaRPr>
          </a:p>
          <a:p>
            <a:pPr indent="-508000" lvl="0" marL="457200" marR="0" rtl="0" algn="l">
              <a:lnSpc>
                <a:spcPct val="100000"/>
              </a:lnSpc>
              <a:spcBef>
                <a:spcPts val="1000"/>
              </a:spcBef>
              <a:spcAft>
                <a:spcPts val="0"/>
              </a:spcAft>
              <a:buClr>
                <a:schemeClr val="dk1"/>
              </a:buClr>
              <a:buSzPts val="4400"/>
              <a:buFont typeface="Calibri"/>
              <a:buChar char="●"/>
            </a:pPr>
            <a:r>
              <a:rPr lang="en-US" sz="4400">
                <a:solidFill>
                  <a:schemeClr val="dk1"/>
                </a:solidFill>
                <a:latin typeface="Calibri"/>
                <a:ea typeface="Calibri"/>
                <a:cs typeface="Calibri"/>
                <a:sym typeface="Calibri"/>
              </a:rPr>
              <a:t>Test out different </a:t>
            </a:r>
            <a:r>
              <a:rPr lang="en-US" sz="4400">
                <a:solidFill>
                  <a:schemeClr val="dk1"/>
                </a:solidFill>
                <a:latin typeface="Calibri"/>
                <a:ea typeface="Calibri"/>
                <a:cs typeface="Calibri"/>
                <a:sym typeface="Calibri"/>
              </a:rPr>
              <a:t>combinations</a:t>
            </a:r>
            <a:r>
              <a:rPr lang="en-US" sz="4400">
                <a:solidFill>
                  <a:schemeClr val="dk1"/>
                </a:solidFill>
                <a:latin typeface="Calibri"/>
                <a:ea typeface="Calibri"/>
                <a:cs typeface="Calibri"/>
                <a:sym typeface="Calibri"/>
              </a:rPr>
              <a:t> of enzymes.</a:t>
            </a:r>
            <a:endParaRPr sz="4400">
              <a:solidFill>
                <a:schemeClr val="dk1"/>
              </a:solidFill>
              <a:latin typeface="Calibri"/>
              <a:ea typeface="Calibri"/>
              <a:cs typeface="Calibri"/>
              <a:sym typeface="Calibri"/>
            </a:endParaRPr>
          </a:p>
          <a:p>
            <a:pPr indent="0" lvl="0" marL="0" marR="0" rtl="0" algn="l">
              <a:lnSpc>
                <a:spcPct val="100000"/>
              </a:lnSpc>
              <a:spcBef>
                <a:spcPts val="1000"/>
              </a:spcBef>
              <a:spcAft>
                <a:spcPts val="0"/>
              </a:spcAft>
              <a:buNone/>
            </a:pPr>
            <a: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3000">
              <a:solidFill>
                <a:srgbClr val="2E2E2E"/>
              </a:solidFill>
            </a:endParaRPr>
          </a:p>
          <a:p>
            <a:pPr indent="0" lvl="0" marL="0" rtl="0" algn="l">
              <a:spcBef>
                <a:spcPts val="0"/>
              </a:spcBef>
              <a:spcAft>
                <a:spcPts val="0"/>
              </a:spcAft>
              <a:buNone/>
            </a:pPr>
            <a:r>
              <a:t/>
            </a:r>
            <a:endParaRPr sz="44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p:txBody>
      </p:sp>
      <p:sp>
        <p:nvSpPr>
          <p:cNvPr id="109" name="Google Shape;109;p13"/>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3"/>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800"/>
              <a:buFont typeface="Arial"/>
              <a:buNone/>
            </a:pPr>
            <a:r>
              <a:t/>
            </a:r>
            <a:endParaRPr b="1" sz="7200" u="sng">
              <a:solidFill>
                <a:schemeClr val="lt1"/>
              </a:solidFill>
              <a:latin typeface="Calibri"/>
              <a:ea typeface="Calibri"/>
              <a:cs typeface="Calibri"/>
              <a:sym typeface="Calibri"/>
            </a:endParaRPr>
          </a:p>
        </p:txBody>
      </p:sp>
      <p:pic>
        <p:nvPicPr>
          <p:cNvPr id="111" name="Google Shape;111;p13"/>
          <p:cNvPicPr preferRelativeResize="0"/>
          <p:nvPr/>
        </p:nvPicPr>
        <p:blipFill rotWithShape="1">
          <a:blip r:embed="rId3">
            <a:alphaModFix/>
          </a:blip>
          <a:srcRect b="0" l="0" r="0" t="0"/>
          <a:stretch/>
        </p:blipFill>
        <p:spPr>
          <a:xfrm>
            <a:off x="30204800" y="18365425"/>
            <a:ext cx="3236100" cy="1305225"/>
          </a:xfrm>
          <a:prstGeom prst="rect">
            <a:avLst/>
          </a:prstGeom>
          <a:noFill/>
          <a:ln>
            <a:noFill/>
          </a:ln>
        </p:spPr>
      </p:pic>
      <p:pic>
        <p:nvPicPr>
          <p:cNvPr id="112" name="Google Shape;112;p13"/>
          <p:cNvPicPr preferRelativeResize="0"/>
          <p:nvPr/>
        </p:nvPicPr>
        <p:blipFill rotWithShape="1">
          <a:blip r:embed="rId4">
            <a:alphaModFix/>
          </a:blip>
          <a:srcRect b="0" l="0" r="0" t="0"/>
          <a:stretch/>
        </p:blipFill>
        <p:spPr>
          <a:xfrm>
            <a:off x="33440898" y="18717014"/>
            <a:ext cx="3236100" cy="953636"/>
          </a:xfrm>
          <a:prstGeom prst="rect">
            <a:avLst/>
          </a:prstGeom>
          <a:noFill/>
          <a:ln>
            <a:noFill/>
          </a:ln>
        </p:spPr>
      </p:pic>
      <p:pic>
        <p:nvPicPr>
          <p:cNvPr id="113" name="Google Shape;113;p13"/>
          <p:cNvPicPr preferRelativeResize="0"/>
          <p:nvPr/>
        </p:nvPicPr>
        <p:blipFill rotWithShape="1">
          <a:blip r:embed="rId5">
            <a:alphaModFix/>
          </a:blip>
          <a:srcRect b="32056" l="0" r="0" t="19715"/>
          <a:stretch/>
        </p:blipFill>
        <p:spPr>
          <a:xfrm>
            <a:off x="308875" y="18194600"/>
            <a:ext cx="10681927" cy="2873101"/>
          </a:xfrm>
          <a:prstGeom prst="rect">
            <a:avLst/>
          </a:prstGeom>
          <a:noFill/>
          <a:ln>
            <a:noFill/>
          </a:ln>
        </p:spPr>
      </p:pic>
      <p:sp>
        <p:nvSpPr>
          <p:cNvPr id="114" name="Google Shape;114;p13"/>
          <p:cNvSpPr/>
          <p:nvPr/>
        </p:nvSpPr>
        <p:spPr>
          <a:xfrm>
            <a:off x="654225" y="217400"/>
            <a:ext cx="36212700" cy="329190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373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Investigations into creating more widely applicable plastic degradation tools</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Anna Lian, Jessie Yuan, Jessy Wang, Irene Wu, Risa Nawa, Jacob Ye, Megan Malur, Jonathan Lan, Chloe Zhong, Dimitra Papageorgiou, Ellie Tillman-Schwartz, Yash Agarwal</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Weston High School</a:t>
            </a:r>
            <a:r>
              <a:rPr b="0" i="0" lang="en-US" sz="4800" u="none" cap="none" strike="noStrike">
                <a:solidFill>
                  <a:schemeClr val="lt1"/>
                </a:solidFill>
                <a:latin typeface="Calibri"/>
                <a:ea typeface="Calibri"/>
                <a:cs typeface="Calibri"/>
                <a:sym typeface="Calibri"/>
              </a:rPr>
              <a:t>, </a:t>
            </a:r>
            <a:r>
              <a:rPr lang="en-US" sz="4800">
                <a:solidFill>
                  <a:schemeClr val="lt1"/>
                </a:solidFill>
                <a:latin typeface="Calibri"/>
                <a:ea typeface="Calibri"/>
                <a:cs typeface="Calibri"/>
                <a:sym typeface="Calibri"/>
              </a:rPr>
              <a:t>Weston MA</a:t>
            </a:r>
            <a:endParaRPr b="0" i="0" sz="4800" u="none" cap="none" strike="noStrike">
              <a:solidFill>
                <a:schemeClr val="lt1"/>
              </a:solidFill>
              <a:latin typeface="Calibri"/>
              <a:ea typeface="Calibri"/>
              <a:cs typeface="Calibri"/>
              <a:sym typeface="Calibri"/>
            </a:endParaRPr>
          </a:p>
        </p:txBody>
      </p:sp>
      <p:pic>
        <p:nvPicPr>
          <p:cNvPr id="115" name="Google Shape;115;p13"/>
          <p:cNvPicPr preferRelativeResize="0"/>
          <p:nvPr/>
        </p:nvPicPr>
        <p:blipFill rotWithShape="1">
          <a:blip r:embed="rId6">
            <a:alphaModFix/>
          </a:blip>
          <a:srcRect b="1561" l="0" r="0" t="25119"/>
          <a:stretch/>
        </p:blipFill>
        <p:spPr>
          <a:xfrm>
            <a:off x="3542900" y="11095700"/>
            <a:ext cx="12025999" cy="6613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