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21067700" cx="37463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636">
          <p15:clr>
            <a:srgbClr val="A4A3A4"/>
          </p15:clr>
        </p15:guide>
        <p15:guide id="2" pos="1180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8" roundtripDataSignature="AMtx7mgxgL93KxzxiudjVSwHO6kN3WNB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636" orient="horz"/>
        <p:guide pos="118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For PHA analysis, sludge samples (ca. 10 mL) were mixed with</a:t>
            </a:r>
            <a:endParaRPr sz="11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0.4 mL of formaldehyde to inhibit biological activity. Subsequently, the</a:t>
            </a:r>
            <a:endParaRPr sz="11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protocol described by Werker et al. (2008) was followed. Briefly,</a:t>
            </a:r>
            <a:endParaRPr sz="11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samples were centrifuged and the obtained pellet was lyophilized.</a:t>
            </a:r>
            <a:endParaRPr sz="11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Lyophilized samples were weighted and benzoic acid was added as</a:t>
            </a:r>
            <a:endParaRPr sz="11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internal standard. Butanol (1.5 mL) and chlorhydric acid (0.5 mL) were</a:t>
            </a:r>
            <a:endParaRPr sz="11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added to each tube and incubated at 100 °C for 8 h. After, 2.5 mL of</a:t>
            </a:r>
            <a:endParaRPr sz="11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hexane and 4 mL of MilliQ grade water were added. The tubes were</a:t>
            </a:r>
            <a:endParaRPr sz="11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vortex mixed and let stand for 15 min to achieve phase separation. The organic phase was transferred to 15 mL clean falcon tubes and a second</a:t>
            </a:r>
            <a:endParaRPr sz="11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4 mL aliquot of MilliQ grade water was added and the tubes were vortex</a:t>
            </a:r>
            <a:endParaRPr sz="11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mixed and centrifuged at 2500×g for 10 min. The organic phase was</a:t>
            </a:r>
            <a:endParaRPr sz="11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extracted, filtered through 0.22 μm filters and transferred into gas</a:t>
            </a:r>
            <a:endParaRPr sz="11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chromatography (GC) vials. Then, it was analysed following the GC</a:t>
            </a:r>
            <a:endParaRPr sz="11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protocol stated by Montiel-Jarillo et al. (2017).</a:t>
            </a:r>
            <a:endParaRPr sz="11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1100"/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1100"/>
              <a:t>from PHA extraction</a:t>
            </a:r>
            <a:endParaRPr sz="1100"/>
          </a:p>
        </p:txBody>
      </p:sp>
      <p:sp>
        <p:nvSpPr>
          <p:cNvPr id="81" name="Google Shape;81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4800"/>
              <a:t>Insert the genetic sequence into a chloramphenicol resistant backbone with fluorescent gene. </a:t>
            </a:r>
            <a:endParaRPr sz="4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4800"/>
              <a:t>Follow the experimental set up in the image below</a:t>
            </a:r>
            <a:endParaRPr/>
          </a:p>
        </p:txBody>
      </p:sp>
      <p:sp>
        <p:nvSpPr>
          <p:cNvPr id="98" name="Google Shape;9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873171" y="4915801"/>
            <a:ext cx="33717072" cy="13903718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 rot="5400000">
            <a:off x="100937226" y="12936894"/>
            <a:ext cx="55224718" cy="34530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31555124" y="-21290746"/>
            <a:ext cx="55224718" cy="102985359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2959352" y="13537958"/>
            <a:ext cx="31843901" cy="4184282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Calibri"/>
              <a:buNone/>
              <a:defRPr b="1" sz="14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2959352" y="8929397"/>
            <a:ext cx="31843901" cy="4608561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 sz="73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rgbClr val="888888"/>
              </a:buClr>
              <a:buSzPts val="6600"/>
              <a:buNone/>
              <a:defRPr sz="6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rgbClr val="888888"/>
              </a:buClr>
              <a:buSzPts val="5900"/>
              <a:buNone/>
              <a:defRPr sz="59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 sz="5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674798" y="15103406"/>
            <a:ext cx="68754473" cy="42710887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876300" lvl="0" marL="45720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Char char="•"/>
              <a:defRPr sz="10200"/>
            </a:lvl1pPr>
            <a:lvl2pPr indent="-787400" lvl="1" marL="9144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–"/>
              <a:defRPr sz="8800"/>
            </a:lvl2pPr>
            <a:lvl3pPr indent="-692150" lvl="2" marL="1371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3pPr>
            <a:lvl4pPr indent="-647700" lvl="3" marL="1828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–"/>
              <a:defRPr sz="6600"/>
            </a:lvl4pPr>
            <a:lvl5pPr indent="-647700" lvl="4" marL="22860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»"/>
              <a:defRPr sz="6600"/>
            </a:lvl5pPr>
            <a:lvl6pPr indent="-647700" lvl="5" marL="27432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6pPr>
            <a:lvl7pPr indent="-647700" lvl="6" marL="32004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7pPr>
            <a:lvl8pPr indent="-647700" lvl="7" marL="3657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8pPr>
            <a:lvl9pPr indent="-647700" lvl="8" marL="4114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77053656" y="15103406"/>
            <a:ext cx="68760973" cy="42710887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876300" lvl="0" marL="45720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Char char="•"/>
              <a:defRPr sz="10200"/>
            </a:lvl1pPr>
            <a:lvl2pPr indent="-787400" lvl="1" marL="9144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–"/>
              <a:defRPr sz="8800"/>
            </a:lvl2pPr>
            <a:lvl3pPr indent="-692150" lvl="2" marL="1371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3pPr>
            <a:lvl4pPr indent="-647700" lvl="3" marL="1828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–"/>
              <a:defRPr sz="6600"/>
            </a:lvl4pPr>
            <a:lvl5pPr indent="-647700" lvl="4" marL="22860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»"/>
              <a:defRPr sz="6600"/>
            </a:lvl5pPr>
            <a:lvl6pPr indent="-647700" lvl="5" marL="27432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6pPr>
            <a:lvl7pPr indent="-647700" lvl="6" marL="32004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7pPr>
            <a:lvl8pPr indent="-647700" lvl="7" marL="3657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8pPr>
            <a:lvl9pPr indent="-647700" lvl="8" marL="41148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1873171" y="4715853"/>
            <a:ext cx="16552847" cy="1965343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b="1" sz="8800"/>
            </a:lvl1pPr>
            <a:lvl2pPr indent="-22860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2pPr>
            <a:lvl3pPr indent="-2286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sz="6600"/>
            </a:lvl3pPr>
            <a:lvl4pPr indent="-22860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4pPr>
            <a:lvl5pPr indent="-22860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5pPr>
            <a:lvl6pPr indent="-22860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6pPr>
            <a:lvl7pPr indent="-22860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7pPr>
            <a:lvl8pPr indent="-22860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8pPr>
            <a:lvl9pPr indent="-22860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1873171" y="6681196"/>
            <a:ext cx="16552847" cy="12138320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7874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1pPr>
            <a:lvl2pPr indent="-69215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2pPr>
            <a:lvl3pPr indent="-6477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3pPr>
            <a:lvl4pPr indent="-60325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–"/>
              <a:defRPr sz="5900"/>
            </a:lvl4pPr>
            <a:lvl5pPr indent="-60325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»"/>
              <a:defRPr sz="5900"/>
            </a:lvl5pPr>
            <a:lvl6pPr indent="-60325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6pPr>
            <a:lvl7pPr indent="-60325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7pPr>
            <a:lvl8pPr indent="-60325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8pPr>
            <a:lvl9pPr indent="-60325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19030895" y="4715853"/>
            <a:ext cx="16559349" cy="1965343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b="1" sz="8800"/>
            </a:lvl1pPr>
            <a:lvl2pPr indent="-22860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2pPr>
            <a:lvl3pPr indent="-2286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1" sz="6600"/>
            </a:lvl3pPr>
            <a:lvl4pPr indent="-22860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4pPr>
            <a:lvl5pPr indent="-22860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5pPr>
            <a:lvl6pPr indent="-22860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6pPr>
            <a:lvl7pPr indent="-22860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7pPr>
            <a:lvl8pPr indent="-22860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8pPr>
            <a:lvl9pPr indent="-22860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None/>
              <a:defRPr b="1" sz="5900"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19030895" y="6681196"/>
            <a:ext cx="16559349" cy="12138320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787400" lvl="0" marL="4572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1pPr>
            <a:lvl2pPr indent="-692150" lvl="1" marL="914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2pPr>
            <a:lvl3pPr indent="-647700" lvl="2" marL="1371600" algn="l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Char char="•"/>
              <a:defRPr sz="6600"/>
            </a:lvl3pPr>
            <a:lvl4pPr indent="-603250" lvl="3" marL="1828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–"/>
              <a:defRPr sz="5900"/>
            </a:lvl4pPr>
            <a:lvl5pPr indent="-603250" lvl="4" marL="22860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»"/>
              <a:defRPr sz="5900"/>
            </a:lvl5pPr>
            <a:lvl6pPr indent="-603250" lvl="5" marL="27432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6pPr>
            <a:lvl7pPr indent="-603250" lvl="6" marL="32004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7pPr>
            <a:lvl8pPr indent="-603250" lvl="7" marL="36576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8pPr>
            <a:lvl9pPr indent="-603250" lvl="8" marL="4114800" algn="l">
              <a:lnSpc>
                <a:spcPct val="100000"/>
              </a:lnSpc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Char char="•"/>
              <a:defRPr sz="5900"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1873173" y="838807"/>
            <a:ext cx="12325205" cy="3569807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Calibri"/>
              <a:buNone/>
              <a:defRPr b="1" sz="7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14647155" y="838809"/>
            <a:ext cx="20943089" cy="17980710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971550" lvl="0" marL="45720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Char char="•"/>
              <a:defRPr sz="11700"/>
            </a:lvl1pPr>
            <a:lvl2pPr indent="-876300" lvl="1" marL="91440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Char char="–"/>
              <a:defRPr sz="10200"/>
            </a:lvl2pPr>
            <a:lvl3pPr indent="-787400" lvl="2" marL="137160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3pPr>
            <a:lvl4pPr indent="-692150" lvl="3" marL="18288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4pPr>
            <a:lvl5pPr indent="-692150" lvl="4" marL="22860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»"/>
              <a:defRPr sz="7300"/>
            </a:lvl5pPr>
            <a:lvl6pPr indent="-692150" lvl="5" marL="27432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6pPr>
            <a:lvl7pPr indent="-692150" lvl="6" marL="32004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7pPr>
            <a:lvl8pPr indent="-692150" lvl="7" marL="36576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8pPr>
            <a:lvl9pPr indent="-692150" lvl="8" marL="411480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1873173" y="4408616"/>
            <a:ext cx="12325205" cy="14410903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1pPr>
            <a:lvl2pPr indent="-228600" lvl="1" marL="9144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2pPr>
            <a:lvl3pPr indent="-228600" lvl="2" marL="1371600" algn="l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3pPr>
            <a:lvl4pPr indent="-228600" lvl="3" marL="1828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4pPr>
            <a:lvl5pPr indent="-228600" lvl="4" marL="22860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5pPr>
            <a:lvl6pPr indent="-228600" lvl="5" marL="27432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6pPr>
            <a:lvl7pPr indent="-228600" lvl="6" marL="32004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7pPr>
            <a:lvl8pPr indent="-228600" lvl="7" marL="36576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8pPr>
            <a:lvl9pPr indent="-228600" lvl="8" marL="4114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7343091" y="14747398"/>
            <a:ext cx="22478047" cy="1741014"/>
          </a:xfrm>
          <a:prstGeom prst="rect">
            <a:avLst/>
          </a:prstGeom>
          <a:noFill/>
          <a:ln>
            <a:noFill/>
          </a:ln>
        </p:spPr>
        <p:txBody>
          <a:bodyPr anchorCtr="0" anchor="b" bIns="167225" lIns="334450" spcFirstLastPara="1" rIns="334450" wrap="square" tIns="1672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Calibri"/>
              <a:buNone/>
              <a:defRPr b="1" sz="7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/>
          <p:nvPr>
            <p:ph idx="2" type="pic"/>
          </p:nvPr>
        </p:nvSpPr>
        <p:spPr>
          <a:xfrm>
            <a:off x="7343091" y="1882439"/>
            <a:ext cx="22478047" cy="12640627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7343091" y="16488413"/>
            <a:ext cx="22478047" cy="2472529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1pPr>
            <a:lvl2pPr indent="-228600" lvl="1" marL="91440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2pPr>
            <a:lvl3pPr indent="-228600" lvl="2" marL="1371600" algn="l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3pPr>
            <a:lvl4pPr indent="-228600" lvl="3" marL="1828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4pPr>
            <a:lvl5pPr indent="-228600" lvl="4" marL="22860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5pPr>
            <a:lvl6pPr indent="-228600" lvl="5" marL="27432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6pPr>
            <a:lvl7pPr indent="-228600" lvl="6" marL="32004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7pPr>
            <a:lvl8pPr indent="-228600" lvl="7" marL="36576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8pPr>
            <a:lvl9pPr indent="-228600" lvl="8" marL="411480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9pPr>
          </a:lstStyle>
          <a:p/>
        </p:txBody>
      </p:sp>
      <p:sp>
        <p:nvSpPr>
          <p:cNvPr id="63" name="Google Shape;63;p11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 rot="5400000">
            <a:off x="11779849" y="-4990876"/>
            <a:ext cx="13903718" cy="33717072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4000">
              <a:srgbClr val="BFBFBF"/>
            </a:gs>
            <a:gs pos="71000">
              <a:srgbClr val="8C8C8C"/>
            </a:gs>
            <a:gs pos="85500">
              <a:srgbClr val="737373"/>
            </a:gs>
            <a:gs pos="100000">
              <a:srgbClr val="59595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873171" y="843685"/>
            <a:ext cx="33717072" cy="3511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100"/>
              <a:buFont typeface="Calibri"/>
              <a:buNone/>
              <a:defRPr b="0" i="0" sz="16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873171" y="4915801"/>
            <a:ext cx="33717072" cy="13903718"/>
          </a:xfrm>
          <a:prstGeom prst="rect">
            <a:avLst/>
          </a:prstGeom>
          <a:noFill/>
          <a:ln>
            <a:noFill/>
          </a:ln>
        </p:spPr>
        <p:txBody>
          <a:bodyPr anchorCtr="0" anchor="t" bIns="167225" lIns="334450" spcFirstLastPara="1" rIns="334450" wrap="square" tIns="167225">
            <a:normAutofit/>
          </a:bodyPr>
          <a:lstStyle>
            <a:lvl1pPr indent="-971550" lvl="0" marL="457200" marR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Arial"/>
              <a:buChar char="•"/>
              <a:defRPr b="0" i="0" sz="1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76300" lvl="1" marL="914400" marR="0" rtl="0" algn="l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>
                <a:schemeClr val="dk1"/>
              </a:buClr>
              <a:buSzPts val="10200"/>
              <a:buFont typeface="Arial"/>
              <a:buChar char="–"/>
              <a:defRPr b="0" i="0" sz="10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87400" lvl="2" marL="1371600" marR="0" rtl="0" algn="l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Char char="•"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92150" lvl="3" marL="18288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–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92150" lvl="4" marL="22860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»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92150" lvl="5" marL="27432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92150" lvl="6" marL="32004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92150" lvl="7" marL="36576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92150" lvl="8" marL="4114800" marR="0" rtl="0" algn="l">
              <a:lnSpc>
                <a:spcPct val="100000"/>
              </a:lnSpc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Char char="•"/>
              <a:defRPr b="0" i="0" sz="7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12800000" y="19526650"/>
            <a:ext cx="11863414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26848778" y="19526650"/>
            <a:ext cx="8741463" cy="1121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67225" lIns="334450" spcFirstLastPara="1" rIns="334450" wrap="square" tIns="1672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i.org/10.1186/s13104-016-2321-y" TargetMode="External"/><Relationship Id="rId4" Type="http://schemas.openxmlformats.org/officeDocument/2006/relationships/hyperlink" Target="https://doi.org/10.3390/polym12122908" TargetMode="External"/><Relationship Id="rId5" Type="http://schemas.openxmlformats.org/officeDocument/2006/relationships/hyperlink" Target="https://doi.org/10.1016/j.biortech.2019.03.037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/>
        </p:nvSpPr>
        <p:spPr>
          <a:xfrm>
            <a:off x="682783" y="5122540"/>
            <a:ext cx="17830800" cy="15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69650" lIns="139300" spcFirstLastPara="1" rIns="139300" wrap="square" tIns="696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sng">
                <a:latin typeface="Calibri"/>
                <a:ea typeface="Calibri"/>
                <a:cs typeface="Calibri"/>
                <a:sym typeface="Calibri"/>
              </a:rPr>
              <a:t>Problem: </a:t>
            </a:r>
            <a:endParaRPr b="1" sz="5200" u="sng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Increasing plastic pollution and consumption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Solutions are time-consuming and costly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sng">
                <a:latin typeface="Calibri"/>
                <a:ea typeface="Calibri"/>
                <a:cs typeface="Calibri"/>
                <a:sym typeface="Calibri"/>
              </a:rPr>
              <a:t>Our Goal:</a:t>
            </a:r>
            <a:endParaRPr b="1" sz="5200" u="sng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aim to design a genetic system in </a:t>
            </a:r>
            <a:r>
              <a:rPr i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coli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produces polyhydroxyalkanoates more efficiently 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sng">
                <a:latin typeface="Calibri"/>
                <a:ea typeface="Calibri"/>
                <a:cs typeface="Calibri"/>
                <a:sym typeface="Calibri"/>
              </a:rPr>
              <a:t>Our Project Design:</a:t>
            </a:r>
            <a:endParaRPr b="1" sz="5200" u="sng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Polyhydroxyalkanoates (PHA) is a natural biodegradable plastic that is produced from numerous microorganisms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Isolate the genetic sequence from </a:t>
            </a:r>
            <a:r>
              <a:rPr i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Bacillus subtilis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create a plasmid that produces PHA in E. coli.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Rod-shaped bacteria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Recombinant of Bacillus sp. is used in production of PHA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11818834" y="18612850"/>
            <a:ext cx="279677" cy="396643"/>
          </a:xfrm>
          <a:prstGeom prst="rect">
            <a:avLst/>
          </a:prstGeom>
          <a:noFill/>
          <a:ln>
            <a:noFill/>
          </a:ln>
        </p:spPr>
        <p:txBody>
          <a:bodyPr anchorCtr="0" anchor="t" bIns="69650" lIns="139300" spcFirstLastPara="1" rIns="139300" wrap="square" tIns="696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654223" y="217400"/>
            <a:ext cx="29054700" cy="3154800"/>
          </a:xfrm>
          <a:prstGeom prst="rect">
            <a:avLst/>
          </a:prstGeom>
          <a:solidFill>
            <a:srgbClr val="3C78D8"/>
          </a:solidFill>
          <a:ln>
            <a:noFill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7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Polyhydroxyalkanoates: Biodegradable Plastics</a:t>
            </a:r>
            <a:endParaRPr b="0" i="0" sz="7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Nicolas Wu, Jeffrey Yu, Derek Lee, Brian Liau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Taipei American School, Taipei, Taiwan </a:t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644288" y="3602321"/>
            <a:ext cx="17830801" cy="1143000"/>
          </a:xfrm>
          <a:prstGeom prst="rect">
            <a:avLst/>
          </a:prstGeom>
          <a:solidFill>
            <a:srgbClr val="6D9EEB"/>
          </a:solidFill>
          <a:ln>
            <a:noFill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Introduction &amp; Project Details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18973102" y="3602384"/>
            <a:ext cx="17830801" cy="1143000"/>
          </a:xfrm>
          <a:prstGeom prst="rect">
            <a:avLst/>
          </a:prstGeom>
          <a:solidFill>
            <a:srgbClr val="6D9EEB"/>
          </a:solidFill>
          <a:ln>
            <a:noFill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Planned Experiments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41869741" y="7774703"/>
            <a:ext cx="1846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32053" l="0" r="0" t="12687"/>
          <a:stretch/>
        </p:blipFill>
        <p:spPr>
          <a:xfrm>
            <a:off x="29708926" y="638700"/>
            <a:ext cx="7503023" cy="231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42213" y="10154948"/>
            <a:ext cx="17492575" cy="984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5">
            <a:alphaModFix/>
          </a:blip>
          <a:srcRect b="13194" l="0" r="0" t="8312"/>
          <a:stretch/>
        </p:blipFill>
        <p:spPr>
          <a:xfrm>
            <a:off x="644300" y="10526713"/>
            <a:ext cx="17492574" cy="38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642275" y="3602325"/>
            <a:ext cx="17830800" cy="16866900"/>
          </a:xfrm>
          <a:prstGeom prst="rect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18973125" y="5118975"/>
            <a:ext cx="17830800" cy="1464360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sng">
                <a:latin typeface="Calibri"/>
                <a:ea typeface="Calibri"/>
                <a:cs typeface="Calibri"/>
                <a:sym typeface="Calibri"/>
              </a:rPr>
              <a:t>Produce PHA from</a:t>
            </a:r>
            <a:r>
              <a:rPr b="1" i="1" lang="en-US" sz="5200" u="sng">
                <a:latin typeface="Calibri"/>
                <a:ea typeface="Calibri"/>
                <a:cs typeface="Calibri"/>
                <a:sym typeface="Calibri"/>
              </a:rPr>
              <a:t> Bacillus subtilis</a:t>
            </a:r>
            <a:r>
              <a:rPr b="1" lang="en-US" sz="5200" u="sng">
                <a:latin typeface="Calibri"/>
                <a:ea typeface="Calibri"/>
                <a:cs typeface="Calibri"/>
                <a:sym typeface="Calibri"/>
              </a:rPr>
              <a:t> </a:t>
            </a:r>
            <a:endParaRPr sz="52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Grow </a:t>
            </a:r>
            <a:r>
              <a:rPr i="1" lang="en-US" sz="4800">
                <a:latin typeface="Calibri"/>
                <a:ea typeface="Calibri"/>
                <a:cs typeface="Calibri"/>
                <a:sym typeface="Calibri"/>
              </a:rPr>
              <a:t>Bacillus subtilis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 in specific growth medium (broth or agar plate)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Identification of PHA plastic using Nile Blue A stain and UV light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Extract the PHA from the bacteria through a lyophilization, dehydration, and centrifugation process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Infrared Spectroscopy analysis (carbonyl peak at 1728 cm</a:t>
            </a:r>
            <a:r>
              <a:rPr baseline="30000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18973100" y="3602325"/>
            <a:ext cx="17830800" cy="16866900"/>
          </a:xfrm>
          <a:prstGeom prst="rect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/>
          <p:nvPr/>
        </p:nvSpPr>
        <p:spPr>
          <a:xfrm>
            <a:off x="19101325" y="12561987"/>
            <a:ext cx="17830800" cy="23121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3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team consists of 4 juniors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Derek L. (11), Brian L. (11), Nicolas W. (11), Jeffrey Y. (11)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hope to advance bioplastic utilization with synthetic biology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hate single-use plastic #savetheturtles 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9101329" y="11437771"/>
            <a:ext cx="17830800" cy="1143000"/>
          </a:xfrm>
          <a:prstGeom prst="rect">
            <a:avLst/>
          </a:prstGeom>
          <a:solidFill>
            <a:srgbClr val="6D9EEB"/>
          </a:solidFill>
          <a:ln>
            <a:noFill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 This Year’s Team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9061873" y="15007708"/>
            <a:ext cx="17830800" cy="1143000"/>
          </a:xfrm>
          <a:prstGeom prst="rect">
            <a:avLst/>
          </a:prstGeom>
          <a:solidFill>
            <a:srgbClr val="6D9EEB"/>
          </a:solidFill>
          <a:ln>
            <a:noFill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References &amp; Acknowledgements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9101325" y="16175700"/>
            <a:ext cx="17830800" cy="45348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to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Jonathan Hsu, Mr. Jude Clapper, Dr. Grace Cheng Dodge, Mr. Andrew Lowman, Mr. Sean Tsao,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沈宏明, 黃育輝, 郭子青, 黃世佑, 邱文英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70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News, A. B. C. “What to Know about PHA Biodegradable Plastic and How It Could Help Southeast Asia.” </a:t>
            </a:r>
            <a:r>
              <a:rPr i="1"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ABC News</a:t>
            </a: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https://abcnews.go.com/Business/pha-biodegradable-plastic-southeast-asia/story?id=78859058. Accessed 28 Feb. 2022.</a:t>
            </a:r>
            <a:endParaRPr sz="18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70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Getachew, Anteneh, and Fantahun Woldesenbet. “Production of Biodegradable Plastic by Polyhydroxybutyrate (PHB) Accumulating Bacteria Using Low Cost Agricultural Waste Material.” </a:t>
            </a:r>
            <a:r>
              <a:rPr i="1"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BMC Research Notes</a:t>
            </a: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vol. 9, no. 1, Dec. 2016, p. 509. </a:t>
            </a:r>
            <a:r>
              <a:rPr i="1"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BioMed Central</a:t>
            </a: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https://doi.org/10.1186/s13104-016-2321-y</a:t>
            </a: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70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McAdam, Blaithín, et al. “Production of Polyhydroxybutyrate (PHB) and Factors Impacting Its Chemical and Mechanical Characteristics.” </a:t>
            </a:r>
            <a:r>
              <a:rPr i="1"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Polymers</a:t>
            </a: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vol. 12, no. 12, Dec. 2020, p. 2908. </a:t>
            </a:r>
            <a:r>
              <a:rPr i="1"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PubMed Central</a:t>
            </a: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https://doi.org/10.3390/polym12122908</a:t>
            </a: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70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Mannina, Giorgio, et al. “Bioplastic Recovery from Wastewater: A New Protocol for Polyhydroxyalkanoates (PHA) Extraction from Mixed Microbial Cultures.” </a:t>
            </a:r>
            <a:r>
              <a:rPr i="1"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Bioresource Technology</a:t>
            </a: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vol. 282, June 2019, pp. 361–69. </a:t>
            </a:r>
            <a:r>
              <a:rPr i="1"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ScienceDirect</a:t>
            </a: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https://doi.org/10.1016/j.biortech.2019.03.037</a:t>
            </a: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270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Law, K. H., et al. “Construction of Recombinant Bacillus Subtilis Strains for Polyhydroxyalkanoates Synthesis.” </a:t>
            </a:r>
            <a:r>
              <a:rPr i="1"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Biochemical Engineering Journal</a:t>
            </a: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vol. 16, no. 2, Nov. 2003, pp. 203–08. </a:t>
            </a:r>
            <a:r>
              <a:rPr i="1"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ScienceDirect</a:t>
            </a: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https://doi.org/10.1016/S1369-703X(03)00039-1.</a:t>
            </a:r>
            <a:endParaRPr sz="18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9101325" y="4804525"/>
            <a:ext cx="17830800" cy="63438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producing the plastic, potential modifications can be done to the experimental method in order to increase the strength/elasticity of the produced material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then compare the difference in strengths of the plastic produced with different modifications in methods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Experimental Method: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food waste as a source of energy or media for the targeted bacteria to grow / grow in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41869741" y="7774703"/>
            <a:ext cx="1846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654223" y="217400"/>
            <a:ext cx="29054700" cy="3154800"/>
          </a:xfrm>
          <a:prstGeom prst="rect">
            <a:avLst/>
          </a:prstGeom>
          <a:solidFill>
            <a:srgbClr val="3C78D8"/>
          </a:solidFill>
          <a:ln>
            <a:noFill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b="1" lang="en-US" sz="7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Polyhydroxyalkanoates: Biodegradable Plastics</a:t>
            </a:r>
            <a:endParaRPr sz="7200" u="sng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Nicolas Wu, Jeffrey Yu, Derek Lee, Brian Liau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Taipei American School, Taipei, Taiwan </a:t>
            </a:r>
            <a:endParaRPr b="1" sz="72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6">
            <a:alphaModFix/>
          </a:blip>
          <a:srcRect b="32055" l="0" r="0" t="12687"/>
          <a:stretch/>
        </p:blipFill>
        <p:spPr>
          <a:xfrm>
            <a:off x="29708926" y="638700"/>
            <a:ext cx="7503023" cy="231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/>
          <p:nvPr/>
        </p:nvSpPr>
        <p:spPr>
          <a:xfrm>
            <a:off x="654227" y="3661534"/>
            <a:ext cx="17830800" cy="1143000"/>
          </a:xfrm>
          <a:prstGeom prst="rect">
            <a:avLst/>
          </a:prstGeom>
          <a:solidFill>
            <a:srgbClr val="6D9EEB"/>
          </a:solidFill>
          <a:ln>
            <a:noFill/>
          </a:ln>
          <a:effectLst>
            <a:outerShdw blurRad="40000" rotWithShape="0" dir="5400000" dist="23000">
              <a:srgbClr val="000000">
                <a:alpha val="3373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Planned Experiments Continued</a:t>
            </a:r>
            <a:endParaRPr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654250" y="4804525"/>
            <a:ext cx="17830800" cy="15906000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73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Isolate the Genetic Sequence from </a:t>
            </a:r>
            <a:r>
              <a:rPr b="1" i="1" lang="en-US" sz="5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Bacillus Subtilis</a:t>
            </a:r>
            <a:endParaRPr b="1" i="1" sz="5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genetic sequence as a plasmid for </a:t>
            </a:r>
            <a:r>
              <a:rPr b="1" i="1" lang="en-US" sz="5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coli</a:t>
            </a:r>
            <a:r>
              <a:rPr b="1" lang="en-US" sz="5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9068978" y="3661534"/>
            <a:ext cx="17830800" cy="1143000"/>
          </a:xfrm>
          <a:prstGeom prst="rect">
            <a:avLst/>
          </a:prstGeom>
          <a:solidFill>
            <a:srgbClr val="6D9EEB"/>
          </a:solidFill>
          <a:ln>
            <a:noFill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 for Next Year’s Team</a:t>
            </a:r>
            <a:endParaRPr b="0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4013" y="7930075"/>
            <a:ext cx="9508080" cy="45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49350" y="12878000"/>
            <a:ext cx="13969675" cy="7537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/>
          <p:nvPr/>
        </p:nvSpPr>
        <p:spPr>
          <a:xfrm>
            <a:off x="1463760" y="8112388"/>
            <a:ext cx="1185600" cy="1144200"/>
          </a:xfrm>
          <a:prstGeom prst="ellipse">
            <a:avLst/>
          </a:prstGeom>
          <a:solidFill>
            <a:schemeClr val="lt1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/>
              <a:t>1</a:t>
            </a:r>
            <a:endParaRPr sz="6400"/>
          </a:p>
        </p:txBody>
      </p:sp>
      <p:sp>
        <p:nvSpPr>
          <p:cNvPr id="114" name="Google Shape;114;p1"/>
          <p:cNvSpPr/>
          <p:nvPr/>
        </p:nvSpPr>
        <p:spPr>
          <a:xfrm>
            <a:off x="1463750" y="14149163"/>
            <a:ext cx="1185600" cy="1144200"/>
          </a:xfrm>
          <a:prstGeom prst="ellipse">
            <a:avLst/>
          </a:prstGeom>
          <a:solidFill>
            <a:schemeClr val="lt1"/>
          </a:solidFill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/>
              <a:t>2</a:t>
            </a:r>
            <a:endParaRPr sz="6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2017-08-28T19:07:22Z</dcterms:created>
  <dc:creator>ePB employee</dc:creator>
</cp:coreProperties>
</file>