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Ann Ka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78" d="100"/>
          <a:sy n="78" d="100"/>
        </p:scale>
        <p:origin x="940" y="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60a046a6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60a046a6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60a046a6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60a046a6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823950" y="1366900"/>
            <a:ext cx="4216200" cy="3689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 b="1">
                <a:latin typeface="Calibri"/>
                <a:ea typeface="Calibri"/>
                <a:cs typeface="Calibri"/>
                <a:sym typeface="Calibri"/>
              </a:rPr>
              <a:t>Expressing nickel transporter and binding proteins</a:t>
            </a: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873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50"/>
              <a:buFont typeface="Calibri"/>
              <a:buChar char="★"/>
            </a:pPr>
            <a:r>
              <a:rPr lang="en" sz="1150">
                <a:latin typeface="Calibri"/>
                <a:ea typeface="Calibri"/>
                <a:cs typeface="Calibri"/>
                <a:sym typeface="Calibri"/>
              </a:rPr>
              <a:t>Construct heavy metal inducible promoter / constitutive promoter + RBS + nickel transporter / </a:t>
            </a:r>
            <a:r>
              <a:rPr lang="en" sz="1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metallothionein</a:t>
            </a: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 b="1">
                <a:latin typeface="Calibri"/>
                <a:ea typeface="Calibri"/>
                <a:cs typeface="Calibri"/>
                <a:sym typeface="Calibri"/>
              </a:rPr>
              <a:t>Determining peak nickel absorbance rate</a:t>
            </a: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6225" y="3527662"/>
            <a:ext cx="1873250" cy="14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34975" y="1366900"/>
            <a:ext cx="4437000" cy="3689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Problem:</a:t>
            </a:r>
            <a:r>
              <a:rPr lang="en" sz="11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5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873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Font typeface="Calibri"/>
              <a:buChar char="★"/>
            </a:pPr>
            <a:r>
              <a:rPr lang="en" sz="1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Heavy metals, such as lead and nickel, were found present in breast milk with levels above tolerable limits by 54% and 12% respectively in mothers living in areas with poor environmental safety regulations</a:t>
            </a: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873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Font typeface="Calibri"/>
              <a:buChar char="★"/>
            </a:pPr>
            <a:r>
              <a:rPr lang="en" sz="1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Side effects of nickel consumption: gastrointestinal distress, dermatitis, neurological effects</a:t>
            </a: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Goal:</a:t>
            </a:r>
            <a:r>
              <a:rPr lang="en" sz="11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" sz="1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 filtration system that removes heavy metal ions from breast milk</a:t>
            </a: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Design:</a:t>
            </a:r>
            <a:r>
              <a:rPr lang="en" sz="11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Utilize NixA (ion transport protein) to transport metals into bacteria cytoplasm; expressed metallothionein binds and sequester breast milk heavy metals</a:t>
            </a: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42325" y="-288"/>
            <a:ext cx="2201676" cy="83550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440150" y="10800"/>
            <a:ext cx="6502200" cy="835500"/>
          </a:xfrm>
          <a:prstGeom prst="rect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Jay Ann Kan, Katie Chu, Vienna Sun, Kristina Hong, Reese Reduta,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Justin Wang, Angeline Sun, Zoe Shong, Oscar Chen, Gabriel Lin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Taipei American School, Taipei, Taiwan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321700" y="-75275"/>
            <a:ext cx="4739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Filteristic Milk: Heavy Metal Filtration of Breast Milk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35075" y="921950"/>
            <a:ext cx="4437000" cy="3693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20124D"/>
                </a:solidFill>
                <a:latin typeface="Calibri"/>
                <a:ea typeface="Calibri"/>
                <a:cs typeface="Calibri"/>
                <a:sym typeface="Calibri"/>
              </a:rPr>
              <a:t>Introduction &amp; Project Details</a:t>
            </a:r>
            <a:endParaRPr sz="1200" b="1">
              <a:solidFill>
                <a:srgbClr val="20124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823950" y="916425"/>
            <a:ext cx="4216200" cy="3693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20124D"/>
                </a:solidFill>
                <a:latin typeface="Calibri"/>
                <a:ea typeface="Calibri"/>
                <a:cs typeface="Calibri"/>
                <a:sym typeface="Calibri"/>
              </a:rPr>
              <a:t>Planned Experiments </a:t>
            </a:r>
            <a:endParaRPr sz="1200" b="1">
              <a:solidFill>
                <a:srgbClr val="20124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68125" y="3958250"/>
            <a:ext cx="1958100" cy="10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latin typeface="Calibri"/>
                <a:ea typeface="Calibri"/>
                <a:cs typeface="Calibri"/>
                <a:sym typeface="Calibri"/>
              </a:rPr>
              <a:t>Figure 1. </a:t>
            </a: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Nickel moving through nickel transporter and binding to metallothionein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7730525" y="2203150"/>
            <a:ext cx="12210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2. 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Planned bacterial plasmids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5400000">
            <a:off x="5430412" y="2758713"/>
            <a:ext cx="766201" cy="183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 title="Chart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66975" y="3219201"/>
            <a:ext cx="2120976" cy="131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900150" y="1972387"/>
            <a:ext cx="2860576" cy="1065126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 txBox="1"/>
          <p:nvPr/>
        </p:nvSpPr>
        <p:spPr>
          <a:xfrm>
            <a:off x="4893725" y="4011200"/>
            <a:ext cx="19971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3. 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 concentrations of NiCl</a:t>
            </a:r>
            <a:r>
              <a:rPr lang="en" sz="11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6890825" y="4360475"/>
            <a:ext cx="21210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4. 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Absorbance of different concentrations of NiCl</a:t>
            </a:r>
            <a:r>
              <a:rPr lang="en" sz="1100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highest peak at 392 nm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/>
        </p:nvSpPr>
        <p:spPr>
          <a:xfrm>
            <a:off x="221600" y="2885700"/>
            <a:ext cx="4167900" cy="2154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28600" lvl="0" indent="-177800" algn="l" rtl="0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-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Semi-permeable membrane filter functionality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77800" algn="l" rtl="0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-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Testing in lab and evaluating filter efficiency 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77800" algn="l" rtl="0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-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Consider product ethical concerns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221500" y="2510725"/>
            <a:ext cx="4167900" cy="3540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latin typeface="Calibri"/>
                <a:ea typeface="Calibri"/>
                <a:cs typeface="Calibri"/>
                <a:sym typeface="Calibri"/>
              </a:rPr>
              <a:t>Prototype &amp; Future Work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4708725" y="2586425"/>
            <a:ext cx="4294200" cy="3540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latin typeface="Calibri"/>
                <a:ea typeface="Calibri"/>
                <a:cs typeface="Calibri"/>
                <a:sym typeface="Calibri"/>
              </a:rPr>
              <a:t>About This Year’s Team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4708725" y="2984585"/>
            <a:ext cx="4294200" cy="338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Our team consists of 7 high school juniors and 3 seniors.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4708725" y="3367446"/>
            <a:ext cx="4294200" cy="3540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latin typeface="Calibri"/>
                <a:ea typeface="Calibri"/>
                <a:cs typeface="Calibri"/>
                <a:sym typeface="Calibri"/>
              </a:rPr>
              <a:t>References &amp; Acknowledgements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4708725" y="3748556"/>
            <a:ext cx="4294200" cy="1011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Special thanks to Dr. Hsu, Mr. Clapper, Mr. Lowman, and Dr. Dodge for their unwavering support.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46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Calibri"/>
              <a:buChar char="-"/>
            </a:pPr>
            <a:r>
              <a:rPr lang="en"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Sullivan, R. J. (Litton Systems, Inc.) Air Pollution Aspects of Nickel and Its Compounds. NTIS No. PB188070. September 1969. P.18.</a:t>
            </a:r>
            <a:endParaRPr sz="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46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00"/>
              <a:buFont typeface="Calibri"/>
              <a:buChar char="-"/>
            </a:pPr>
            <a:r>
              <a:rPr lang="en" sz="500">
                <a:latin typeface="Calibri"/>
                <a:ea typeface="Calibri"/>
                <a:cs typeface="Calibri"/>
                <a:sym typeface="Calibri"/>
              </a:rPr>
              <a:t>"Pathophysiology and Etiology of Lead Toxicity ." Pathophysiology and Etiology of Lead Toxicity. Medscape, n.d. Web. 15 Oct. 2014.</a:t>
            </a:r>
            <a:endParaRPr sz="5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46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00"/>
              <a:buFont typeface="Calibri"/>
              <a:buChar char="-"/>
            </a:pPr>
            <a:r>
              <a:rPr lang="en" sz="5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Motas, Miguel et al. “Heavy Metals and Trace Elements in Human Breast Milk from Industrial/Mining and Agricultural Zones of Southeastern Spain.” </a:t>
            </a:r>
            <a:r>
              <a:rPr lang="en" sz="500" i="1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International journal of environmental research and public health</a:t>
            </a:r>
            <a:r>
              <a:rPr lang="en" sz="5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vol. 18,17 9289. 2 Sep. 2021, doi:10.3390/ijerph18179289 </a:t>
            </a:r>
            <a:endParaRPr sz="5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221500" y="1307325"/>
            <a:ext cx="4167900" cy="1154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Testing nickel transport + metal binding neutralization</a:t>
            </a:r>
            <a:endParaRPr sz="1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★"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substrate heavy metal concentration drop with UV-Vis Spectroscopy at 392 nm after protein activity and centrifugation cell spin down    (Figure 5.)</a:t>
            </a:r>
            <a:endParaRPr sz="1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Calibri"/>
                <a:ea typeface="Calibri"/>
                <a:cs typeface="Calibri"/>
                <a:sym typeface="Calibri"/>
              </a:rPr>
              <a:t>Testing filter functionality</a:t>
            </a:r>
            <a:endParaRPr sz="1000" b="1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★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Test 0.22 </a:t>
            </a:r>
            <a:r>
              <a:rPr lang="en" sz="1000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μm </a:t>
            </a: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syringe filter semipermeable membrane functionality in filtering out metal absorbing bacteria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2" name="Google Shape;82;p14"/>
          <p:cNvGrpSpPr/>
          <p:nvPr/>
        </p:nvGrpSpPr>
        <p:grpSpPr>
          <a:xfrm>
            <a:off x="7534032" y="4787587"/>
            <a:ext cx="1505379" cy="286612"/>
            <a:chOff x="7054959" y="4394042"/>
            <a:chExt cx="1641993" cy="318599"/>
          </a:xfrm>
        </p:grpSpPr>
        <p:pic>
          <p:nvPicPr>
            <p:cNvPr id="83" name="Google Shape;83;p1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054959" y="4394042"/>
              <a:ext cx="789862" cy="31857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Google Shape;84;p1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907090" y="4479880"/>
              <a:ext cx="789861" cy="23276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5" name="Google Shape;85;p14"/>
          <p:cNvSpPr txBox="1"/>
          <p:nvPr/>
        </p:nvSpPr>
        <p:spPr>
          <a:xfrm>
            <a:off x="221500" y="922475"/>
            <a:ext cx="4167900" cy="3540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latin typeface="Calibri"/>
                <a:ea typeface="Calibri"/>
                <a:cs typeface="Calibri"/>
                <a:sym typeface="Calibri"/>
              </a:rPr>
              <a:t>Planned Experiments Contd.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42325" y="-288"/>
            <a:ext cx="2201676" cy="835504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4"/>
          <p:cNvSpPr/>
          <p:nvPr/>
        </p:nvSpPr>
        <p:spPr>
          <a:xfrm>
            <a:off x="440150" y="10800"/>
            <a:ext cx="6502200" cy="835500"/>
          </a:xfrm>
          <a:prstGeom prst="rect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Jay Ann Kan, Katie Chu, Vienna Sun, Kristina Hong, Reese Reduta,                                                           Justin Wang, Angeline Sun, Zoe Shong, Oscar Chen, Gabriel Lin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Taipei American School, Taipei, Taiwan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4"/>
          <p:cNvSpPr txBox="1"/>
          <p:nvPr/>
        </p:nvSpPr>
        <p:spPr>
          <a:xfrm>
            <a:off x="1321700" y="-75275"/>
            <a:ext cx="4739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Filteristic Milk: Heavy Metal Filtration of Breast Milk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5148950" y="2229200"/>
            <a:ext cx="3588300" cy="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5. </a:t>
            </a: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Plasmid inserted to cells, supernatant and UV-Vis</a:t>
            </a:r>
            <a:endParaRPr sz="1000"/>
          </a:p>
        </p:txBody>
      </p:sp>
      <p:sp>
        <p:nvSpPr>
          <p:cNvPr id="90" name="Google Shape;90;p14"/>
          <p:cNvSpPr txBox="1"/>
          <p:nvPr/>
        </p:nvSpPr>
        <p:spPr>
          <a:xfrm>
            <a:off x="2999150" y="3917863"/>
            <a:ext cx="1384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6.</a:t>
            </a: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Breast milk filtration system plan overview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72000" y="917950"/>
            <a:ext cx="4467399" cy="1394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4"/>
          <p:cNvPicPr preferRelativeResize="0"/>
          <p:nvPr/>
        </p:nvPicPr>
        <p:blipFill rotWithShape="1">
          <a:blip r:embed="rId7">
            <a:alphaModFix/>
          </a:blip>
          <a:srcRect t="31258" b="33083"/>
          <a:stretch/>
        </p:blipFill>
        <p:spPr>
          <a:xfrm>
            <a:off x="7889998" y="4522793"/>
            <a:ext cx="1032402" cy="193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10350" y="3473825"/>
            <a:ext cx="2633614" cy="153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On-screen Show (16:9)</PresentationFormat>
  <Paragraphs>72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Ovitt</dc:creator>
  <cp:lastModifiedBy>Ovitt, Stephanie</cp:lastModifiedBy>
  <cp:revision>1</cp:revision>
  <dcterms:modified xsi:type="dcterms:W3CDTF">2022-03-08T12:48:27Z</dcterms:modified>
</cp:coreProperties>
</file>